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67" r:id="rId5"/>
    <p:sldId id="271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D2A1B-849A-4ADA-9E92-8EADF2BAC052}" type="doc">
      <dgm:prSet loTypeId="urn:microsoft.com/office/officeart/2005/8/layout/pyramid1" loCatId="pyramid" qsTypeId="urn:microsoft.com/office/officeart/2005/8/quickstyle/simple1" qsCatId="simple" csTypeId="urn:microsoft.com/office/officeart/2005/8/colors/colorful1#1" csCatId="colorful" phldr="1"/>
      <dgm:spPr/>
    </dgm:pt>
    <dgm:pt modelId="{FEE54C1A-CAB7-435E-B06E-13D2AE7D2276}">
      <dgm:prSet phldrT="[besedilo]"/>
      <dgm:spPr/>
      <dgm:t>
        <a:bodyPr/>
        <a:lstStyle/>
        <a:p>
          <a:r>
            <a:rPr lang="sl-SI" b="1" dirty="0" smtClean="0">
              <a:solidFill>
                <a:srgbClr val="C00000"/>
              </a:solidFill>
            </a:rPr>
            <a:t>PATER FAMILIAS – OČE DRUŽINE</a:t>
          </a:r>
          <a:endParaRPr lang="sl-SI" b="1" dirty="0">
            <a:solidFill>
              <a:srgbClr val="C00000"/>
            </a:solidFill>
          </a:endParaRPr>
        </a:p>
      </dgm:t>
    </dgm:pt>
    <dgm:pt modelId="{7D0D3AA6-DD3B-4089-A168-513E7D55900F}" type="parTrans" cxnId="{6C991C8A-F4EF-4F38-9ED5-661FD6F8D735}">
      <dgm:prSet/>
      <dgm:spPr/>
      <dgm:t>
        <a:bodyPr/>
        <a:lstStyle/>
        <a:p>
          <a:endParaRPr lang="sl-SI" b="1"/>
        </a:p>
      </dgm:t>
    </dgm:pt>
    <dgm:pt modelId="{FC4CF56C-4F63-4185-81F7-2AD1B48DFA3D}" type="sibTrans" cxnId="{6C991C8A-F4EF-4F38-9ED5-661FD6F8D735}">
      <dgm:prSet/>
      <dgm:spPr/>
      <dgm:t>
        <a:bodyPr/>
        <a:lstStyle/>
        <a:p>
          <a:endParaRPr lang="sl-SI" b="1"/>
        </a:p>
      </dgm:t>
    </dgm:pt>
    <dgm:pt modelId="{4EF01C33-2563-4852-9066-7092679B0CA6}">
      <dgm:prSet phldrT="[besedilo]"/>
      <dgm:spPr/>
      <dgm:t>
        <a:bodyPr/>
        <a:lstStyle/>
        <a:p>
          <a:r>
            <a:rPr lang="sl-SI" b="1" dirty="0" smtClean="0">
              <a:solidFill>
                <a:srgbClr val="C00000"/>
              </a:solidFill>
            </a:rPr>
            <a:t>ŽENSKE:</a:t>
          </a:r>
        </a:p>
        <a:p>
          <a:r>
            <a:rPr lang="sl-SI" b="1" dirty="0" smtClean="0"/>
            <a:t>- podrejene moškim,</a:t>
          </a:r>
        </a:p>
        <a:p>
          <a:r>
            <a:rPr lang="sl-SI" b="1" dirty="0" smtClean="0"/>
            <a:t>- brez političnih pravic.</a:t>
          </a:r>
          <a:endParaRPr lang="sl-SI" b="1" dirty="0"/>
        </a:p>
      </dgm:t>
    </dgm:pt>
    <dgm:pt modelId="{3F373F34-9FD8-45CF-BE2A-ECE0B7607D3D}" type="parTrans" cxnId="{5F708C00-7D71-4685-8547-75D5185CEDDB}">
      <dgm:prSet/>
      <dgm:spPr/>
      <dgm:t>
        <a:bodyPr/>
        <a:lstStyle/>
        <a:p>
          <a:endParaRPr lang="sl-SI" b="1"/>
        </a:p>
      </dgm:t>
    </dgm:pt>
    <dgm:pt modelId="{40EED3A0-DA22-4341-B1CC-2E41C24E6A96}" type="sibTrans" cxnId="{5F708C00-7D71-4685-8547-75D5185CEDDB}">
      <dgm:prSet/>
      <dgm:spPr/>
      <dgm:t>
        <a:bodyPr/>
        <a:lstStyle/>
        <a:p>
          <a:endParaRPr lang="sl-SI" b="1"/>
        </a:p>
      </dgm:t>
    </dgm:pt>
    <dgm:pt modelId="{B5D87347-F401-4F20-AC0D-5A3FF93A1DFB}">
      <dgm:prSet phldrT="[besedilo]"/>
      <dgm:spPr/>
      <dgm:t>
        <a:bodyPr/>
        <a:lstStyle/>
        <a:p>
          <a:r>
            <a:rPr lang="sl-SI" b="1" dirty="0" smtClean="0">
              <a:solidFill>
                <a:srgbClr val="C00000"/>
              </a:solidFill>
            </a:rPr>
            <a:t>OTROCI:</a:t>
          </a:r>
        </a:p>
        <a:p>
          <a:r>
            <a:rPr lang="sl-SI" b="1" dirty="0" smtClean="0"/>
            <a:t>- dečki bolj cenjeni kot deklice,</a:t>
          </a:r>
        </a:p>
        <a:p>
          <a:r>
            <a:rPr lang="sl-SI" b="1" dirty="0" smtClean="0"/>
            <a:t>- mnogi zaradi bolezni zgodaj umrli,</a:t>
          </a:r>
        </a:p>
        <a:p>
          <a:r>
            <a:rPr lang="sl-SI" b="1" dirty="0" smtClean="0"/>
            <a:t>- šolali večinoma dečki bogatašev (do 16. leta),</a:t>
          </a:r>
        </a:p>
        <a:p>
          <a:r>
            <a:rPr lang="sl-SI" b="1" dirty="0" smtClean="0"/>
            <a:t>- deklice poučevali doma za žene, matere, gospodinje,</a:t>
          </a:r>
        </a:p>
        <a:p>
          <a:r>
            <a:rPr lang="sl-SI" b="1" dirty="0" smtClean="0"/>
            <a:t>revnejši so morali delati, bili neizobraženi in nepismeni.</a:t>
          </a:r>
          <a:endParaRPr lang="sl-SI" b="1" dirty="0"/>
        </a:p>
      </dgm:t>
    </dgm:pt>
    <dgm:pt modelId="{BB4FB8E0-945E-43DC-99E9-01BD2A1980AF}" type="parTrans" cxnId="{8A5F6AF9-D42F-4C99-9593-2FA274B0B0DD}">
      <dgm:prSet/>
      <dgm:spPr/>
      <dgm:t>
        <a:bodyPr/>
        <a:lstStyle/>
        <a:p>
          <a:endParaRPr lang="sl-SI" b="1"/>
        </a:p>
      </dgm:t>
    </dgm:pt>
    <dgm:pt modelId="{9E43A80D-28C0-4225-8511-8E69CF8F4231}" type="sibTrans" cxnId="{8A5F6AF9-D42F-4C99-9593-2FA274B0B0DD}">
      <dgm:prSet/>
      <dgm:spPr/>
      <dgm:t>
        <a:bodyPr/>
        <a:lstStyle/>
        <a:p>
          <a:endParaRPr lang="sl-SI" b="1"/>
        </a:p>
      </dgm:t>
    </dgm:pt>
    <dgm:pt modelId="{169CA157-5FD0-4D8D-A1B9-A8F0C4D19FA0}">
      <dgm:prSet/>
      <dgm:spPr/>
      <dgm:t>
        <a:bodyPr/>
        <a:lstStyle/>
        <a:p>
          <a:r>
            <a:rPr lang="sl-SI" b="1" dirty="0" smtClean="0">
              <a:solidFill>
                <a:srgbClr val="C00000"/>
              </a:solidFill>
            </a:rPr>
            <a:t>SUŽNJI:</a:t>
          </a:r>
        </a:p>
        <a:p>
          <a:r>
            <a:rPr lang="sl-SI" b="1" dirty="0" smtClean="0"/>
            <a:t>- po poreklu največkrat vojni ujetniki,</a:t>
          </a:r>
        </a:p>
        <a:p>
          <a:r>
            <a:rPr lang="sl-SI" b="1" dirty="0" smtClean="0"/>
            <a:t>- njihov položaj je bil deden,</a:t>
          </a:r>
        </a:p>
        <a:p>
          <a:r>
            <a:rPr lang="sl-SI" b="1" dirty="0" smtClean="0"/>
            <a:t>- predstavljali so tretjino prebivalcev,</a:t>
          </a:r>
        </a:p>
        <a:p>
          <a:r>
            <a:rPr lang="sl-SI" b="1" dirty="0" smtClean="0"/>
            <a:t>- bili so lastnina s katero so gospodarji prosto razpolagali,</a:t>
          </a:r>
        </a:p>
        <a:p>
          <a:r>
            <a:rPr lang="sl-SI" b="1" dirty="0" smtClean="0"/>
            <a:t>- bili so brez vseh pravic, imeli so jih za orodje, ki je sposobno govoriti,</a:t>
          </a:r>
        </a:p>
        <a:p>
          <a:r>
            <a:rPr lang="sl-SI" b="1" dirty="0" smtClean="0"/>
            <a:t>- zdrave in močne moške so pogosto izurili za </a:t>
          </a:r>
          <a:r>
            <a:rPr lang="sl-SI" b="1" dirty="0" smtClean="0">
              <a:solidFill>
                <a:srgbClr val="C00000"/>
              </a:solidFill>
            </a:rPr>
            <a:t>gladiatorje</a:t>
          </a:r>
          <a:r>
            <a:rPr lang="sl-SI" b="1" dirty="0" smtClean="0"/>
            <a:t>.</a:t>
          </a:r>
          <a:endParaRPr lang="sl-SI" b="1" dirty="0"/>
        </a:p>
      </dgm:t>
    </dgm:pt>
    <dgm:pt modelId="{FEB23E29-A778-4D37-906D-0BBDFEDA46C6}" type="parTrans" cxnId="{06C48402-BC0A-47DF-9F5F-F02982EBFE21}">
      <dgm:prSet/>
      <dgm:spPr/>
      <dgm:t>
        <a:bodyPr/>
        <a:lstStyle/>
        <a:p>
          <a:endParaRPr lang="sl-SI" b="1"/>
        </a:p>
      </dgm:t>
    </dgm:pt>
    <dgm:pt modelId="{C8F530F5-1EDB-4D0F-B953-5E6D378FC21B}" type="sibTrans" cxnId="{06C48402-BC0A-47DF-9F5F-F02982EBFE21}">
      <dgm:prSet/>
      <dgm:spPr/>
      <dgm:t>
        <a:bodyPr/>
        <a:lstStyle/>
        <a:p>
          <a:endParaRPr lang="sl-SI" b="1"/>
        </a:p>
      </dgm:t>
    </dgm:pt>
    <dgm:pt modelId="{16467B27-C2D6-442D-8CDF-8A778A21BE15}" type="pres">
      <dgm:prSet presAssocID="{538D2A1B-849A-4ADA-9E92-8EADF2BAC052}" presName="Name0" presStyleCnt="0">
        <dgm:presLayoutVars>
          <dgm:dir/>
          <dgm:animLvl val="lvl"/>
          <dgm:resizeHandles val="exact"/>
        </dgm:presLayoutVars>
      </dgm:prSet>
      <dgm:spPr/>
    </dgm:pt>
    <dgm:pt modelId="{C3DEF06D-B1D8-4B23-BC04-DFA1A896FC04}" type="pres">
      <dgm:prSet presAssocID="{FEE54C1A-CAB7-435E-B06E-13D2AE7D2276}" presName="Name8" presStyleCnt="0"/>
      <dgm:spPr/>
    </dgm:pt>
    <dgm:pt modelId="{899C3A01-CC0B-47FE-8035-9C744C7C2D61}" type="pres">
      <dgm:prSet presAssocID="{FEE54C1A-CAB7-435E-B06E-13D2AE7D2276}" presName="level" presStyleLbl="node1" presStyleIdx="0" presStyleCnt="4" custScaleX="96777" custScaleY="44773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40E02FB-FCCC-42C5-A5B8-EB069ECFA8D8}" type="pres">
      <dgm:prSet presAssocID="{FEE54C1A-CAB7-435E-B06E-13D2AE7D227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B46C74A-FD74-443C-A9F7-A96CDCFCEB2C}" type="pres">
      <dgm:prSet presAssocID="{4EF01C33-2563-4852-9066-7092679B0CA6}" presName="Name8" presStyleCnt="0"/>
      <dgm:spPr/>
    </dgm:pt>
    <dgm:pt modelId="{C1788DD7-5B11-46E8-9673-F4457A326AD9}" type="pres">
      <dgm:prSet presAssocID="{4EF01C33-2563-4852-9066-7092679B0CA6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EF549EF-49AD-4278-BCA0-6442E4138199}" type="pres">
      <dgm:prSet presAssocID="{4EF01C33-2563-4852-9066-7092679B0C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6B73C78-800A-4B5E-8FFE-5F27C5101ACC}" type="pres">
      <dgm:prSet presAssocID="{B5D87347-F401-4F20-AC0D-5A3FF93A1DFB}" presName="Name8" presStyleCnt="0"/>
      <dgm:spPr/>
    </dgm:pt>
    <dgm:pt modelId="{C9A58A39-D006-4F37-BC5C-C2BA1F71CC30}" type="pres">
      <dgm:prSet presAssocID="{B5D87347-F401-4F20-AC0D-5A3FF93A1DFB}" presName="level" presStyleLbl="node1" presStyleIdx="2" presStyleCnt="4" custLinFactNeighborY="617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9CAB775-7B8E-4C79-898D-5D9343D4FCA7}" type="pres">
      <dgm:prSet presAssocID="{B5D87347-F401-4F20-AC0D-5A3FF93A1DF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D7DD92D-D568-40A4-8464-D367106FEA66}" type="pres">
      <dgm:prSet presAssocID="{169CA157-5FD0-4D8D-A1B9-A8F0C4D19FA0}" presName="Name8" presStyleCnt="0"/>
      <dgm:spPr/>
    </dgm:pt>
    <dgm:pt modelId="{8B4AA9E7-DC62-437E-A79C-E952A693DE0A}" type="pres">
      <dgm:prSet presAssocID="{169CA157-5FD0-4D8D-A1B9-A8F0C4D19FA0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22D6874-F03A-4754-BCE6-C5266F6F3240}" type="pres">
      <dgm:prSet presAssocID="{169CA157-5FD0-4D8D-A1B9-A8F0C4D19F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131AC050-F2AA-45F5-B6A1-95A2CB7B5134}" type="presOf" srcId="{169CA157-5FD0-4D8D-A1B9-A8F0C4D19FA0}" destId="{622D6874-F03A-4754-BCE6-C5266F6F3240}" srcOrd="1" destOrd="0" presId="urn:microsoft.com/office/officeart/2005/8/layout/pyramid1"/>
    <dgm:cxn modelId="{DB08E993-ECC7-40B0-8997-A340F696EA69}" type="presOf" srcId="{4EF01C33-2563-4852-9066-7092679B0CA6}" destId="{3EF549EF-49AD-4278-BCA0-6442E4138199}" srcOrd="1" destOrd="0" presId="urn:microsoft.com/office/officeart/2005/8/layout/pyramid1"/>
    <dgm:cxn modelId="{D7F00BED-D19D-49AF-B881-68D3D49D2A08}" type="presOf" srcId="{169CA157-5FD0-4D8D-A1B9-A8F0C4D19FA0}" destId="{8B4AA9E7-DC62-437E-A79C-E952A693DE0A}" srcOrd="0" destOrd="0" presId="urn:microsoft.com/office/officeart/2005/8/layout/pyramid1"/>
    <dgm:cxn modelId="{06C48402-BC0A-47DF-9F5F-F02982EBFE21}" srcId="{538D2A1B-849A-4ADA-9E92-8EADF2BAC052}" destId="{169CA157-5FD0-4D8D-A1B9-A8F0C4D19FA0}" srcOrd="3" destOrd="0" parTransId="{FEB23E29-A778-4D37-906D-0BBDFEDA46C6}" sibTransId="{C8F530F5-1EDB-4D0F-B953-5E6D378FC21B}"/>
    <dgm:cxn modelId="{3A9FE401-17C5-450C-B873-BD3E92DFDF9F}" type="presOf" srcId="{FEE54C1A-CAB7-435E-B06E-13D2AE7D2276}" destId="{D40E02FB-FCCC-42C5-A5B8-EB069ECFA8D8}" srcOrd="1" destOrd="0" presId="urn:microsoft.com/office/officeart/2005/8/layout/pyramid1"/>
    <dgm:cxn modelId="{2F1FD643-0F9D-4BA4-A8A6-09364A782E04}" type="presOf" srcId="{FEE54C1A-CAB7-435E-B06E-13D2AE7D2276}" destId="{899C3A01-CC0B-47FE-8035-9C744C7C2D61}" srcOrd="0" destOrd="0" presId="urn:microsoft.com/office/officeart/2005/8/layout/pyramid1"/>
    <dgm:cxn modelId="{6C991C8A-F4EF-4F38-9ED5-661FD6F8D735}" srcId="{538D2A1B-849A-4ADA-9E92-8EADF2BAC052}" destId="{FEE54C1A-CAB7-435E-B06E-13D2AE7D2276}" srcOrd="0" destOrd="0" parTransId="{7D0D3AA6-DD3B-4089-A168-513E7D55900F}" sibTransId="{FC4CF56C-4F63-4185-81F7-2AD1B48DFA3D}"/>
    <dgm:cxn modelId="{90389364-8011-494F-B4DA-65519770B4FF}" type="presOf" srcId="{B5D87347-F401-4F20-AC0D-5A3FF93A1DFB}" destId="{B9CAB775-7B8E-4C79-898D-5D9343D4FCA7}" srcOrd="1" destOrd="0" presId="urn:microsoft.com/office/officeart/2005/8/layout/pyramid1"/>
    <dgm:cxn modelId="{A9F76C20-6136-4656-AE3D-F08A2DF03A79}" type="presOf" srcId="{538D2A1B-849A-4ADA-9E92-8EADF2BAC052}" destId="{16467B27-C2D6-442D-8CDF-8A778A21BE15}" srcOrd="0" destOrd="0" presId="urn:microsoft.com/office/officeart/2005/8/layout/pyramid1"/>
    <dgm:cxn modelId="{5F708C00-7D71-4685-8547-75D5185CEDDB}" srcId="{538D2A1B-849A-4ADA-9E92-8EADF2BAC052}" destId="{4EF01C33-2563-4852-9066-7092679B0CA6}" srcOrd="1" destOrd="0" parTransId="{3F373F34-9FD8-45CF-BE2A-ECE0B7607D3D}" sibTransId="{40EED3A0-DA22-4341-B1CC-2E41C24E6A96}"/>
    <dgm:cxn modelId="{878F37A2-C409-43FC-AEF7-FCBBFB200177}" type="presOf" srcId="{B5D87347-F401-4F20-AC0D-5A3FF93A1DFB}" destId="{C9A58A39-D006-4F37-BC5C-C2BA1F71CC30}" srcOrd="0" destOrd="0" presId="urn:microsoft.com/office/officeart/2005/8/layout/pyramid1"/>
    <dgm:cxn modelId="{8A5F6AF9-D42F-4C99-9593-2FA274B0B0DD}" srcId="{538D2A1B-849A-4ADA-9E92-8EADF2BAC052}" destId="{B5D87347-F401-4F20-AC0D-5A3FF93A1DFB}" srcOrd="2" destOrd="0" parTransId="{BB4FB8E0-945E-43DC-99E9-01BD2A1980AF}" sibTransId="{9E43A80D-28C0-4225-8511-8E69CF8F4231}"/>
    <dgm:cxn modelId="{BB85CD3C-4824-487D-83D2-3A2B6DEC13F4}" type="presOf" srcId="{4EF01C33-2563-4852-9066-7092679B0CA6}" destId="{C1788DD7-5B11-46E8-9673-F4457A326AD9}" srcOrd="0" destOrd="0" presId="urn:microsoft.com/office/officeart/2005/8/layout/pyramid1"/>
    <dgm:cxn modelId="{EBBA1D28-838A-4A71-A533-10F404C70865}" type="presParOf" srcId="{16467B27-C2D6-442D-8CDF-8A778A21BE15}" destId="{C3DEF06D-B1D8-4B23-BC04-DFA1A896FC04}" srcOrd="0" destOrd="0" presId="urn:microsoft.com/office/officeart/2005/8/layout/pyramid1"/>
    <dgm:cxn modelId="{FD81D1E3-C237-462E-86C0-DF70FABF52E7}" type="presParOf" srcId="{C3DEF06D-B1D8-4B23-BC04-DFA1A896FC04}" destId="{899C3A01-CC0B-47FE-8035-9C744C7C2D61}" srcOrd="0" destOrd="0" presId="urn:microsoft.com/office/officeart/2005/8/layout/pyramid1"/>
    <dgm:cxn modelId="{845AFC1E-2DB8-4382-970B-79994D795AA9}" type="presParOf" srcId="{C3DEF06D-B1D8-4B23-BC04-DFA1A896FC04}" destId="{D40E02FB-FCCC-42C5-A5B8-EB069ECFA8D8}" srcOrd="1" destOrd="0" presId="urn:microsoft.com/office/officeart/2005/8/layout/pyramid1"/>
    <dgm:cxn modelId="{EE9B031D-AB50-4732-B0AA-08C278AAEAF8}" type="presParOf" srcId="{16467B27-C2D6-442D-8CDF-8A778A21BE15}" destId="{7B46C74A-FD74-443C-A9F7-A96CDCFCEB2C}" srcOrd="1" destOrd="0" presId="urn:microsoft.com/office/officeart/2005/8/layout/pyramid1"/>
    <dgm:cxn modelId="{0E431E82-614F-4094-A1C8-6E74C3EFD283}" type="presParOf" srcId="{7B46C74A-FD74-443C-A9F7-A96CDCFCEB2C}" destId="{C1788DD7-5B11-46E8-9673-F4457A326AD9}" srcOrd="0" destOrd="0" presId="urn:microsoft.com/office/officeart/2005/8/layout/pyramid1"/>
    <dgm:cxn modelId="{8D82E700-A7D5-48D0-8A0F-FF4E729ABF15}" type="presParOf" srcId="{7B46C74A-FD74-443C-A9F7-A96CDCFCEB2C}" destId="{3EF549EF-49AD-4278-BCA0-6442E4138199}" srcOrd="1" destOrd="0" presId="urn:microsoft.com/office/officeart/2005/8/layout/pyramid1"/>
    <dgm:cxn modelId="{4C2B3339-A2C0-4A09-98ED-56469A0C059C}" type="presParOf" srcId="{16467B27-C2D6-442D-8CDF-8A778A21BE15}" destId="{76B73C78-800A-4B5E-8FFE-5F27C5101ACC}" srcOrd="2" destOrd="0" presId="urn:microsoft.com/office/officeart/2005/8/layout/pyramid1"/>
    <dgm:cxn modelId="{FEE4F3F3-1547-44EA-BAE2-4AF4E781C2D4}" type="presParOf" srcId="{76B73C78-800A-4B5E-8FFE-5F27C5101ACC}" destId="{C9A58A39-D006-4F37-BC5C-C2BA1F71CC30}" srcOrd="0" destOrd="0" presId="urn:microsoft.com/office/officeart/2005/8/layout/pyramid1"/>
    <dgm:cxn modelId="{91780A92-8489-47F7-8F0C-8DC7AB8CF084}" type="presParOf" srcId="{76B73C78-800A-4B5E-8FFE-5F27C5101ACC}" destId="{B9CAB775-7B8E-4C79-898D-5D9343D4FCA7}" srcOrd="1" destOrd="0" presId="urn:microsoft.com/office/officeart/2005/8/layout/pyramid1"/>
    <dgm:cxn modelId="{0186CAA9-2122-4128-8332-7074242386A6}" type="presParOf" srcId="{16467B27-C2D6-442D-8CDF-8A778A21BE15}" destId="{AD7DD92D-D568-40A4-8464-D367106FEA66}" srcOrd="3" destOrd="0" presId="urn:microsoft.com/office/officeart/2005/8/layout/pyramid1"/>
    <dgm:cxn modelId="{27896881-30A3-4CDF-903B-BB6BFC82058D}" type="presParOf" srcId="{AD7DD92D-D568-40A4-8464-D367106FEA66}" destId="{8B4AA9E7-DC62-437E-A79C-E952A693DE0A}" srcOrd="0" destOrd="0" presId="urn:microsoft.com/office/officeart/2005/8/layout/pyramid1"/>
    <dgm:cxn modelId="{035D86A1-CB2B-4290-8594-BC80E389F854}" type="presParOf" srcId="{AD7DD92D-D568-40A4-8464-D367106FEA66}" destId="{622D6874-F03A-4754-BCE6-C5266F6F324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9C3A01-CC0B-47FE-8035-9C744C7C2D61}">
      <dsp:nvSpPr>
        <dsp:cNvPr id="0" name=""/>
        <dsp:cNvSpPr/>
      </dsp:nvSpPr>
      <dsp:spPr>
        <a:xfrm>
          <a:off x="3449781" y="0"/>
          <a:ext cx="991755" cy="754384"/>
        </a:xfrm>
        <a:prstGeom prst="trapezoid">
          <a:avLst>
            <a:gd name="adj" fmla="val 6792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solidFill>
                <a:srgbClr val="C00000"/>
              </a:solidFill>
            </a:rPr>
            <a:t>PATER FAMILIAS – OČE DRUŽINE</a:t>
          </a:r>
          <a:endParaRPr lang="sl-SI" sz="1200" b="1" kern="1200" dirty="0">
            <a:solidFill>
              <a:srgbClr val="C00000"/>
            </a:solidFill>
          </a:endParaRPr>
        </a:p>
      </dsp:txBody>
      <dsp:txXfrm>
        <a:off x="3449781" y="0"/>
        <a:ext cx="991755" cy="754384"/>
      </dsp:txXfrm>
    </dsp:sp>
    <dsp:sp modelId="{C1788DD7-5B11-46E8-9673-F4457A326AD9}">
      <dsp:nvSpPr>
        <dsp:cNvPr id="0" name=""/>
        <dsp:cNvSpPr/>
      </dsp:nvSpPr>
      <dsp:spPr>
        <a:xfrm>
          <a:off x="2288844" y="754384"/>
          <a:ext cx="3313628" cy="1684909"/>
        </a:xfrm>
        <a:prstGeom prst="trapezoid">
          <a:avLst>
            <a:gd name="adj" fmla="val 6792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solidFill>
                <a:srgbClr val="C00000"/>
              </a:solidFill>
            </a:rPr>
            <a:t>ŽENSKE: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- podrejene moškim,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- brez političnih pravic.</a:t>
          </a:r>
          <a:endParaRPr lang="sl-SI" sz="1200" b="1" kern="1200" dirty="0"/>
        </a:p>
      </dsp:txBody>
      <dsp:txXfrm>
        <a:off x="2868729" y="754384"/>
        <a:ext cx="2153858" cy="1684909"/>
      </dsp:txXfrm>
    </dsp:sp>
    <dsp:sp modelId="{C9A58A39-D006-4F37-BC5C-C2BA1F71CC30}">
      <dsp:nvSpPr>
        <dsp:cNvPr id="0" name=""/>
        <dsp:cNvSpPr/>
      </dsp:nvSpPr>
      <dsp:spPr>
        <a:xfrm>
          <a:off x="1144422" y="2449689"/>
          <a:ext cx="5602473" cy="1684909"/>
        </a:xfrm>
        <a:prstGeom prst="trapezoid">
          <a:avLst>
            <a:gd name="adj" fmla="val 6792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solidFill>
                <a:srgbClr val="C00000"/>
              </a:solidFill>
            </a:rPr>
            <a:t>OTROCI: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- dečki bolj cenjeni kot deklice,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- mnogi zaradi bolezni zgodaj umrli,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- šolali večinoma dečki bogatašev (do 16. leta),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- deklice poučevali doma za žene, matere, gospodinje,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revnejši so morali delati, bili neizobraženi in nepismeni.</a:t>
          </a:r>
          <a:endParaRPr lang="sl-SI" sz="1200" b="1" kern="1200" dirty="0"/>
        </a:p>
      </dsp:txBody>
      <dsp:txXfrm>
        <a:off x="2124855" y="2449689"/>
        <a:ext cx="3641607" cy="1684909"/>
      </dsp:txXfrm>
    </dsp:sp>
    <dsp:sp modelId="{8B4AA9E7-DC62-437E-A79C-E952A693DE0A}">
      <dsp:nvSpPr>
        <dsp:cNvPr id="0" name=""/>
        <dsp:cNvSpPr/>
      </dsp:nvSpPr>
      <dsp:spPr>
        <a:xfrm>
          <a:off x="0" y="4124203"/>
          <a:ext cx="7891318" cy="1684909"/>
        </a:xfrm>
        <a:prstGeom prst="trapezoid">
          <a:avLst>
            <a:gd name="adj" fmla="val 6792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>
              <a:solidFill>
                <a:srgbClr val="C00000"/>
              </a:solidFill>
            </a:rPr>
            <a:t>SUŽNJI: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- po poreklu največkrat vojni ujetniki,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- njihov položaj je bil deden,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- predstavljali so tretjino prebivalcev,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- bili so lastnina s katero so gospodarji prosto razpolagali,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- bili so brez vseh pravic, imeli so jih za orodje, ki je sposobno govoriti,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200" b="1" kern="1200" dirty="0" smtClean="0"/>
            <a:t>- zdrave in močne moške so pogosto izurili za </a:t>
          </a:r>
          <a:r>
            <a:rPr lang="sl-SI" sz="1200" b="1" kern="1200" dirty="0" smtClean="0">
              <a:solidFill>
                <a:srgbClr val="C00000"/>
              </a:solidFill>
            </a:rPr>
            <a:t>gladiatorje</a:t>
          </a:r>
          <a:r>
            <a:rPr lang="sl-SI" sz="1200" b="1" kern="1200" dirty="0" smtClean="0"/>
            <a:t>.</a:t>
          </a:r>
          <a:endParaRPr lang="sl-SI" sz="1200" b="1" kern="1200" dirty="0"/>
        </a:p>
      </dsp:txBody>
      <dsp:txXfrm>
        <a:off x="1380980" y="4124203"/>
        <a:ext cx="5129356" cy="1684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22198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74627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2346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93376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465862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93952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36671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5688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19220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32671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60160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4767-8244-4D7F-A18A-F5EFA26EA7DA}" type="datetimeFigureOut">
              <a:rPr lang="sl-SI" smtClean="0"/>
              <a:pPr/>
              <a:t>23.3.2020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5D7F-F4D9-4DD0-AFBC-C80A84DDD9D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49496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gament 2 1"/>
          <p:cNvSpPr/>
          <p:nvPr/>
        </p:nvSpPr>
        <p:spPr>
          <a:xfrm>
            <a:off x="841664" y="2119745"/>
            <a:ext cx="10713027" cy="2732810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400" b="1" dirty="0" smtClean="0">
                <a:solidFill>
                  <a:srgbClr val="C00000"/>
                </a:solidFill>
              </a:rPr>
              <a:t>Kakšno je bilo življenje v rimskem imperiju</a:t>
            </a:r>
            <a:endParaRPr lang="sl-SI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2386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396" y="218821"/>
            <a:ext cx="5953022" cy="6833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l-SI" sz="3600" b="1" dirty="0" smtClean="0"/>
              <a:t>1. </a:t>
            </a:r>
            <a:r>
              <a:rPr lang="sl-SI" sz="3200" b="1" dirty="0" smtClean="0"/>
              <a:t>Rimski vsakdanjik</a:t>
            </a:r>
            <a:endParaRPr lang="sl-SI" sz="32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382" y="1012972"/>
            <a:ext cx="2690277" cy="351074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2231" y="218821"/>
            <a:ext cx="4985978" cy="279961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271" y="4066690"/>
            <a:ext cx="3345873" cy="2643714"/>
          </a:xfrm>
          <a:prstGeom prst="rect">
            <a:avLst/>
          </a:prstGeom>
        </p:spPr>
      </p:pic>
      <p:sp>
        <p:nvSpPr>
          <p:cNvPr id="12" name="Zaobljeni pravokotnik 11"/>
          <p:cNvSpPr/>
          <p:nvPr/>
        </p:nvSpPr>
        <p:spPr>
          <a:xfrm>
            <a:off x="3174907" y="1012972"/>
            <a:ext cx="3156291" cy="158509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 smtClean="0"/>
              <a:t>Posamezni sloji rimske družbe so </a:t>
            </a:r>
            <a:r>
              <a:rPr lang="sl-SI" sz="1600" b="1" dirty="0" smtClean="0">
                <a:solidFill>
                  <a:srgbClr val="C00000"/>
                </a:solidFill>
              </a:rPr>
              <a:t>živeli zelo različno</a:t>
            </a:r>
            <a:r>
              <a:rPr lang="sl-SI" sz="1600" b="1" dirty="0" smtClean="0"/>
              <a:t>, kar je bilo odvisno predvsem od njihovega premoženja. Vsem pa je bila skupna ljubezen do domovine in skrb za skupno dobro.</a:t>
            </a:r>
            <a:endParaRPr lang="sl-SI" sz="1600" b="1" dirty="0"/>
          </a:p>
        </p:txBody>
      </p:sp>
      <p:sp>
        <p:nvSpPr>
          <p:cNvPr id="14" name="Zaobljeni pravokotnik 13"/>
          <p:cNvSpPr/>
          <p:nvPr/>
        </p:nvSpPr>
        <p:spPr>
          <a:xfrm>
            <a:off x="3174907" y="5648092"/>
            <a:ext cx="3642563" cy="10287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 smtClean="0"/>
              <a:t>Večina prebivalcev je živela na </a:t>
            </a:r>
            <a:r>
              <a:rPr lang="sl-SI" sz="1600" b="1" dirty="0" smtClean="0">
                <a:solidFill>
                  <a:srgbClr val="C00000"/>
                </a:solidFill>
              </a:rPr>
              <a:t>podeželju</a:t>
            </a:r>
            <a:r>
              <a:rPr lang="sl-SI" sz="1600" b="1" dirty="0" smtClean="0"/>
              <a:t>, kjer so se ukvarjali s kmetovanjem.</a:t>
            </a:r>
            <a:endParaRPr lang="sl-SI" sz="1600" b="1" dirty="0"/>
          </a:p>
        </p:txBody>
      </p:sp>
      <p:sp>
        <p:nvSpPr>
          <p:cNvPr id="17" name="Zaobljeni pravokotnik 16"/>
          <p:cNvSpPr/>
          <p:nvPr/>
        </p:nvSpPr>
        <p:spPr>
          <a:xfrm>
            <a:off x="6754090" y="3127664"/>
            <a:ext cx="5268191" cy="7962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1600" b="1" dirty="0" smtClean="0">
                <a:solidFill>
                  <a:srgbClr val="C00000"/>
                </a:solidFill>
              </a:rPr>
              <a:t>Prehrana</a:t>
            </a:r>
            <a:r>
              <a:rPr lang="sl-SI" sz="1600" b="1" dirty="0" smtClean="0"/>
              <a:t> Rimljanov je bila sestavljena predvsem iz kruha, mesa, zelenjave (stročnice, zelje …), sadja (fige, jabolka, slive, grozdje …) in različnih oreščkov.</a:t>
            </a:r>
            <a:endParaRPr lang="sl-SI" sz="1600" b="1" dirty="0"/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396" y="4637804"/>
            <a:ext cx="2672263" cy="2072600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96514" y="2807278"/>
            <a:ext cx="3231720" cy="263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3851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083" y="2123580"/>
            <a:ext cx="11083153" cy="4360347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0136" y="177117"/>
            <a:ext cx="4286174" cy="16792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2900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3694" y="242611"/>
            <a:ext cx="7465188" cy="6833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sl-SI" sz="3600" b="1" dirty="0" smtClean="0"/>
              <a:t>2. </a:t>
            </a:r>
            <a:r>
              <a:rPr lang="sl-SI" sz="3200" b="1" dirty="0" smtClean="0"/>
              <a:t>Kdo je odločal v rimski družbi</a:t>
            </a:r>
            <a:endParaRPr lang="sl-SI" sz="32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4886" y="1179940"/>
            <a:ext cx="5468230" cy="1563260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2012584197"/>
              </p:ext>
            </p:extLst>
          </p:nvPr>
        </p:nvGraphicFramePr>
        <p:xfrm>
          <a:off x="198396" y="1029915"/>
          <a:ext cx="7891318" cy="580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Oblak 12"/>
          <p:cNvSpPr/>
          <p:nvPr/>
        </p:nvSpPr>
        <p:spPr>
          <a:xfrm>
            <a:off x="8919001" y="161631"/>
            <a:ext cx="2022626" cy="1018309"/>
          </a:xfrm>
          <a:prstGeom prst="cloudCallout">
            <a:avLst>
              <a:gd name="adj1" fmla="val -75802"/>
              <a:gd name="adj2" fmla="val 4821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C00000"/>
                </a:solidFill>
              </a:rPr>
              <a:t>ALI VEŠ?</a:t>
            </a:r>
            <a:endParaRPr lang="sl-SI" b="1" dirty="0">
              <a:solidFill>
                <a:srgbClr val="C00000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78882" y="3080269"/>
            <a:ext cx="4142261" cy="2659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516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13879" y="492099"/>
            <a:ext cx="11964242" cy="5873801"/>
            <a:chOff x="113879" y="492099"/>
            <a:chExt cx="11964242" cy="5873801"/>
          </a:xfrm>
        </p:grpSpPr>
        <p:pic>
          <p:nvPicPr>
            <p:cNvPr id="2" name="Slika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879" y="492099"/>
              <a:ext cx="11964242" cy="5873801"/>
            </a:xfrm>
            <a:prstGeom prst="rect">
              <a:avLst/>
            </a:prstGeom>
          </p:spPr>
        </p:pic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646" y="1479343"/>
              <a:ext cx="11948475" cy="4391521"/>
            </a:xfrm>
            <a:prstGeom prst="rect">
              <a:avLst/>
            </a:prstGeom>
          </p:spPr>
        </p:pic>
      </p:grpSp>
      <p:sp>
        <p:nvSpPr>
          <p:cNvPr id="5" name="PoljeZBesedilom 4"/>
          <p:cNvSpPr txBox="1"/>
          <p:nvPr/>
        </p:nvSpPr>
        <p:spPr>
          <a:xfrm>
            <a:off x="1901536" y="1880755"/>
            <a:ext cx="196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rgbClr val="C00000"/>
                </a:solidFill>
              </a:rPr>
              <a:t>Rimski vsakdanjik</a:t>
            </a:r>
            <a:endParaRPr lang="sl-SI" i="1" dirty="0">
              <a:solidFill>
                <a:srgbClr val="C00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9476509" y="1745673"/>
            <a:ext cx="143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rgbClr val="C00000"/>
                </a:solidFill>
              </a:rPr>
              <a:t>Prehrana</a:t>
            </a:r>
            <a:endParaRPr lang="sl-SI" i="1" dirty="0">
              <a:solidFill>
                <a:srgbClr val="C0000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1257300" y="3969327"/>
            <a:ext cx="169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rgbClr val="C00000"/>
                </a:solidFill>
              </a:rPr>
              <a:t>Rimska družba</a:t>
            </a:r>
            <a:endParaRPr lang="sl-SI" i="1" dirty="0">
              <a:solidFill>
                <a:srgbClr val="C0000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8915400" y="4353791"/>
            <a:ext cx="1194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rgbClr val="C00000"/>
                </a:solidFill>
              </a:rPr>
              <a:t>Sužnji</a:t>
            </a:r>
            <a:endParaRPr lang="sl-SI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2681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231</Words>
  <Application>Microsoft Office PowerPoint</Application>
  <PresentationFormat>Po meri</PresentationFormat>
  <Paragraphs>28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Officeova tema</vt:lpstr>
      <vt:lpstr>Diapozitiv 1</vt:lpstr>
      <vt:lpstr>1. Rimski vsakdanjik</vt:lpstr>
      <vt:lpstr>Diapozitiv 3</vt:lpstr>
      <vt:lpstr>2. Kdo je odločal v rimski družbi</vt:lpstr>
      <vt:lpstr>Diapozitiv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RIMSKI IMPERIJ:  mogočna vojaška moč in tehnika</dc:title>
  <dc:creator>Helena Pačnik</dc:creator>
  <cp:lastModifiedBy>Lidija</cp:lastModifiedBy>
  <cp:revision>40</cp:revision>
  <dcterms:created xsi:type="dcterms:W3CDTF">2015-01-05T15:31:59Z</dcterms:created>
  <dcterms:modified xsi:type="dcterms:W3CDTF">2020-03-23T08:13:23Z</dcterms:modified>
</cp:coreProperties>
</file>