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834" r:id="rId3"/>
    <p:sldId id="841" r:id="rId4"/>
    <p:sldId id="835" r:id="rId5"/>
    <p:sldId id="836" r:id="rId6"/>
    <p:sldId id="837" r:id="rId7"/>
    <p:sldId id="838" r:id="rId8"/>
    <p:sldId id="839" r:id="rId9"/>
    <p:sldId id="840" r:id="rId10"/>
    <p:sldId id="842" r:id="rId11"/>
    <p:sldId id="843" r:id="rId12"/>
    <p:sldId id="844" r:id="rId13"/>
    <p:sldId id="845" r:id="rId14"/>
    <p:sldId id="846" r:id="rId15"/>
    <p:sldId id="847" r:id="rId16"/>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9C935B-2541-26DB-8EA3-18AB5896A095}"/>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EC499EB5-6B9A-1372-3344-D62BC32775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6C39FDE4-94CD-87EC-B117-2CBC1770EC55}"/>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5" name="Označba mesta noge 4">
            <a:extLst>
              <a:ext uri="{FF2B5EF4-FFF2-40B4-BE49-F238E27FC236}">
                <a16:creationId xmlns:a16="http://schemas.microsoft.com/office/drawing/2014/main" id="{F8A6E067-11E8-DDDF-FC49-14D2C406F3E9}"/>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2F9C55C8-765C-76FC-AFBD-A12FD977EB56}"/>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189509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B6BA2EF-23E1-39BA-BC94-9A0B557C0CEA}"/>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71963E2D-AFB9-5197-DB55-30AEE2BEF774}"/>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A60A3F3A-31A0-BA49-6ADE-138D3FDCF912}"/>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5" name="Označba mesta noge 4">
            <a:extLst>
              <a:ext uri="{FF2B5EF4-FFF2-40B4-BE49-F238E27FC236}">
                <a16:creationId xmlns:a16="http://schemas.microsoft.com/office/drawing/2014/main" id="{272F8092-F182-FA82-C0C7-A754C1AC7A1E}"/>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CB3F0C6-0BBC-0675-B322-6E4E341F1226}"/>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3760853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CC5C7397-A045-E54F-463A-A3054A8FE79A}"/>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513A08DC-E6C6-D22C-C436-61DC2FA82707}"/>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DE3A9CF0-465C-6EF1-6626-8B48CCC89572}"/>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5" name="Označba mesta noge 4">
            <a:extLst>
              <a:ext uri="{FF2B5EF4-FFF2-40B4-BE49-F238E27FC236}">
                <a16:creationId xmlns:a16="http://schemas.microsoft.com/office/drawing/2014/main" id="{CC711A0D-D479-34D0-F342-E92FE3AD473F}"/>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F7BF2AAA-A41A-22FC-A000-191FD79FA51C}"/>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4094215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Naslovni diapozitiv">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sl-SI"/>
              <a:t>Uredite slog naslova matrice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sl-SI"/>
              <a:t>Uredite slog podnaslova matrice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D81641C0-941A-407E-86EA-7144EF2D53F6}"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9" name="Footer Placeholder 8"/>
          <p:cNvSpPr>
            <a:spLocks noGrp="1"/>
          </p:cNvSpPr>
          <p:nvPr>
            <p:ph type="ftr" sz="quarter" idx="11"/>
          </p:nvPr>
        </p:nvSpPr>
        <p:spPr/>
        <p:txBody>
          <a:bodyPr/>
          <a:lstStyle/>
          <a:p>
            <a:endParaRPr lang="sl-SI">
              <a:solidFill>
                <a:srgbClr val="D34817">
                  <a:lumMod val="40000"/>
                  <a:lumOff val="60000"/>
                </a:srgbClr>
              </a:solidFill>
            </a:endParaRPr>
          </a:p>
        </p:txBody>
      </p:sp>
      <p:sp>
        <p:nvSpPr>
          <p:cNvPr id="10" name="Slide Number Placeholder 9"/>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Tree>
    <p:extLst>
      <p:ext uri="{BB962C8B-B14F-4D97-AF65-F5344CB8AC3E}">
        <p14:creationId xmlns:p14="http://schemas.microsoft.com/office/powerpoint/2010/main" val="236918967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idx="1"/>
          </p:nvPr>
        </p:nvSpPr>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CA9174B4-5FC6-4317-B0C3-BE895F4F1059}"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5" name="Footer Placeholder 4"/>
          <p:cNvSpPr>
            <a:spLocks noGrp="1"/>
          </p:cNvSpPr>
          <p:nvPr>
            <p:ph type="ftr" sz="quarter" idx="11"/>
          </p:nvPr>
        </p:nvSpPr>
        <p:spPr/>
        <p:txBody>
          <a:bodyPr/>
          <a:lstStyle/>
          <a:p>
            <a:endParaRPr lang="sl-SI">
              <a:solidFill>
                <a:srgbClr val="D34817">
                  <a:lumMod val="40000"/>
                  <a:lumOff val="60000"/>
                </a:srgbClr>
              </a:solidFill>
            </a:endParaRPr>
          </a:p>
        </p:txBody>
      </p:sp>
      <p:sp>
        <p:nvSpPr>
          <p:cNvPr id="6" name="Slide Number Placeholder 5"/>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50615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sl-SI"/>
              <a:t>Uredite slog naslova matrice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Uredite sloge besedila matrice</a:t>
            </a:r>
          </a:p>
        </p:txBody>
      </p:sp>
      <p:sp>
        <p:nvSpPr>
          <p:cNvPr id="4" name="Date Placeholder 3"/>
          <p:cNvSpPr>
            <a:spLocks noGrp="1"/>
          </p:cNvSpPr>
          <p:nvPr>
            <p:ph type="dt" sz="half" idx="10"/>
          </p:nvPr>
        </p:nvSpPr>
        <p:spPr/>
        <p:txBody>
          <a:bodyPr/>
          <a:lstStyle/>
          <a:p>
            <a:fld id="{892E9591-C04A-42E9-817A-BE339D95B043}"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5" name="Footer Placeholder 4"/>
          <p:cNvSpPr>
            <a:spLocks noGrp="1"/>
          </p:cNvSpPr>
          <p:nvPr>
            <p:ph type="ftr" sz="quarter" idx="11"/>
          </p:nvPr>
        </p:nvSpPr>
        <p:spPr/>
        <p:txBody>
          <a:bodyPr/>
          <a:lstStyle/>
          <a:p>
            <a:endParaRPr lang="sl-SI">
              <a:solidFill>
                <a:srgbClr val="D34817">
                  <a:lumMod val="40000"/>
                  <a:lumOff val="60000"/>
                </a:srgbClr>
              </a:solidFill>
            </a:endParaRPr>
          </a:p>
        </p:txBody>
      </p:sp>
      <p:sp>
        <p:nvSpPr>
          <p:cNvPr id="6" name="Slide Number Placeholder 5"/>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65090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A035650E-2898-4024-9602-80004425CE41}"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6" name="Footer Placeholder 5"/>
          <p:cNvSpPr>
            <a:spLocks noGrp="1"/>
          </p:cNvSpPr>
          <p:nvPr>
            <p:ph type="ftr" sz="quarter" idx="11"/>
          </p:nvPr>
        </p:nvSpPr>
        <p:spPr/>
        <p:txBody>
          <a:bodyPr/>
          <a:lstStyle/>
          <a:p>
            <a:endParaRPr lang="sl-SI">
              <a:solidFill>
                <a:srgbClr val="D34817">
                  <a:lumMod val="40000"/>
                  <a:lumOff val="60000"/>
                </a:srgbClr>
              </a:solidFill>
            </a:endParaRPr>
          </a:p>
        </p:txBody>
      </p:sp>
      <p:sp>
        <p:nvSpPr>
          <p:cNvPr id="7" name="Slide Number Placeholder 6"/>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35604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l-SI"/>
              <a:t>Uredite slog naslova matrice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Uredite sloge besedila matrice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sl-SI"/>
              <a:t>Uredite sloge besedila matrice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32EB8FEE-428C-4CC9-9D1C-249CBD1FC217}"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8" name="Footer Placeholder 7"/>
          <p:cNvSpPr>
            <a:spLocks noGrp="1"/>
          </p:cNvSpPr>
          <p:nvPr>
            <p:ph type="ftr" sz="quarter" idx="11"/>
          </p:nvPr>
        </p:nvSpPr>
        <p:spPr/>
        <p:txBody>
          <a:bodyPr/>
          <a:lstStyle/>
          <a:p>
            <a:endParaRPr lang="sl-SI">
              <a:solidFill>
                <a:srgbClr val="D34817">
                  <a:lumMod val="40000"/>
                  <a:lumOff val="60000"/>
                </a:srgbClr>
              </a:solidFill>
            </a:endParaRPr>
          </a:p>
        </p:txBody>
      </p:sp>
      <p:sp>
        <p:nvSpPr>
          <p:cNvPr id="9" name="Slide Number Placeholder 8"/>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60242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l-SI"/>
              <a:t>Uredite slog naslova matrice</a:t>
            </a:r>
            <a:endParaRPr lang="en-US" dirty="0"/>
          </a:p>
        </p:txBody>
      </p:sp>
      <p:sp>
        <p:nvSpPr>
          <p:cNvPr id="3" name="Date Placeholder 2"/>
          <p:cNvSpPr>
            <a:spLocks noGrp="1"/>
          </p:cNvSpPr>
          <p:nvPr>
            <p:ph type="dt" sz="half" idx="10"/>
          </p:nvPr>
        </p:nvSpPr>
        <p:spPr/>
        <p:txBody>
          <a:bodyPr/>
          <a:lstStyle/>
          <a:p>
            <a:fld id="{0742DD40-0DD0-41A6-B393-F50943004CEF}"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4" name="Footer Placeholder 3"/>
          <p:cNvSpPr>
            <a:spLocks noGrp="1"/>
          </p:cNvSpPr>
          <p:nvPr>
            <p:ph type="ftr" sz="quarter" idx="11"/>
          </p:nvPr>
        </p:nvSpPr>
        <p:spPr/>
        <p:txBody>
          <a:bodyPr/>
          <a:lstStyle/>
          <a:p>
            <a:endParaRPr lang="sl-SI">
              <a:solidFill>
                <a:srgbClr val="D34817">
                  <a:lumMod val="40000"/>
                  <a:lumOff val="60000"/>
                </a:srgbClr>
              </a:solidFill>
            </a:endParaRPr>
          </a:p>
        </p:txBody>
      </p:sp>
      <p:sp>
        <p:nvSpPr>
          <p:cNvPr id="5" name="Slide Number Placeholder 4"/>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61064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22107A-FD4F-4ECF-8DA5-BEE5FE140C3B}"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3" name="Footer Placeholder 2"/>
          <p:cNvSpPr>
            <a:spLocks noGrp="1"/>
          </p:cNvSpPr>
          <p:nvPr>
            <p:ph type="ftr" sz="quarter" idx="11"/>
          </p:nvPr>
        </p:nvSpPr>
        <p:spPr/>
        <p:txBody>
          <a:bodyPr/>
          <a:lstStyle/>
          <a:p>
            <a:endParaRPr lang="sl-SI">
              <a:solidFill>
                <a:srgbClr val="D34817">
                  <a:lumMod val="40000"/>
                  <a:lumOff val="60000"/>
                </a:srgbClr>
              </a:solidFill>
            </a:endParaRPr>
          </a:p>
        </p:txBody>
      </p:sp>
      <p:sp>
        <p:nvSpPr>
          <p:cNvPr id="4" name="Slide Number Placeholder 3"/>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1429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sl-SI"/>
              <a:t>Uredite slog naslova matrice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10D6A38A-EDE3-4930-8B01-3B3799960F50}"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6" name="Footer Placeholder 5"/>
          <p:cNvSpPr>
            <a:spLocks noGrp="1"/>
          </p:cNvSpPr>
          <p:nvPr>
            <p:ph type="ftr" sz="quarter" idx="11"/>
          </p:nvPr>
        </p:nvSpPr>
        <p:spPr/>
        <p:txBody>
          <a:bodyPr/>
          <a:lstStyle/>
          <a:p>
            <a:endParaRPr lang="sl-SI">
              <a:solidFill>
                <a:srgbClr val="D34817">
                  <a:lumMod val="40000"/>
                  <a:lumOff val="60000"/>
                </a:srgbClr>
              </a:solidFill>
            </a:endParaRPr>
          </a:p>
        </p:txBody>
      </p:sp>
      <p:sp>
        <p:nvSpPr>
          <p:cNvPr id="7" name="Slide Number Placeholder 6"/>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Tree>
    <p:extLst>
      <p:ext uri="{BB962C8B-B14F-4D97-AF65-F5344CB8AC3E}">
        <p14:creationId xmlns:p14="http://schemas.microsoft.com/office/powerpoint/2010/main" val="3661185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DBD7D2D-8DFD-AB39-89D0-6AF51412CC91}"/>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E89F3143-851B-9D5B-C743-5EC2873F0724}"/>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900F31CC-ED4D-B5C5-C0C7-93161E4E0033}"/>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5" name="Označba mesta noge 4">
            <a:extLst>
              <a:ext uri="{FF2B5EF4-FFF2-40B4-BE49-F238E27FC236}">
                <a16:creationId xmlns:a16="http://schemas.microsoft.com/office/drawing/2014/main" id="{92B16F2D-E8E2-4EC1-FFF5-4ED9A89EEEEC}"/>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1B4CBC2F-F141-0E58-B2B6-DF2DFA5E0004}"/>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1224673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sl-SI"/>
              <a:t>Uredite slog naslova matrice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Uredite sloge besedila matrice</a:t>
            </a:r>
          </a:p>
        </p:txBody>
      </p:sp>
      <p:sp>
        <p:nvSpPr>
          <p:cNvPr id="5" name="Date Placeholder 4"/>
          <p:cNvSpPr>
            <a:spLocks noGrp="1"/>
          </p:cNvSpPr>
          <p:nvPr>
            <p:ph type="dt" sz="half" idx="10"/>
          </p:nvPr>
        </p:nvSpPr>
        <p:spPr/>
        <p:txBody>
          <a:bodyPr/>
          <a:lstStyle/>
          <a:p>
            <a:fld id="{876F14B4-8DFE-4616-9B21-F38B753CF886}"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6" name="Footer Placeholder 5"/>
          <p:cNvSpPr>
            <a:spLocks noGrp="1"/>
          </p:cNvSpPr>
          <p:nvPr>
            <p:ph type="ftr" sz="quarter" idx="11"/>
          </p:nvPr>
        </p:nvSpPr>
        <p:spPr/>
        <p:txBody>
          <a:bodyPr/>
          <a:lstStyle/>
          <a:p>
            <a:endParaRPr lang="en-US" dirty="0">
              <a:solidFill>
                <a:srgbClr val="D34817">
                  <a:lumMod val="40000"/>
                  <a:lumOff val="60000"/>
                </a:srgbClr>
              </a:solidFill>
            </a:endParaRPr>
          </a:p>
        </p:txBody>
      </p:sp>
      <p:sp>
        <p:nvSpPr>
          <p:cNvPr id="7" name="Slide Number Placeholder 6"/>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Tree>
    <p:extLst>
      <p:ext uri="{BB962C8B-B14F-4D97-AF65-F5344CB8AC3E}">
        <p14:creationId xmlns:p14="http://schemas.microsoft.com/office/powerpoint/2010/main" val="1474378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F0615C6E-4DC6-41FF-AAC5-B7E8E8FD36B6}"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5" name="Footer Placeholder 4"/>
          <p:cNvSpPr>
            <a:spLocks noGrp="1"/>
          </p:cNvSpPr>
          <p:nvPr>
            <p:ph type="ftr" sz="quarter" idx="11"/>
          </p:nvPr>
        </p:nvSpPr>
        <p:spPr/>
        <p:txBody>
          <a:bodyPr/>
          <a:lstStyle/>
          <a:p>
            <a:endParaRPr lang="sl-SI">
              <a:solidFill>
                <a:srgbClr val="D34817">
                  <a:lumMod val="40000"/>
                  <a:lumOff val="60000"/>
                </a:srgbClr>
              </a:solidFill>
            </a:endParaRPr>
          </a:p>
        </p:txBody>
      </p:sp>
      <p:sp>
        <p:nvSpPr>
          <p:cNvPr id="6" name="Slide Number Placeholder 5"/>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53817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sl-SI"/>
              <a:t>Uredite slog naslova matrice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874FF9D4-EEC9-4698-BFA9-EE5EE6C22AE7}"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5" name="Footer Placeholder 4"/>
          <p:cNvSpPr>
            <a:spLocks noGrp="1"/>
          </p:cNvSpPr>
          <p:nvPr>
            <p:ph type="ftr" sz="quarter" idx="11"/>
          </p:nvPr>
        </p:nvSpPr>
        <p:spPr/>
        <p:txBody>
          <a:bodyPr/>
          <a:lstStyle/>
          <a:p>
            <a:endParaRPr lang="sl-SI">
              <a:solidFill>
                <a:srgbClr val="D34817">
                  <a:lumMod val="40000"/>
                  <a:lumOff val="60000"/>
                </a:srgbClr>
              </a:solidFill>
            </a:endParaRPr>
          </a:p>
        </p:txBody>
      </p:sp>
      <p:sp>
        <p:nvSpPr>
          <p:cNvPr id="6" name="Slide Number Placeholder 5"/>
          <p:cNvSpPr>
            <a:spLocks noGrp="1"/>
          </p:cNvSpPr>
          <p:nvPr>
            <p:ph type="sldNum" sz="quarter" idx="12"/>
          </p:nvPr>
        </p:nvSpPr>
        <p:spPr/>
        <p:txBody>
          <a:body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8338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6ABEB01-F560-860B-E32F-B017457E539B}"/>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7DCBFE07-517D-DCF9-FD1A-95E57B6221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9642263E-C1E8-FD2F-A686-9D67949F53AC}"/>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5" name="Označba mesta noge 4">
            <a:extLst>
              <a:ext uri="{FF2B5EF4-FFF2-40B4-BE49-F238E27FC236}">
                <a16:creationId xmlns:a16="http://schemas.microsoft.com/office/drawing/2014/main" id="{489DD303-3A9A-453E-F28D-2A79A909194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DAAC3CEA-8650-7440-C12F-6C9E2F8C6548}"/>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244674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A6B6BEF-ABB2-FC08-1BC8-9DA44D46C953}"/>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B453BBD6-D2F2-DE63-6C4D-0AF4C625719F}"/>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BE578B48-B919-680F-1D2C-D6043FE62B83}"/>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EAA9588A-36FE-F6D6-2220-8B7CC9059F00}"/>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6" name="Označba mesta noge 5">
            <a:extLst>
              <a:ext uri="{FF2B5EF4-FFF2-40B4-BE49-F238E27FC236}">
                <a16:creationId xmlns:a16="http://schemas.microsoft.com/office/drawing/2014/main" id="{9EAA3BE5-9B82-B818-2926-C8911F1F221E}"/>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8C9213ED-C1E8-5247-AD25-8466B67B75B3}"/>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3591471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E8A25A0-C313-3201-EBD7-32150F08B5A0}"/>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83F146DC-0293-A334-B325-5E194252DC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6CE91FD7-D185-91EE-5D10-FF191114B1DE}"/>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BDDF009B-7C20-22DC-F49A-12B2AB075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72CE6BD4-C483-D569-20F8-827A40888E97}"/>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C5B373B-45FA-78A6-C095-2221C46AE20C}"/>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8" name="Označba mesta noge 7">
            <a:extLst>
              <a:ext uri="{FF2B5EF4-FFF2-40B4-BE49-F238E27FC236}">
                <a16:creationId xmlns:a16="http://schemas.microsoft.com/office/drawing/2014/main" id="{5677DCCA-8D71-2565-AE68-113285980F6D}"/>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3CF982AC-BFB0-ABD0-63AD-9F306C0D5596}"/>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279583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67D82C8-B20B-AC7B-5AE7-C51381E56FC5}"/>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6A205976-6B9E-7F17-32D3-C99AE291B6E8}"/>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4" name="Označba mesta noge 3">
            <a:extLst>
              <a:ext uri="{FF2B5EF4-FFF2-40B4-BE49-F238E27FC236}">
                <a16:creationId xmlns:a16="http://schemas.microsoft.com/office/drawing/2014/main" id="{36540B29-D01B-89DE-5FC7-BE37222270CF}"/>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4B510436-28CD-3E21-8DE9-FD04E05A9F19}"/>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825560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31CA028B-3AC2-6F8E-4E54-92D33D85CA46}"/>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3" name="Označba mesta noge 2">
            <a:extLst>
              <a:ext uri="{FF2B5EF4-FFF2-40B4-BE49-F238E27FC236}">
                <a16:creationId xmlns:a16="http://schemas.microsoft.com/office/drawing/2014/main" id="{D4D0D9DC-DC88-3167-4B32-5582926E53DC}"/>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09BDBD6B-050D-1A25-0CF8-30F344099E7E}"/>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959953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C493C41-AE2C-4AA5-8847-F28FCA123FBD}"/>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796B293B-D9CC-F14D-DB31-122FD8FC8E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06978F6E-7128-8B67-05B7-38D535CBF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5B978D68-ED8A-BF72-0400-91AE2E8AB251}"/>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6" name="Označba mesta noge 5">
            <a:extLst>
              <a:ext uri="{FF2B5EF4-FFF2-40B4-BE49-F238E27FC236}">
                <a16:creationId xmlns:a16="http://schemas.microsoft.com/office/drawing/2014/main" id="{0005864E-045B-1B82-1968-163C7CCA596B}"/>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F0CF88DC-D2CD-A9CE-DCFC-190B081DD843}"/>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173521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2419BFF-4918-ED1C-4C22-2C6B5AC371F2}"/>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BFC2CED4-DF23-A509-07BB-91121C0C73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87435860-887C-3625-5D12-CF894C9EB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997BB015-BA87-F50E-4B4D-90217169654A}"/>
              </a:ext>
            </a:extLst>
          </p:cNvPr>
          <p:cNvSpPr>
            <a:spLocks noGrp="1"/>
          </p:cNvSpPr>
          <p:nvPr>
            <p:ph type="dt" sz="half" idx="10"/>
          </p:nvPr>
        </p:nvSpPr>
        <p:spPr/>
        <p:txBody>
          <a:bodyPr/>
          <a:lstStyle/>
          <a:p>
            <a:fld id="{4D9CFD67-F73C-416E-B458-93E08CAB98DF}" type="datetimeFigureOut">
              <a:rPr lang="sl-SI" smtClean="0"/>
              <a:t>10. 10. 2023</a:t>
            </a:fld>
            <a:endParaRPr lang="sl-SI"/>
          </a:p>
        </p:txBody>
      </p:sp>
      <p:sp>
        <p:nvSpPr>
          <p:cNvPr id="6" name="Označba mesta noge 5">
            <a:extLst>
              <a:ext uri="{FF2B5EF4-FFF2-40B4-BE49-F238E27FC236}">
                <a16:creationId xmlns:a16="http://schemas.microsoft.com/office/drawing/2014/main" id="{7F6477D6-4EDA-C014-95CD-B0AA91DFA9C9}"/>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6B773BFD-7C63-00D3-4C91-08CCE72C5C44}"/>
              </a:ext>
            </a:extLst>
          </p:cNvPr>
          <p:cNvSpPr>
            <a:spLocks noGrp="1"/>
          </p:cNvSpPr>
          <p:nvPr>
            <p:ph type="sldNum" sz="quarter" idx="12"/>
          </p:nvPr>
        </p:nvSpPr>
        <p:spPr/>
        <p:txBody>
          <a:bodyPr/>
          <a:lstStyle/>
          <a:p>
            <a:fld id="{0524E712-6EBF-4C1A-A9C4-E7528F057B1A}" type="slidenum">
              <a:rPr lang="sl-SI" smtClean="0"/>
              <a:t>‹#›</a:t>
            </a:fld>
            <a:endParaRPr lang="sl-SI"/>
          </a:p>
        </p:txBody>
      </p:sp>
    </p:spTree>
    <p:extLst>
      <p:ext uri="{BB962C8B-B14F-4D97-AF65-F5344CB8AC3E}">
        <p14:creationId xmlns:p14="http://schemas.microsoft.com/office/powerpoint/2010/main" val="2362785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9452D133-2909-1FA0-2718-CE419D841F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D54E6A77-BCA9-247C-C039-105E24EDEB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3D9C0E43-DF1E-B050-32D2-C7E27EC43A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CFD67-F73C-416E-B458-93E08CAB98DF}" type="datetimeFigureOut">
              <a:rPr lang="sl-SI" smtClean="0"/>
              <a:t>10. 10. 2023</a:t>
            </a:fld>
            <a:endParaRPr lang="sl-SI"/>
          </a:p>
        </p:txBody>
      </p:sp>
      <p:sp>
        <p:nvSpPr>
          <p:cNvPr id="5" name="Označba mesta noge 4">
            <a:extLst>
              <a:ext uri="{FF2B5EF4-FFF2-40B4-BE49-F238E27FC236}">
                <a16:creationId xmlns:a16="http://schemas.microsoft.com/office/drawing/2014/main" id="{18F30DFA-4ED3-F562-CDA3-B6C14C3A5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a:extLst>
              <a:ext uri="{FF2B5EF4-FFF2-40B4-BE49-F238E27FC236}">
                <a16:creationId xmlns:a16="http://schemas.microsoft.com/office/drawing/2014/main" id="{0B3FF1F1-9F44-C1D4-5302-784A90E018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4E712-6EBF-4C1A-A9C4-E7528F057B1A}" type="slidenum">
              <a:rPr lang="sl-SI" smtClean="0"/>
              <a:t>‹#›</a:t>
            </a:fld>
            <a:endParaRPr lang="sl-SI"/>
          </a:p>
        </p:txBody>
      </p:sp>
    </p:spTree>
    <p:extLst>
      <p:ext uri="{BB962C8B-B14F-4D97-AF65-F5344CB8AC3E}">
        <p14:creationId xmlns:p14="http://schemas.microsoft.com/office/powerpoint/2010/main" val="1651303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sl-SI"/>
              <a:t>Uredite slog naslova matrice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5AFE3814-FE82-4FEE-9F36-F81C1CD23D7F}" type="datetime1">
              <a:rPr lang="sl-SI" smtClean="0">
                <a:solidFill>
                  <a:srgbClr val="D34817">
                    <a:lumMod val="40000"/>
                    <a:lumOff val="60000"/>
                  </a:srgbClr>
                </a:solidFill>
              </a:rPr>
              <a:t>10. 10. 2023</a:t>
            </a:fld>
            <a:endParaRPr lang="sl-SI">
              <a:solidFill>
                <a:srgbClr val="D34817">
                  <a:lumMod val="40000"/>
                  <a:lumOff val="60000"/>
                </a:srgbClr>
              </a:solidFill>
            </a:endParaRP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sl-SI">
              <a:solidFill>
                <a:srgbClr val="D34817">
                  <a:lumMod val="40000"/>
                  <a:lumOff val="60000"/>
                </a:srgbClr>
              </a:solidFill>
            </a:endParaRP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7173A467-C450-4630-8011-AFCFCC803065}" type="slidenum">
              <a:rPr lang="sl-SI" smtClean="0">
                <a:solidFill>
                  <a:srgbClr val="D34817">
                    <a:lumMod val="60000"/>
                    <a:lumOff val="40000"/>
                  </a:srgbClr>
                </a:solidFill>
              </a:rPr>
              <a:pPr/>
              <a:t>‹#›</a:t>
            </a:fld>
            <a:endParaRPr lang="sl-SI">
              <a:solidFill>
                <a:srgbClr val="D34817">
                  <a:lumMod val="60000"/>
                  <a:lumOff val="40000"/>
                </a:srgbClr>
              </a:solidFill>
            </a:endParaRPr>
          </a:p>
        </p:txBody>
      </p:sp>
    </p:spTree>
    <p:extLst>
      <p:ext uri="{BB962C8B-B14F-4D97-AF65-F5344CB8AC3E}">
        <p14:creationId xmlns:p14="http://schemas.microsoft.com/office/powerpoint/2010/main" val="2439377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2"/>
                </a:solidFill>
                <a:sym typeface="Wingdings" panose="05000000000000000000" pitchFamily="2" charset="2"/>
              </a:rPr>
              <a:t>VRSTE VIJAKOV</a:t>
            </a:r>
          </a:p>
          <a:p>
            <a:pPr marL="0" indent="0">
              <a:buNone/>
            </a:pPr>
            <a:r>
              <a:rPr lang="sl-SI" dirty="0">
                <a:solidFill>
                  <a:schemeClr val="tx2"/>
                </a:solidFill>
              </a:rPr>
              <a:t>Vijaki imajo glavo, steblo z zunanjim navojem in končino. Glede na namen uporabe so vijaki različno oblikovani in razvrščeni v vrste po standardu SIST ISO 1891. </a:t>
            </a:r>
          </a:p>
          <a:p>
            <a:pPr marL="0" indent="0">
              <a:buNone/>
            </a:pPr>
            <a:r>
              <a:rPr lang="sl-SI" dirty="0">
                <a:solidFill>
                  <a:schemeClr val="accent1"/>
                </a:solidFill>
              </a:rPr>
              <a:t>Vijaki s </a:t>
            </a:r>
            <a:r>
              <a:rPr lang="sl-SI" dirty="0" err="1">
                <a:solidFill>
                  <a:schemeClr val="accent1"/>
                </a:solidFill>
              </a:rPr>
              <a:t>šestrobo</a:t>
            </a:r>
            <a:r>
              <a:rPr lang="sl-SI" dirty="0">
                <a:solidFill>
                  <a:schemeClr val="accent1"/>
                </a:solidFill>
              </a:rPr>
              <a:t> glavo </a:t>
            </a:r>
            <a:r>
              <a:rPr lang="sl-SI" dirty="0">
                <a:solidFill>
                  <a:schemeClr val="tx2"/>
                </a:solidFill>
              </a:rPr>
              <a:t>se uporabljajo pretežno pri pritrdilnih zvezah, kjer so obremenjeni na nateg. </a:t>
            </a:r>
          </a:p>
          <a:p>
            <a:pPr marL="0" indent="0">
              <a:buNone/>
            </a:pPr>
            <a:r>
              <a:rPr lang="sl-SI" dirty="0">
                <a:solidFill>
                  <a:schemeClr val="accent1"/>
                </a:solidFill>
              </a:rPr>
              <a:t>Vijaki z notranjim </a:t>
            </a:r>
            <a:r>
              <a:rPr lang="sl-SI" dirty="0" err="1">
                <a:solidFill>
                  <a:schemeClr val="accent1"/>
                </a:solidFill>
              </a:rPr>
              <a:t>šestkotnikom</a:t>
            </a:r>
            <a:r>
              <a:rPr lang="sl-SI" dirty="0">
                <a:solidFill>
                  <a:schemeClr val="tx2"/>
                </a:solidFill>
              </a:rPr>
              <a:t> (vijaki imbus) se uporabljajo v strojegradnji in omogočajo prihranek prostora, ker ne potrebujemo dodatnega prostora za prijem s ključem. Glava vijaka je ugreznjena v konstrukcijo. </a:t>
            </a:r>
          </a:p>
          <a:p>
            <a:pPr marL="0" indent="0">
              <a:buNone/>
            </a:pPr>
            <a:r>
              <a:rPr lang="sl-SI" dirty="0" err="1">
                <a:solidFill>
                  <a:schemeClr val="accent1"/>
                </a:solidFill>
              </a:rPr>
              <a:t>Prilagodne</a:t>
            </a:r>
            <a:r>
              <a:rPr lang="sl-SI" dirty="0">
                <a:solidFill>
                  <a:schemeClr val="accent1"/>
                </a:solidFill>
              </a:rPr>
              <a:t> vijake </a:t>
            </a:r>
            <a:r>
              <a:rPr lang="sl-SI" dirty="0">
                <a:solidFill>
                  <a:schemeClr val="tx2"/>
                </a:solidFill>
              </a:rPr>
              <a:t>uporabljamo za centriranje in prenos strižne obremenitve. Steblo je obdelano na toleranco k6, da vijak sede tesno v izvrtino, ki je običajno obdelana na H7. Glave vijaka ne prištevamo k skupni dolžini vijaka. </a:t>
            </a:r>
          </a:p>
          <a:p>
            <a:pPr marL="0" indent="0">
              <a:buNone/>
            </a:pPr>
            <a:r>
              <a:rPr lang="sl-SI" dirty="0">
                <a:solidFill>
                  <a:schemeClr val="accent1"/>
                </a:solidFill>
              </a:rPr>
              <a:t>Oznaka vijaka </a:t>
            </a:r>
            <a:r>
              <a:rPr lang="sl-SI" dirty="0">
                <a:solidFill>
                  <a:schemeClr val="tx2"/>
                </a:solidFill>
              </a:rPr>
              <a:t>vsebuje oznako navoja, dolžino stebla vijaka l, standard vijaka in trdnostni razred; </a:t>
            </a:r>
            <a:r>
              <a:rPr lang="sl-SI" dirty="0">
                <a:solidFill>
                  <a:schemeClr val="accent1"/>
                </a:solidFill>
              </a:rPr>
              <a:t>vijak M12x40-SIST ISO 4014-3.6.</a:t>
            </a:r>
            <a:endParaRPr lang="sl-SI" dirty="0">
              <a:solidFill>
                <a:schemeClr val="tx2"/>
              </a:solidFill>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930237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1"/>
                </a:solidFill>
                <a:sym typeface="Wingdings" panose="05000000000000000000" pitchFamily="2" charset="2"/>
              </a:rPr>
              <a:t>a)VIJAKI Z NAREBRIČENO GLAVO</a:t>
            </a:r>
          </a:p>
          <a:p>
            <a:pPr marL="0" indent="0">
              <a:buNone/>
            </a:pPr>
            <a:r>
              <a:rPr lang="sl-SI" dirty="0">
                <a:solidFill>
                  <a:schemeClr val="tx2"/>
                </a:solidFill>
                <a:sym typeface="Wingdings" panose="05000000000000000000" pitchFamily="2" charset="2"/>
              </a:rPr>
              <a:t>Uporabljamo jih v primerih, pri katerih je treba zvezo pogosto razstavljati in sestavljati. Privijamo in odvijamo jih brez orodja – z roko.</a:t>
            </a:r>
          </a:p>
          <a:p>
            <a:pPr marL="0" indent="0">
              <a:buNone/>
            </a:pPr>
            <a:r>
              <a:rPr lang="sl-SI" dirty="0">
                <a:solidFill>
                  <a:schemeClr val="tx2"/>
                </a:solidFill>
                <a:sym typeface="Wingdings" panose="05000000000000000000" pitchFamily="2" charset="2"/>
              </a:rPr>
              <a:t>Primeri uporabe: v precizni mehaniki, kot vijak za priključke pri električnih instrumentih … </a:t>
            </a:r>
            <a:r>
              <a:rPr lang="sl-SI" b="1" dirty="0">
                <a:solidFill>
                  <a:schemeClr val="tx2"/>
                </a:solidFill>
                <a:sym typeface="Wingdings" panose="05000000000000000000" pitchFamily="2" charset="2"/>
              </a:rPr>
              <a:t>(DIN 464)</a:t>
            </a: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a:extLst>
              <a:ext uri="{FF2B5EF4-FFF2-40B4-BE49-F238E27FC236}">
                <a16:creationId xmlns:a16="http://schemas.microsoft.com/office/drawing/2014/main" id="{8304281A-D0F7-F0EA-5870-7CF4B0B3FBE7}"/>
              </a:ext>
            </a:extLst>
          </p:cNvPr>
          <p:cNvPicPr>
            <a:picLocks noChangeAspect="1"/>
          </p:cNvPicPr>
          <p:nvPr/>
        </p:nvPicPr>
        <p:blipFill rotWithShape="1">
          <a:blip r:embed="rId2"/>
          <a:srcRect l="9477" t="35412" r="67895" b="41409"/>
          <a:stretch/>
        </p:blipFill>
        <p:spPr>
          <a:xfrm>
            <a:off x="4277032" y="2425391"/>
            <a:ext cx="2743200" cy="3746809"/>
          </a:xfrm>
          <a:prstGeom prst="rect">
            <a:avLst/>
          </a:prstGeom>
        </p:spPr>
      </p:pic>
    </p:spTree>
    <p:extLst>
      <p:ext uri="{BB962C8B-B14F-4D97-AF65-F5344CB8AC3E}">
        <p14:creationId xmlns:p14="http://schemas.microsoft.com/office/powerpoint/2010/main" val="2019930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1"/>
                </a:solidFill>
                <a:sym typeface="Wingdings" panose="05000000000000000000" pitchFamily="2" charset="2"/>
              </a:rPr>
              <a:t>b) VIJAK S KRILATO GLAVO</a:t>
            </a:r>
          </a:p>
          <a:p>
            <a:pPr marL="0" indent="0">
              <a:buNone/>
            </a:pPr>
            <a:r>
              <a:rPr lang="sl-SI" dirty="0">
                <a:solidFill>
                  <a:schemeClr val="tx2"/>
                </a:solidFill>
                <a:sym typeface="Wingdings" panose="05000000000000000000" pitchFamily="2" charset="2"/>
              </a:rPr>
              <a:t>Služi prav tako za odvijanje brez orodja za razne pokrove, ki jih moramo večkrat odpirati. </a:t>
            </a:r>
            <a:r>
              <a:rPr lang="sl-SI" b="1" dirty="0">
                <a:solidFill>
                  <a:schemeClr val="tx2"/>
                </a:solidFill>
                <a:sym typeface="Wingdings" panose="05000000000000000000" pitchFamily="2" charset="2"/>
              </a:rPr>
              <a:t>(DIN 316)</a:t>
            </a:r>
          </a:p>
          <a:p>
            <a:pPr marL="0" indent="0">
              <a:buNone/>
            </a:pPr>
            <a:endParaRPr lang="sl-SI" dirty="0">
              <a:solidFill>
                <a:schemeClr val="tx2"/>
              </a:solidFill>
              <a:sym typeface="Wingdings" panose="05000000000000000000" pitchFamily="2" charset="2"/>
            </a:endParaRPr>
          </a:p>
          <a:p>
            <a:pPr marL="0" indent="0">
              <a:buNone/>
            </a:pPr>
            <a:r>
              <a:rPr lang="sl-SI" b="1" dirty="0">
                <a:solidFill>
                  <a:schemeClr val="accent1"/>
                </a:solidFill>
                <a:sym typeface="Wingdings" panose="05000000000000000000" pitchFamily="2" charset="2"/>
              </a:rPr>
              <a:t>c) OBROČNI VIJAK </a:t>
            </a:r>
            <a:endParaRPr lang="sl-SI" dirty="0">
              <a:solidFill>
                <a:schemeClr val="tx2"/>
              </a:solidFill>
              <a:sym typeface="Wingdings" panose="05000000000000000000" pitchFamily="2" charset="2"/>
            </a:endParaRPr>
          </a:p>
          <a:p>
            <a:pPr marL="0" indent="0">
              <a:buNone/>
            </a:pPr>
            <a:r>
              <a:rPr lang="sl-SI" dirty="0">
                <a:solidFill>
                  <a:schemeClr val="tx2"/>
                </a:solidFill>
                <a:sym typeface="Wingdings" panose="05000000000000000000" pitchFamily="2" charset="2"/>
              </a:rPr>
              <a:t>Nameščamo jih na vsak težji stroj, da stroje lahko dvigamo. Dimenzionirani morajo biti po teži stroja ter nameščeni na takih mestih, da se stroj ne pokvari. </a:t>
            </a:r>
            <a:r>
              <a:rPr lang="sl-SI" b="1" dirty="0">
                <a:solidFill>
                  <a:schemeClr val="tx2"/>
                </a:solidFill>
                <a:sym typeface="Wingdings" panose="05000000000000000000" pitchFamily="2" charset="2"/>
              </a:rPr>
              <a:t>(DIN 444)</a:t>
            </a: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a:extLst>
              <a:ext uri="{FF2B5EF4-FFF2-40B4-BE49-F238E27FC236}">
                <a16:creationId xmlns:a16="http://schemas.microsoft.com/office/drawing/2014/main" id="{1F00353F-55FF-3666-C286-25688CA0A1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985" t="12150" r="37348" b="33369"/>
          <a:stretch/>
        </p:blipFill>
        <p:spPr>
          <a:xfrm rot="5400000">
            <a:off x="4267354" y="2787600"/>
            <a:ext cx="3214840" cy="4925961"/>
          </a:xfrm>
          <a:prstGeom prst="rect">
            <a:avLst/>
          </a:prstGeom>
        </p:spPr>
      </p:pic>
    </p:spTree>
    <p:extLst>
      <p:ext uri="{BB962C8B-B14F-4D97-AF65-F5344CB8AC3E}">
        <p14:creationId xmlns:p14="http://schemas.microsoft.com/office/powerpoint/2010/main" val="12442743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1"/>
                </a:solidFill>
                <a:sym typeface="Wingdings" panose="05000000000000000000" pitchFamily="2" charset="2"/>
              </a:rPr>
              <a:t>NAVOJNI ZATIČI</a:t>
            </a:r>
          </a:p>
          <a:p>
            <a:pPr marL="0" indent="0">
              <a:buNone/>
            </a:pPr>
            <a:r>
              <a:rPr lang="sl-SI" dirty="0">
                <a:solidFill>
                  <a:schemeClr val="tx2"/>
                </a:solidFill>
                <a:sym typeface="Wingdings" panose="05000000000000000000" pitchFamily="2" charset="2"/>
              </a:rPr>
              <a:t>Uporabljamo jih za zavarovanje raznih predmetov, da se le-ti ne bi vrteli, odvijali … </a:t>
            </a:r>
            <a:r>
              <a:rPr lang="sl-SI" b="1" dirty="0">
                <a:solidFill>
                  <a:schemeClr val="tx2"/>
                </a:solidFill>
                <a:sym typeface="Wingdings" panose="05000000000000000000" pitchFamily="2" charset="2"/>
              </a:rPr>
              <a:t>(SIST ISO 2342 in SIST ISO 4027)</a:t>
            </a: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a:p>
            <a:pPr marL="0" indent="0">
              <a:buNone/>
            </a:pPr>
            <a:r>
              <a:rPr lang="sl-SI" b="1" dirty="0">
                <a:solidFill>
                  <a:schemeClr val="accent1"/>
                </a:solidFill>
                <a:sym typeface="Wingdings" panose="05000000000000000000" pitchFamily="2" charset="2"/>
              </a:rPr>
              <a:t>KLADIVASTI VIJAK </a:t>
            </a:r>
            <a:endParaRPr lang="sl-SI" dirty="0">
              <a:solidFill>
                <a:schemeClr val="tx2"/>
              </a:solidFill>
              <a:sym typeface="Wingdings" panose="05000000000000000000" pitchFamily="2" charset="2"/>
            </a:endParaRPr>
          </a:p>
          <a:p>
            <a:pPr marL="0" indent="0">
              <a:buNone/>
            </a:pPr>
            <a:r>
              <a:rPr lang="sl-SI" dirty="0">
                <a:solidFill>
                  <a:schemeClr val="tx2"/>
                </a:solidFill>
                <a:sym typeface="Wingdings" panose="05000000000000000000" pitchFamily="2" charset="2"/>
              </a:rPr>
              <a:t>Razne vrste teh vijakov uporabljamo v glavnem za pritrjevanje strojev na temeljne plošče in pa kot sidrne vijake za pritrjevanje konstrukcij na temelje</a:t>
            </a: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a:extLst>
              <a:ext uri="{FF2B5EF4-FFF2-40B4-BE49-F238E27FC236}">
                <a16:creationId xmlns:a16="http://schemas.microsoft.com/office/drawing/2014/main" id="{D4A9EDF5-18F7-96F4-1D6E-BDCF1A33D6EA}"/>
              </a:ext>
            </a:extLst>
          </p:cNvPr>
          <p:cNvPicPr>
            <a:picLocks noChangeAspect="1"/>
          </p:cNvPicPr>
          <p:nvPr/>
        </p:nvPicPr>
        <p:blipFill rotWithShape="1">
          <a:blip r:embed="rId2"/>
          <a:srcRect l="10048" t="41864" r="14636" b="50000"/>
          <a:stretch/>
        </p:blipFill>
        <p:spPr>
          <a:xfrm>
            <a:off x="1720645" y="1740309"/>
            <a:ext cx="8259784" cy="1189703"/>
          </a:xfrm>
          <a:prstGeom prst="rect">
            <a:avLst/>
          </a:prstGeom>
        </p:spPr>
      </p:pic>
      <p:pic>
        <p:nvPicPr>
          <p:cNvPr id="6" name="Slika 5">
            <a:extLst>
              <a:ext uri="{FF2B5EF4-FFF2-40B4-BE49-F238E27FC236}">
                <a16:creationId xmlns:a16="http://schemas.microsoft.com/office/drawing/2014/main" id="{D9A1EADD-75D8-FA95-D38A-44A654A33E84}"/>
              </a:ext>
            </a:extLst>
          </p:cNvPr>
          <p:cNvPicPr>
            <a:picLocks noChangeAspect="1"/>
          </p:cNvPicPr>
          <p:nvPr/>
        </p:nvPicPr>
        <p:blipFill rotWithShape="1">
          <a:blip r:embed="rId3"/>
          <a:srcRect l="19988" t="39857" r="24003" b="35914"/>
          <a:stretch/>
        </p:blipFill>
        <p:spPr>
          <a:xfrm>
            <a:off x="3598605" y="4355690"/>
            <a:ext cx="4338327" cy="2502310"/>
          </a:xfrm>
          <a:prstGeom prst="rect">
            <a:avLst/>
          </a:prstGeom>
        </p:spPr>
      </p:pic>
    </p:spTree>
    <p:extLst>
      <p:ext uri="{BB962C8B-B14F-4D97-AF65-F5344CB8AC3E}">
        <p14:creationId xmlns:p14="http://schemas.microsoft.com/office/powerpoint/2010/main" val="2372219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1"/>
                </a:solidFill>
                <a:sym typeface="Wingdings" panose="05000000000000000000" pitchFamily="2" charset="2"/>
              </a:rPr>
              <a:t>VIJAKI ZA PLOČEVINO</a:t>
            </a:r>
          </a:p>
          <a:p>
            <a:pPr marL="0" indent="0">
              <a:buNone/>
            </a:pPr>
            <a:r>
              <a:rPr lang="sl-SI" dirty="0">
                <a:solidFill>
                  <a:schemeClr val="tx2"/>
                </a:solidFill>
                <a:sym typeface="Wingdings" panose="05000000000000000000" pitchFamily="2" charset="2"/>
              </a:rPr>
              <a:t>Izdelani so s </a:t>
            </a:r>
            <a:r>
              <a:rPr lang="sl-SI" dirty="0" err="1">
                <a:solidFill>
                  <a:schemeClr val="tx2"/>
                </a:solidFill>
                <a:sym typeface="Wingdings" panose="05000000000000000000" pitchFamily="2" charset="2"/>
              </a:rPr>
              <a:t>samoreznim</a:t>
            </a:r>
            <a:r>
              <a:rPr lang="sl-SI" dirty="0">
                <a:solidFill>
                  <a:schemeClr val="tx2"/>
                </a:solidFill>
                <a:sym typeface="Wingdings" panose="05000000000000000000" pitchFamily="2" charset="2"/>
              </a:rPr>
              <a:t> navojem. Uporabljamo jih v glavnem v </a:t>
            </a:r>
            <a:r>
              <a:rPr lang="sl-SI" dirty="0" err="1">
                <a:solidFill>
                  <a:schemeClr val="tx2"/>
                </a:solidFill>
                <a:sym typeface="Wingdings" panose="05000000000000000000" pitchFamily="2" charset="2"/>
              </a:rPr>
              <a:t>pločevinarstvu</a:t>
            </a:r>
            <a:r>
              <a:rPr lang="sl-SI" dirty="0">
                <a:solidFill>
                  <a:schemeClr val="tx2"/>
                </a:solidFill>
                <a:sym typeface="Wingdings" panose="05000000000000000000" pitchFamily="2" charset="2"/>
              </a:rPr>
              <a:t>. Ker si ti vijaki pri </a:t>
            </a:r>
            <a:r>
              <a:rPr lang="sl-SI" dirty="0" err="1">
                <a:solidFill>
                  <a:schemeClr val="tx2"/>
                </a:solidFill>
                <a:sym typeface="Wingdings" panose="05000000000000000000" pitchFamily="2" charset="2"/>
              </a:rPr>
              <a:t>uvijanju</a:t>
            </a:r>
            <a:r>
              <a:rPr lang="sl-SI" dirty="0">
                <a:solidFill>
                  <a:schemeClr val="tx2"/>
                </a:solidFill>
                <a:sym typeface="Wingdings" panose="05000000000000000000" pitchFamily="2" charset="2"/>
              </a:rPr>
              <a:t> urežejo ali izoblikujejo matični navoj sami, morajo biti izdelani iz jekla za cementiranje.</a:t>
            </a:r>
          </a:p>
          <a:p>
            <a:pPr marL="0" indent="0">
              <a:buNone/>
            </a:pPr>
            <a:r>
              <a:rPr lang="sl-SI" dirty="0">
                <a:solidFill>
                  <a:schemeClr val="tx2"/>
                </a:solidFill>
                <a:sym typeface="Wingdings" panose="05000000000000000000" pitchFamily="2" charset="2"/>
              </a:rPr>
              <a:t>Po obliki glave ločimo:</a:t>
            </a:r>
          </a:p>
          <a:p>
            <a:r>
              <a:rPr lang="sl-SI" dirty="0">
                <a:solidFill>
                  <a:schemeClr val="tx2"/>
                </a:solidFill>
                <a:sym typeface="Wingdings" panose="05000000000000000000" pitchFamily="2" charset="2"/>
              </a:rPr>
              <a:t>Vijake s </a:t>
            </a:r>
            <a:r>
              <a:rPr lang="sl-SI" dirty="0" err="1">
                <a:solidFill>
                  <a:schemeClr val="tx2"/>
                </a:solidFill>
                <a:sym typeface="Wingdings" panose="05000000000000000000" pitchFamily="2" charset="2"/>
              </a:rPr>
              <a:t>šestrobo</a:t>
            </a:r>
            <a:r>
              <a:rPr lang="sl-SI" dirty="0">
                <a:solidFill>
                  <a:schemeClr val="tx2"/>
                </a:solidFill>
                <a:sym typeface="Wingdings" panose="05000000000000000000" pitchFamily="2" charset="2"/>
              </a:rPr>
              <a:t> glavo </a:t>
            </a:r>
            <a:r>
              <a:rPr lang="sl-SI" b="1" dirty="0">
                <a:solidFill>
                  <a:schemeClr val="tx2"/>
                </a:solidFill>
                <a:sym typeface="Wingdings" panose="05000000000000000000" pitchFamily="2" charset="2"/>
              </a:rPr>
              <a:t>(SIST EN ISO 1479)</a:t>
            </a:r>
          </a:p>
          <a:p>
            <a:r>
              <a:rPr lang="sl-SI" dirty="0">
                <a:solidFill>
                  <a:schemeClr val="tx2"/>
                </a:solidFill>
                <a:sym typeface="Wingdings" panose="05000000000000000000" pitchFamily="2" charset="2"/>
              </a:rPr>
              <a:t>Vijake z nizko zarezano valjasto glavo </a:t>
            </a:r>
            <a:r>
              <a:rPr lang="sl-SI" b="1" dirty="0">
                <a:solidFill>
                  <a:schemeClr val="tx2"/>
                </a:solidFill>
                <a:sym typeface="Wingdings" panose="05000000000000000000" pitchFamily="2" charset="2"/>
              </a:rPr>
              <a:t>(SIST EN ISO 1481)</a:t>
            </a:r>
            <a:endParaRPr lang="sl-SI" dirty="0">
              <a:solidFill>
                <a:schemeClr val="tx2"/>
              </a:solidFill>
              <a:sym typeface="Wingdings" panose="05000000000000000000" pitchFamily="2" charset="2"/>
            </a:endParaRPr>
          </a:p>
          <a:p>
            <a:r>
              <a:rPr lang="sl-SI" dirty="0">
                <a:solidFill>
                  <a:schemeClr val="tx2"/>
                </a:solidFill>
                <a:sym typeface="Wingdings" panose="05000000000000000000" pitchFamily="2" charset="2"/>
              </a:rPr>
              <a:t>Vijake z zarezano ugrezno glavo </a:t>
            </a:r>
            <a:r>
              <a:rPr lang="sl-SI" b="1" dirty="0">
                <a:solidFill>
                  <a:schemeClr val="tx2"/>
                </a:solidFill>
                <a:sym typeface="Wingdings" panose="05000000000000000000" pitchFamily="2" charset="2"/>
              </a:rPr>
              <a:t>(SIST EN ISO 1482)</a:t>
            </a:r>
            <a:endParaRPr lang="sl-SI" dirty="0">
              <a:solidFill>
                <a:schemeClr val="tx2"/>
              </a:solidFill>
              <a:sym typeface="Wingdings" panose="05000000000000000000" pitchFamily="2" charset="2"/>
            </a:endParaRPr>
          </a:p>
          <a:p>
            <a:r>
              <a:rPr lang="sl-SI" dirty="0">
                <a:solidFill>
                  <a:schemeClr val="tx2"/>
                </a:solidFill>
                <a:sym typeface="Wingdings" panose="05000000000000000000" pitchFamily="2" charset="2"/>
              </a:rPr>
              <a:t>Vijake z lečasto glavo</a:t>
            </a:r>
          </a:p>
          <a:p>
            <a:r>
              <a:rPr lang="sl-SI" dirty="0">
                <a:solidFill>
                  <a:schemeClr val="tx2"/>
                </a:solidFill>
                <a:sym typeface="Wingdings" panose="05000000000000000000" pitchFamily="2" charset="2"/>
              </a:rPr>
              <a:t>Vijake s polokroglo glavo</a:t>
            </a: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127718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1"/>
                </a:solidFill>
                <a:sym typeface="Wingdings" panose="05000000000000000000" pitchFamily="2" charset="2"/>
              </a:rPr>
              <a:t>LESNI VIJAKI</a:t>
            </a:r>
          </a:p>
          <a:p>
            <a:pPr marL="0" indent="0">
              <a:buNone/>
            </a:pPr>
            <a:r>
              <a:rPr lang="sl-SI" dirty="0">
                <a:solidFill>
                  <a:schemeClr val="tx2"/>
                </a:solidFill>
                <a:sym typeface="Wingdings" panose="05000000000000000000" pitchFamily="2" charset="2"/>
              </a:rPr>
              <a:t>Izdelujemo jih iz mehkega jekla, medenine in aluminija ter jih uporabljamo za pritrjevanje raznih delov na les.</a:t>
            </a:r>
          </a:p>
          <a:p>
            <a:pPr marL="0" indent="0">
              <a:buNone/>
            </a:pPr>
            <a:r>
              <a:rPr lang="sl-SI" dirty="0">
                <a:solidFill>
                  <a:schemeClr val="tx2"/>
                </a:solidFill>
                <a:sym typeface="Wingdings" panose="05000000000000000000" pitchFamily="2" charset="2"/>
              </a:rPr>
              <a:t>Po obliki glave ločimo:</a:t>
            </a:r>
          </a:p>
          <a:p>
            <a:r>
              <a:rPr lang="sl-SI" dirty="0">
                <a:solidFill>
                  <a:schemeClr val="tx2"/>
                </a:solidFill>
                <a:sym typeface="Wingdings" panose="05000000000000000000" pitchFamily="2" charset="2"/>
              </a:rPr>
              <a:t>Vijake s </a:t>
            </a:r>
            <a:r>
              <a:rPr lang="sl-SI" dirty="0" err="1">
                <a:solidFill>
                  <a:schemeClr val="tx2"/>
                </a:solidFill>
                <a:sym typeface="Wingdings" panose="05000000000000000000" pitchFamily="2" charset="2"/>
              </a:rPr>
              <a:t>šestrobo</a:t>
            </a:r>
            <a:r>
              <a:rPr lang="sl-SI" dirty="0">
                <a:solidFill>
                  <a:schemeClr val="tx2"/>
                </a:solidFill>
                <a:sym typeface="Wingdings" panose="05000000000000000000" pitchFamily="2" charset="2"/>
              </a:rPr>
              <a:t> glavo </a:t>
            </a:r>
            <a:r>
              <a:rPr lang="sl-SI" b="1" dirty="0">
                <a:solidFill>
                  <a:schemeClr val="tx2"/>
                </a:solidFill>
                <a:sym typeface="Wingdings" panose="05000000000000000000" pitchFamily="2" charset="2"/>
              </a:rPr>
              <a:t>(DIN 571)</a:t>
            </a:r>
          </a:p>
          <a:p>
            <a:r>
              <a:rPr lang="sl-SI" dirty="0">
                <a:solidFill>
                  <a:schemeClr val="tx2"/>
                </a:solidFill>
                <a:sym typeface="Wingdings" panose="05000000000000000000" pitchFamily="2" charset="2"/>
              </a:rPr>
              <a:t>Vijake z zarezano ugrezno glavo </a:t>
            </a:r>
            <a:r>
              <a:rPr lang="sl-SI" b="1" dirty="0">
                <a:solidFill>
                  <a:schemeClr val="tx2"/>
                </a:solidFill>
                <a:sym typeface="Wingdings" panose="05000000000000000000" pitchFamily="2" charset="2"/>
              </a:rPr>
              <a:t>(DIN 97)</a:t>
            </a:r>
            <a:endParaRPr lang="sl-SI" dirty="0">
              <a:solidFill>
                <a:schemeClr val="tx2"/>
              </a:solidFill>
              <a:sym typeface="Wingdings" panose="05000000000000000000" pitchFamily="2" charset="2"/>
            </a:endParaRPr>
          </a:p>
          <a:p>
            <a:r>
              <a:rPr lang="sl-SI" dirty="0">
                <a:solidFill>
                  <a:schemeClr val="tx2"/>
                </a:solidFill>
                <a:sym typeface="Wingdings" panose="05000000000000000000" pitchFamily="2" charset="2"/>
              </a:rPr>
              <a:t>Vijake z zarezano lečasto ugrezno glavo </a:t>
            </a:r>
            <a:r>
              <a:rPr lang="sl-SI" b="1" dirty="0">
                <a:solidFill>
                  <a:schemeClr val="tx2"/>
                </a:solidFill>
                <a:sym typeface="Wingdings" panose="05000000000000000000" pitchFamily="2" charset="2"/>
              </a:rPr>
              <a:t>(DIN 95)</a:t>
            </a:r>
            <a:endParaRPr lang="sl-SI" dirty="0">
              <a:solidFill>
                <a:schemeClr val="tx2"/>
              </a:solidFill>
              <a:sym typeface="Wingdings" panose="05000000000000000000" pitchFamily="2" charset="2"/>
            </a:endParaRPr>
          </a:p>
          <a:p>
            <a:r>
              <a:rPr lang="sl-SI" dirty="0">
                <a:solidFill>
                  <a:schemeClr val="tx2"/>
                </a:solidFill>
                <a:sym typeface="Wingdings" panose="05000000000000000000" pitchFamily="2" charset="2"/>
              </a:rPr>
              <a:t>Vijake z zarezano polokroglo glavo </a:t>
            </a:r>
            <a:r>
              <a:rPr lang="sl-SI" b="1" dirty="0">
                <a:solidFill>
                  <a:schemeClr val="tx2"/>
                </a:solidFill>
                <a:sym typeface="Wingdings" panose="05000000000000000000" pitchFamily="2" charset="2"/>
              </a:rPr>
              <a:t>(DIN 96)</a:t>
            </a:r>
          </a:p>
          <a:p>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a:extLst>
              <a:ext uri="{FF2B5EF4-FFF2-40B4-BE49-F238E27FC236}">
                <a16:creationId xmlns:a16="http://schemas.microsoft.com/office/drawing/2014/main" id="{6FBDE443-5178-372E-E972-FB02FC08C66B}"/>
              </a:ext>
            </a:extLst>
          </p:cNvPr>
          <p:cNvPicPr>
            <a:picLocks noChangeAspect="1"/>
          </p:cNvPicPr>
          <p:nvPr/>
        </p:nvPicPr>
        <p:blipFill rotWithShape="1">
          <a:blip r:embed="rId2"/>
          <a:srcRect l="45221" t="46452" r="13298" b="33190"/>
          <a:stretch/>
        </p:blipFill>
        <p:spPr>
          <a:xfrm>
            <a:off x="6223817" y="4068095"/>
            <a:ext cx="4139383" cy="2708720"/>
          </a:xfrm>
          <a:prstGeom prst="rect">
            <a:avLst/>
          </a:prstGeom>
        </p:spPr>
      </p:pic>
    </p:spTree>
    <p:extLst>
      <p:ext uri="{BB962C8B-B14F-4D97-AF65-F5344CB8AC3E}">
        <p14:creationId xmlns:p14="http://schemas.microsoft.com/office/powerpoint/2010/main" val="1131481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1">
            <a:extLst>
              <a:ext uri="{FF2B5EF4-FFF2-40B4-BE49-F238E27FC236}">
                <a16:creationId xmlns:a16="http://schemas.microsoft.com/office/drawing/2014/main" id="{F9CB257A-B58A-493E-AAF9-96E048392EF6}"/>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3" name="Slika 2">
            <a:extLst>
              <a:ext uri="{FF2B5EF4-FFF2-40B4-BE49-F238E27FC236}">
                <a16:creationId xmlns:a16="http://schemas.microsoft.com/office/drawing/2014/main" id="{BA633D22-9F18-0163-33B1-DEDA8ADEE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755" y="541700"/>
            <a:ext cx="6322142" cy="5774599"/>
          </a:xfrm>
          <a:prstGeom prst="rect">
            <a:avLst/>
          </a:prstGeom>
        </p:spPr>
      </p:pic>
    </p:spTree>
    <p:extLst>
      <p:ext uri="{BB962C8B-B14F-4D97-AF65-F5344CB8AC3E}">
        <p14:creationId xmlns:p14="http://schemas.microsoft.com/office/powerpoint/2010/main" val="1109315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2"/>
                </a:solidFill>
                <a:sym typeface="Wingdings" panose="05000000000000000000" pitchFamily="2" charset="2"/>
              </a:rPr>
              <a:t>VRSTE VIJAKOV</a:t>
            </a:r>
          </a:p>
          <a:p>
            <a:pPr marL="0" indent="0">
              <a:buNone/>
            </a:pPr>
            <a:r>
              <a:rPr lang="sl-SI" b="1" dirty="0">
                <a:solidFill>
                  <a:schemeClr val="accent1"/>
                </a:solidFill>
                <a:sym typeface="Wingdings" panose="05000000000000000000" pitchFamily="2" charset="2"/>
              </a:rPr>
              <a:t>PRITRDILNI VIJAKI ZA RAZSTAVLJIVE ZVEZE  matični vijak</a:t>
            </a:r>
          </a:p>
          <a:p>
            <a:pPr marL="0" indent="0">
              <a:buNone/>
            </a:pPr>
            <a:r>
              <a:rPr lang="sl-SI" dirty="0">
                <a:solidFill>
                  <a:schemeClr val="tx2"/>
                </a:solidFill>
                <a:sym typeface="Wingdings" panose="05000000000000000000" pitchFamily="2" charset="2"/>
              </a:rPr>
              <a:t>Pritrjevanje z matičnim vijakom (vijak in matica) je enostavno, zahteva pa več prostora. </a:t>
            </a: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a:extLst>
              <a:ext uri="{FF2B5EF4-FFF2-40B4-BE49-F238E27FC236}">
                <a16:creationId xmlns:a16="http://schemas.microsoft.com/office/drawing/2014/main" id="{FC5646C7-8E6B-C737-F64D-7A792757B5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344" y="2002322"/>
            <a:ext cx="5478548" cy="4169878"/>
          </a:xfrm>
          <a:prstGeom prst="rect">
            <a:avLst/>
          </a:prstGeom>
        </p:spPr>
      </p:pic>
    </p:spTree>
    <p:extLst>
      <p:ext uri="{BB962C8B-B14F-4D97-AF65-F5344CB8AC3E}">
        <p14:creationId xmlns:p14="http://schemas.microsoft.com/office/powerpoint/2010/main" val="1906399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1"/>
                </a:solidFill>
                <a:sym typeface="Wingdings" panose="05000000000000000000" pitchFamily="2" charset="2"/>
              </a:rPr>
              <a:t>PRITRDILNI VIJAKI ZA RAZSTAVLJIVE ZVEZE  glavični vijak</a:t>
            </a:r>
          </a:p>
          <a:p>
            <a:pPr marL="0" indent="0">
              <a:buNone/>
            </a:pPr>
            <a:r>
              <a:rPr lang="sl-SI" dirty="0">
                <a:solidFill>
                  <a:schemeClr val="tx2"/>
                </a:solidFill>
                <a:sym typeface="Wingdings" panose="05000000000000000000" pitchFamily="2" charset="2"/>
              </a:rPr>
              <a:t>Za pritrjevanje z glavičnim vijakom ni potrebna matica; matični navoj je vrezan v enega izmed strojnih delov. Uporabljamo ga v primerih, ko ni prostora za matico in kadar se zveza redkokdaj razstavlja.</a:t>
            </a: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6" name="Slika 5">
            <a:extLst>
              <a:ext uri="{FF2B5EF4-FFF2-40B4-BE49-F238E27FC236}">
                <a16:creationId xmlns:a16="http://schemas.microsoft.com/office/drawing/2014/main" id="{9C01BDFC-89AD-1997-FC7C-C82A437DBF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2026" y="2663360"/>
            <a:ext cx="6390968" cy="3508840"/>
          </a:xfrm>
          <a:prstGeom prst="rect">
            <a:avLst/>
          </a:prstGeom>
        </p:spPr>
      </p:pic>
    </p:spTree>
    <p:extLst>
      <p:ext uri="{BB962C8B-B14F-4D97-AF65-F5344CB8AC3E}">
        <p14:creationId xmlns:p14="http://schemas.microsoft.com/office/powerpoint/2010/main" val="18008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1"/>
                </a:solidFill>
                <a:sym typeface="Wingdings" panose="05000000000000000000" pitchFamily="2" charset="2"/>
              </a:rPr>
              <a:t>PRITRDILNI VIJAKI ZA RAZSTAVLJIVE ZVEZE  </a:t>
            </a:r>
            <a:r>
              <a:rPr lang="sl-SI" b="1" dirty="0" err="1">
                <a:solidFill>
                  <a:schemeClr val="accent1"/>
                </a:solidFill>
                <a:sym typeface="Wingdings" panose="05000000000000000000" pitchFamily="2" charset="2"/>
              </a:rPr>
              <a:t>prilagodni</a:t>
            </a:r>
            <a:r>
              <a:rPr lang="sl-SI" b="1" dirty="0">
                <a:solidFill>
                  <a:schemeClr val="accent1"/>
                </a:solidFill>
                <a:sym typeface="Wingdings" panose="05000000000000000000" pitchFamily="2" charset="2"/>
              </a:rPr>
              <a:t> vijak</a:t>
            </a:r>
          </a:p>
          <a:p>
            <a:pPr marL="0" indent="0">
              <a:buNone/>
            </a:pPr>
            <a:r>
              <a:rPr lang="sl-SI" dirty="0">
                <a:solidFill>
                  <a:schemeClr val="tx2"/>
                </a:solidFill>
                <a:sym typeface="Wingdings" panose="05000000000000000000" pitchFamily="2" charset="2"/>
              </a:rPr>
              <a:t>Steblo je obdelano na toleranco, prav tako tudi izvrtina. Služi predvsem za centriranje raznih strojnih delov ter takrat, kadar mora vijak prenašati strižne sile.</a:t>
            </a: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5" name="Slika 4">
            <a:extLst>
              <a:ext uri="{FF2B5EF4-FFF2-40B4-BE49-F238E27FC236}">
                <a16:creationId xmlns:a16="http://schemas.microsoft.com/office/drawing/2014/main" id="{162EA436-D9E2-C5AA-1C17-764C06C32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295" y="2677076"/>
            <a:ext cx="7816645" cy="3057004"/>
          </a:xfrm>
          <a:prstGeom prst="rect">
            <a:avLst/>
          </a:prstGeom>
        </p:spPr>
      </p:pic>
    </p:spTree>
    <p:extLst>
      <p:ext uri="{BB962C8B-B14F-4D97-AF65-F5344CB8AC3E}">
        <p14:creationId xmlns:p14="http://schemas.microsoft.com/office/powerpoint/2010/main" val="1783466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1"/>
                </a:solidFill>
                <a:sym typeface="Wingdings" panose="05000000000000000000" pitchFamily="2" charset="2"/>
              </a:rPr>
              <a:t>PRITRDILNI VIJAKI ZA RAZSTAVLJIVE ZVEZE  vijak z notranjim </a:t>
            </a:r>
            <a:r>
              <a:rPr lang="sl-SI" b="1" dirty="0" err="1">
                <a:solidFill>
                  <a:schemeClr val="accent1"/>
                </a:solidFill>
                <a:sym typeface="Wingdings" panose="05000000000000000000" pitchFamily="2" charset="2"/>
              </a:rPr>
              <a:t>šesterorobnikom</a:t>
            </a:r>
            <a:r>
              <a:rPr lang="sl-SI" b="1" dirty="0">
                <a:solidFill>
                  <a:schemeClr val="accent1"/>
                </a:solidFill>
                <a:sym typeface="Wingdings" panose="05000000000000000000" pitchFamily="2" charset="2"/>
              </a:rPr>
              <a:t> (imbus vijak)</a:t>
            </a:r>
          </a:p>
          <a:p>
            <a:pPr marL="0" indent="0">
              <a:buNone/>
            </a:pPr>
            <a:r>
              <a:rPr lang="sl-SI" dirty="0">
                <a:solidFill>
                  <a:schemeClr val="tx2"/>
                </a:solidFill>
                <a:sym typeface="Wingdings" panose="05000000000000000000" pitchFamily="2" charset="2"/>
              </a:rPr>
              <a:t>Glava je stiskana in nato obdelana. Uporabljamo jih tam, kjer mora biti zunanja površina gladka (glava je poglobljena): obdelovalni stroji, vpenjalne priprave, orodja in razni aparati. Izdelujejo jih samo iz kvalitetnih jekel v poboljšanem stanju.</a:t>
            </a: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6" name="Slika 5">
            <a:extLst>
              <a:ext uri="{FF2B5EF4-FFF2-40B4-BE49-F238E27FC236}">
                <a16:creationId xmlns:a16="http://schemas.microsoft.com/office/drawing/2014/main" id="{229634CF-3E09-59F5-DADF-7F760CC180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1411"/>
          <a:stretch/>
        </p:blipFill>
        <p:spPr>
          <a:xfrm>
            <a:off x="2861715" y="3146323"/>
            <a:ext cx="6093781" cy="2821858"/>
          </a:xfrm>
          <a:prstGeom prst="rect">
            <a:avLst/>
          </a:prstGeom>
        </p:spPr>
      </p:pic>
    </p:spTree>
    <p:extLst>
      <p:ext uri="{BB962C8B-B14F-4D97-AF65-F5344CB8AC3E}">
        <p14:creationId xmlns:p14="http://schemas.microsoft.com/office/powerpoint/2010/main" val="3145874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dirty="0">
                <a:solidFill>
                  <a:schemeClr val="accent1"/>
                </a:solidFill>
                <a:sym typeface="Wingdings" panose="05000000000000000000" pitchFamily="2" charset="2"/>
              </a:rPr>
              <a:t>PRITRDILNI VIJAKI ZA RAZSTAVLJIVE ZVEZE  vijaki z zarezo</a:t>
            </a:r>
          </a:p>
          <a:p>
            <a:pPr marL="0" indent="0">
              <a:buNone/>
            </a:pPr>
            <a:r>
              <a:rPr lang="sl-SI" dirty="0">
                <a:solidFill>
                  <a:schemeClr val="tx2"/>
                </a:solidFill>
                <a:sym typeface="Wingdings" panose="05000000000000000000" pitchFamily="2" charset="2"/>
              </a:rPr>
              <a:t>Te vijake uporabljamo pri gradnji raznih aparatov, merilnih instrumentov in v precizni mehaniki. Zavijamo in odvijamo jih z izvijačem ter so zato opremljeni z zarezo.</a:t>
            </a: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2" name="Slika 1">
            <a:extLst>
              <a:ext uri="{FF2B5EF4-FFF2-40B4-BE49-F238E27FC236}">
                <a16:creationId xmlns:a16="http://schemas.microsoft.com/office/drawing/2014/main" id="{83BEEC66-267C-8273-AD85-BDA035D63663}"/>
              </a:ext>
            </a:extLst>
          </p:cNvPr>
          <p:cNvPicPr>
            <a:picLocks noChangeAspect="1"/>
          </p:cNvPicPr>
          <p:nvPr/>
        </p:nvPicPr>
        <p:blipFill>
          <a:blip r:embed="rId2"/>
          <a:stretch>
            <a:fillRect/>
          </a:stretch>
        </p:blipFill>
        <p:spPr>
          <a:xfrm>
            <a:off x="3645805" y="2109019"/>
            <a:ext cx="4241625" cy="4748981"/>
          </a:xfrm>
          <a:prstGeom prst="rect">
            <a:avLst/>
          </a:prstGeom>
        </p:spPr>
      </p:pic>
    </p:spTree>
    <p:extLst>
      <p:ext uri="{BB962C8B-B14F-4D97-AF65-F5344CB8AC3E}">
        <p14:creationId xmlns:p14="http://schemas.microsoft.com/office/powerpoint/2010/main" val="1860721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dirty="0">
                <a:solidFill>
                  <a:schemeClr val="tx2"/>
                </a:solidFill>
                <a:sym typeface="Wingdings" panose="05000000000000000000" pitchFamily="2" charset="2"/>
              </a:rPr>
              <a:t>Po obliki glave ločimo:</a:t>
            </a:r>
          </a:p>
          <a:p>
            <a:pPr marL="457200" indent="-457200">
              <a:buAutoNum type="alphaLcParenR"/>
            </a:pPr>
            <a:r>
              <a:rPr lang="sl-SI" dirty="0">
                <a:solidFill>
                  <a:schemeClr val="tx2"/>
                </a:solidFill>
                <a:sym typeface="Wingdings" panose="05000000000000000000" pitchFamily="2" charset="2"/>
              </a:rPr>
              <a:t>Vijake z valjasto glavo (SIST ISO 1207 in 1580)</a:t>
            </a:r>
          </a:p>
          <a:p>
            <a:pPr marL="457200" indent="-457200">
              <a:buAutoNum type="alphaLcParenR"/>
            </a:pPr>
            <a:r>
              <a:rPr lang="sl-SI" dirty="0">
                <a:solidFill>
                  <a:schemeClr val="tx2"/>
                </a:solidFill>
                <a:sym typeface="Wingdings" panose="05000000000000000000" pitchFamily="2" charset="2"/>
              </a:rPr>
              <a:t>Vijake z valjasto-lečasto glavo</a:t>
            </a:r>
          </a:p>
          <a:p>
            <a:pPr marL="457200" indent="-457200">
              <a:buAutoNum type="alphaLcParenR"/>
            </a:pPr>
            <a:r>
              <a:rPr lang="sl-SI" dirty="0">
                <a:solidFill>
                  <a:schemeClr val="tx2"/>
                </a:solidFill>
                <a:sym typeface="Wingdings" panose="05000000000000000000" pitchFamily="2" charset="2"/>
              </a:rPr>
              <a:t>Vijake z ugrezno glavo (SIST ISO 2009)</a:t>
            </a:r>
          </a:p>
          <a:p>
            <a:pPr marL="457200" indent="-457200">
              <a:buAutoNum type="alphaLcParenR"/>
            </a:pPr>
            <a:r>
              <a:rPr lang="sl-SI" dirty="0">
                <a:solidFill>
                  <a:schemeClr val="tx2"/>
                </a:solidFill>
                <a:sym typeface="Wingdings" panose="05000000000000000000" pitchFamily="2" charset="2"/>
              </a:rPr>
              <a:t>Vijake z lečasto glavo</a:t>
            </a:r>
          </a:p>
          <a:p>
            <a:pPr marL="457200" indent="-457200">
              <a:buAutoNum type="alphaLcParenR"/>
            </a:pPr>
            <a:r>
              <a:rPr lang="sl-SI" dirty="0">
                <a:solidFill>
                  <a:schemeClr val="tx2"/>
                </a:solidFill>
                <a:sym typeface="Wingdings" panose="05000000000000000000" pitchFamily="2" charset="2"/>
              </a:rPr>
              <a:t>Vijake s polkroglo glavo</a:t>
            </a:r>
          </a:p>
          <a:p>
            <a:pPr marL="0" indent="0">
              <a:buNone/>
            </a:pPr>
            <a:endParaRPr lang="sl-SI" dirty="0">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752108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E6DC5631-F9AA-0808-BBD0-7985A784315B}"/>
              </a:ext>
            </a:extLst>
          </p:cNvPr>
          <p:cNvSpPr>
            <a:spLocks noGrp="1"/>
          </p:cNvSpPr>
          <p:nvPr>
            <p:ph idx="1"/>
          </p:nvPr>
        </p:nvSpPr>
        <p:spPr>
          <a:xfrm>
            <a:off x="884903" y="462116"/>
            <a:ext cx="9763431" cy="6037007"/>
          </a:xfrm>
        </p:spPr>
        <p:txBody>
          <a:bodyPr>
            <a:normAutofit/>
          </a:bodyPr>
          <a:lstStyle/>
          <a:p>
            <a:pPr marL="0" indent="0">
              <a:buNone/>
            </a:pPr>
            <a:r>
              <a:rPr lang="sl-SI" b="1">
                <a:solidFill>
                  <a:schemeClr val="accent2"/>
                </a:solidFill>
                <a:sym typeface="Wingdings" panose="05000000000000000000" pitchFamily="2" charset="2"/>
              </a:rPr>
              <a:t>TEMELJNI VIJAKI</a:t>
            </a:r>
          </a:p>
          <a:p>
            <a:pPr marL="0" indent="0">
              <a:buNone/>
            </a:pPr>
            <a:r>
              <a:rPr lang="sl-SI">
                <a:solidFill>
                  <a:schemeClr val="tx2"/>
                </a:solidFill>
                <a:sym typeface="Wingdings" panose="05000000000000000000" pitchFamily="2" charset="2"/>
              </a:rPr>
              <a:t>Uporabljamo jih za pritrjevanje strojev in strojnih naprav na betonske temelje. Stebla ali glave imajo posebno obliko, ki ne dovoljuje, da se vijaki izvlečejo iz temelja (steblo je lahko tudi zavito ali razperjeno).</a:t>
            </a:r>
          </a:p>
          <a:p>
            <a:pPr marL="0" indent="0">
              <a:buNone/>
            </a:pPr>
            <a:endParaRPr lang="sl-SI">
              <a:solidFill>
                <a:schemeClr val="tx2"/>
              </a:solidFill>
              <a:sym typeface="Wingdings" panose="05000000000000000000" pitchFamily="2" charset="2"/>
            </a:endParaRPr>
          </a:p>
          <a:p>
            <a:pPr marL="0" indent="0">
              <a:buNone/>
            </a:pPr>
            <a:endParaRPr lang="sl-SI" dirty="0">
              <a:solidFill>
                <a:schemeClr val="tx2"/>
              </a:solidFill>
              <a:sym typeface="Wingdings" panose="05000000000000000000" pitchFamily="2" charset="2"/>
            </a:endParaRPr>
          </a:p>
        </p:txBody>
      </p:sp>
      <p:sp>
        <p:nvSpPr>
          <p:cNvPr id="4" name="Označba mesta številke diapozitiva 3">
            <a:extLst>
              <a:ext uri="{FF2B5EF4-FFF2-40B4-BE49-F238E27FC236}">
                <a16:creationId xmlns:a16="http://schemas.microsoft.com/office/drawing/2014/main" id="{0770BA48-7585-06A2-201B-38C7E12DEF3A}"/>
              </a:ext>
            </a:extLst>
          </p:cNvPr>
          <p:cNvSpPr>
            <a:spLocks noGrp="1"/>
          </p:cNvSpPr>
          <p:nvPr>
            <p:ph type="sldNum" sz="quarter" idx="12"/>
          </p:nvPr>
        </p:nvSpPr>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173A467-C450-4630-8011-AFCFCC803065}" type="slidenum">
              <a:rPr kumimoji="0" lang="sl-SI" sz="3600" b="0" i="0" u="none" strike="noStrike" kern="1200" cap="none" spc="0" normalizeH="0" baseline="0" noProof="0" smtClean="0">
                <a:ln>
                  <a:noFill/>
                </a:ln>
                <a:solidFill>
                  <a:srgbClr val="D34817">
                    <a:lumMod val="60000"/>
                    <a:lumOff val="40000"/>
                  </a:srgbClr>
                </a:solidFill>
                <a:effectLst/>
                <a:uLnTx/>
                <a:uFillTx/>
                <a:latin typeface="Century Schoolbook" panose="020406040505050203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sl-SI" sz="3600" b="0" i="0" u="none" strike="noStrike" kern="1200" cap="none" spc="0" normalizeH="0" baseline="0" noProof="0">
              <a:ln>
                <a:noFill/>
              </a:ln>
              <a:solidFill>
                <a:srgbClr val="D34817">
                  <a:lumMod val="60000"/>
                  <a:lumOff val="40000"/>
                </a:srgbClr>
              </a:solidFill>
              <a:effectLst/>
              <a:uLnTx/>
              <a:uFillTx/>
              <a:latin typeface="Century Schoolbook" panose="02040604050505020304"/>
              <a:ea typeface="+mn-ea"/>
              <a:cs typeface="+mn-cs"/>
            </a:endParaRPr>
          </a:p>
        </p:txBody>
      </p:sp>
      <p:pic>
        <p:nvPicPr>
          <p:cNvPr id="8" name="Slika 7" descr="Slika, ki vsebuje besede besedilo, račun&#10;&#10;Opis je samodejno ustvarjen">
            <a:extLst>
              <a:ext uri="{FF2B5EF4-FFF2-40B4-BE49-F238E27FC236}">
                <a16:creationId xmlns:a16="http://schemas.microsoft.com/office/drawing/2014/main" id="{86FC586C-F19A-B438-D171-20DE36D29B6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104" t="21327" r="41075" b="12533"/>
          <a:stretch/>
        </p:blipFill>
        <p:spPr>
          <a:xfrm rot="5400000">
            <a:off x="4139377" y="975329"/>
            <a:ext cx="3254481" cy="5413706"/>
          </a:xfrm>
          <a:prstGeom prst="rect">
            <a:avLst/>
          </a:prstGeom>
        </p:spPr>
      </p:pic>
    </p:spTree>
    <p:extLst>
      <p:ext uri="{BB962C8B-B14F-4D97-AF65-F5344CB8AC3E}">
        <p14:creationId xmlns:p14="http://schemas.microsoft.com/office/powerpoint/2010/main" val="3520688401"/>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docProps/app.xml><?xml version="1.0" encoding="utf-8"?>
<Properties xmlns="http://schemas.openxmlformats.org/officeDocument/2006/extended-properties" xmlns:vt="http://schemas.openxmlformats.org/officeDocument/2006/docPropsVTypes">
  <TotalTime>0</TotalTime>
  <Words>748</Words>
  <Application>Microsoft Office PowerPoint</Application>
  <PresentationFormat>Širokozaslonsko</PresentationFormat>
  <Paragraphs>70</Paragraphs>
  <Slides>14</Slides>
  <Notes>0</Notes>
  <HiddenSlides>0</HiddenSlides>
  <MMClips>0</MMClips>
  <ScaleCrop>false</ScaleCrop>
  <HeadingPairs>
    <vt:vector size="6" baseType="variant">
      <vt:variant>
        <vt:lpstr>Uporabljene pisave</vt:lpstr>
      </vt:variant>
      <vt:variant>
        <vt:i4>5</vt:i4>
      </vt:variant>
      <vt:variant>
        <vt:lpstr>Tema</vt:lpstr>
      </vt:variant>
      <vt:variant>
        <vt:i4>2</vt:i4>
      </vt:variant>
      <vt:variant>
        <vt:lpstr>Naslovi diapozitivov</vt:lpstr>
      </vt:variant>
      <vt:variant>
        <vt:i4>14</vt:i4>
      </vt:variant>
    </vt:vector>
  </HeadingPairs>
  <TitlesOfParts>
    <vt:vector size="21" baseType="lpstr">
      <vt:lpstr>Arial</vt:lpstr>
      <vt:lpstr>Calibri</vt:lpstr>
      <vt:lpstr>Calibri Light</vt:lpstr>
      <vt:lpstr>Century Schoolbook</vt:lpstr>
      <vt:lpstr>Wingdings 2</vt:lpstr>
      <vt:lpstr>Officeova tema</vt:lpstr>
      <vt:lpstr>1_View</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STROJNI ELEMENTI</dc:title>
  <dc:creator>Gaja Vouk</dc:creator>
  <cp:lastModifiedBy>Gaja Vouk</cp:lastModifiedBy>
  <cp:revision>3</cp:revision>
  <dcterms:created xsi:type="dcterms:W3CDTF">2023-10-10T13:58:56Z</dcterms:created>
  <dcterms:modified xsi:type="dcterms:W3CDTF">2023-10-10T14:04:43Z</dcterms:modified>
</cp:coreProperties>
</file>