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44" r:id="rId3"/>
    <p:sldId id="345" r:id="rId4"/>
    <p:sldId id="346" r:id="rId5"/>
    <p:sldId id="567" r:id="rId6"/>
    <p:sldId id="347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BFC03-6E97-420E-AF12-3D3A8FC0BAF3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95A61-EB58-4F0C-A167-6453503F87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888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526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04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0303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B12291-4BF8-F8B8-611F-10B40F366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09CD10E-3EE5-7C75-A745-B7CFDF25F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107773A-3871-2867-6E20-365E8104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07D6-8747-4BCD-B71E-DCE7F8683C71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F9369A5-6524-5823-598D-986E3817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A95812-2208-44A1-68A4-2D63A02C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6654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EC02C3-A88D-1816-805F-B214A07E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CECCB1-EB48-7A11-986F-18739F6C6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C6111D3-51F0-C3EC-CEF1-23E661296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C7E5-7C2D-445E-BCDF-F2CC92F0DD17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2A6967-0532-E7B4-2560-4C83B935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9BCEDA-309A-FA5A-4A8E-66447DF99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7369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D6245-707B-5967-7F20-5B162AF3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50E60B4-B368-146E-D8F8-10AD5F356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AF175E-DB95-374E-CA64-1AA8FD26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9E2-B88C-49CA-9146-C91E26B3B55C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3765C4B-9C22-CBFF-77F1-C7B9C668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C8F083-06FC-039E-2583-854C7BF4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1528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44A4C9-FDA2-9D2C-79DC-026AE820A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A674BC-9111-8136-D7A6-693E37C8D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A72D55C-8A75-F26B-2290-2E00C03B3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0F5BC5E-165E-9AEF-7BBE-0191F618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E0FCD-E98F-467F-BF32-088ECBA4DC07}" type="datetime1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90DE0A0-A1E3-4D6B-1065-BE208E3D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841FC9D-CA1D-A7AC-8378-9808B1C4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5555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212A5E-0F59-FEC5-CDC5-C84251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983FEAA-E526-DE98-3E85-A199AE78F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AD5F5E0-CD97-72D3-2011-2C9C1A66E1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941F4A3-411C-74D8-82D7-4955CD72E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3E5DEE04-B6F8-3991-4FDD-F55EF16ED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29A32957-397A-A3C1-B735-2D5E92D8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096F-8A46-40C1-BB8B-D0B0048F2A21}" type="datetime1">
              <a:rPr lang="sl-SI" smtClean="0"/>
              <a:t>4. 10. 2025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8DF6D39-2E01-083D-AB52-CAD09156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7CA7527-42C6-2A1B-36B5-A096314B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8511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4D81F7-DF26-9B01-CCC5-F0671430F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3F7287A-A51F-0147-B319-5144A96EB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67F2E-529E-4356-BEB6-9AFFA20D895A}" type="datetime1">
              <a:rPr lang="sl-SI" smtClean="0"/>
              <a:t>4. 10. 2025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E5DDC2E-4082-AD58-D446-0C0AEA82C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3F60A31D-570E-23CB-C0B6-5B6951203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2877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B5B181E-F4EF-C72C-0FFF-42D7E6A1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8A954-E7C6-4B23-AF22-CD1BEC089E19}" type="datetime1">
              <a:rPr lang="sl-SI" smtClean="0"/>
              <a:t>4. 10. 2025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9DC85C3-96E2-1E21-42CB-1848612A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5EFF52D-B309-DD73-1AE0-0D38B26AE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9177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111A63-FF6C-9AAF-C01F-0F620031E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70D640-CC27-255C-673D-5B9A8451E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A80C293-64AF-257A-A296-51FE7D4C9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DEF4366-4F28-298B-F175-5A9CA00C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E0F8-735F-45DC-B0EB-61B7EC340BAA}" type="datetime1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98E9DF2-C4D4-977A-0642-B75C8B34E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5683D81-AFD2-6F98-5B32-639B2C67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635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8293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7F8AF8-C7DB-9DF2-6ED1-F2AEFA0D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ED6FFFC-C572-E0D6-C4C6-9DD4C69D5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9C4F349-CF1E-D6F3-CF89-CF5A0CB11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88DB942-E70E-5C66-2FF7-5C42ED51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968B-5BCE-4579-8EA2-BC3A5DF39980}" type="datetime1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00EA133-2857-5A49-4D6F-D0653F8C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25BFC0D-483A-5E61-B70D-AD257CE3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1966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238FC2-5884-7293-4EB5-E04FDE430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70B83EB-EA28-9175-5FE0-C307719AA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3A8282-D8BA-B25B-D30D-5B40D6CC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462B-201D-4D5D-9AEC-3AE0B302F85A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349DB9-0261-CDD0-DC1A-FB304F42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4A3BA8-9B07-1D76-4B5E-C28A3C63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2905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0CC32E3-81FF-A440-234E-1C7B4E164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A9CF61E-05BB-855D-E203-93739C11D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537D9E-37F7-4DCC-C0AA-0A299DFB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2BCF-F137-4C52-A192-6A0D65FCA29C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C8EF418-22B4-9FE4-8436-669266CD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70AC174-3A05-89EB-4103-847B56DF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527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126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219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396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707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318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155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029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B2D3-E92A-43A6-B56B-D75458889EF5}" type="datetimeFigureOut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F2063-8523-477E-8762-FE2D02B0EB8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43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0673B3A-2432-5890-A824-CF3419B1B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09198CD-4CCA-A24D-0D87-49957FE9B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58B746B-0F9B-7117-A17C-6841D3203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5E8431-A865-4603-B969-F0B3700DF428}" type="datetime1">
              <a:rPr lang="sl-SI" smtClean="0"/>
              <a:t>4. 10. 2025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D4770B-0094-FE4D-A2FB-1730FAAD8E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80D6289-BF30-5138-1E07-282DBF6C4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F4A4C-8B39-4225-9D0B-43BB06A4B4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767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8DBD30E-C529-C72B-B14C-407F8913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172113"/>
            <a:ext cx="9833548" cy="659076"/>
          </a:xfrm>
        </p:spPr>
        <p:txBody>
          <a:bodyPr anchor="b">
            <a:noAutofit/>
          </a:bodyPr>
          <a:lstStyle/>
          <a:p>
            <a:pPr algn="ctr"/>
            <a:br>
              <a:rPr lang="sl-SI" sz="4000" b="1" dirty="0">
                <a:solidFill>
                  <a:schemeClr val="tx2"/>
                </a:solidFill>
              </a:rPr>
            </a:br>
            <a:r>
              <a:rPr lang="sl-SI" sz="4000" b="1" dirty="0">
                <a:solidFill>
                  <a:schemeClr val="tx2"/>
                </a:solidFill>
              </a:rPr>
              <a:t>NALOGE Z REŠITVAMI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2116" y="1003300"/>
                <a:ext cx="11425083" cy="5353049"/>
              </a:xfrm>
            </p:spPr>
            <p:txBody>
              <a:bodyPr>
                <a:noAutofit/>
              </a:bodyPr>
              <a:lstStyle/>
              <a:p>
                <a:pPr marL="457200" indent="-457200" algn="just">
                  <a:buFont typeface="+mj-lt"/>
                  <a:buAutoNum type="arabicPeriod"/>
                </a:pPr>
                <a:r>
                  <a:rPr lang="sl-SI" sz="2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rezervoarju je 5000 l nafte. Izračunaj maso in specifično prostornino.	</a:t>
                </a:r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(R: m = 3500 kg,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𝟎𝟎𝟏𝟒𝟑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sl-SI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Font typeface="+mj-lt"/>
                  <a:buAutoNum type="arabicPeriod"/>
                </a:pPr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Kos medenine ima maso 115 kg. Kolikšen je njen specifični volumen in kolikšen je volumen kosa?</a:t>
                </a:r>
                <a:r>
                  <a:rPr lang="sl-SI" sz="2000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𝟎𝟎𝟎𝟏𝟔𝟑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V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𝟎𝟏𝟑𝟒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457200" indent="-457200" algn="just">
                  <a:buFont typeface="+mj-lt"/>
                  <a:buAutoNum type="arabicPeriod"/>
                </a:pPr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rezervoarju je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zraka z gostoto 1,5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Izračunaj maso zraka in specifično prostornino.    </a:t>
                </a:r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(R: m = 6 kg,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𝟔𝟕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457200" indent="-457200" algn="just">
                  <a:buFont typeface="+mj-lt"/>
                  <a:buAutoNum type="arabicPeriod"/>
                </a:pP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Plin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prostornine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sl-SI" sz="2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ima maso 29,5 kg.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Kolikšna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sta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specifična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prostornina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plina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in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njegova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sz="2000" b="1" dirty="0" err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gostota</a:t>
                </a:r>
                <a:r>
                  <a:rPr lang="it-IT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𝟔𝟕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l-G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𝝆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𝟏𝟖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457200" indent="-457200" algn="just">
                  <a:buFont typeface="+mj-lt"/>
                  <a:buAutoNum type="arabicPeriod"/>
                </a:pPr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Enostransko delujoč batni kompresor ima bat premera 80 mm. Gib bata je 120 mm. Kompresor deluje s 1500 vrtljaji na minuto. Vsesava zrak z gostoto 1,2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0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Kolikšna sta masni in volumski tok zraka?  </a:t>
                </a:r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𝟎𝟏𝟖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den>
                    </m:f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sub>
                    </m:sSub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𝟎𝟏𝟓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2116" y="1003300"/>
                <a:ext cx="11425083" cy="5353049"/>
              </a:xfrm>
              <a:blipFill>
                <a:blip r:embed="rId2"/>
                <a:stretch>
                  <a:fillRect l="-480" t="-1139" r="-53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C3108-B7E6-EFF0-07B8-CBC4AD82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B5F4A4C-8B39-4225-9D0B-43BB06A4B409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13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8DBD30E-C529-C72B-B14C-407F8913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172113"/>
            <a:ext cx="9833548" cy="659076"/>
          </a:xfrm>
        </p:spPr>
        <p:txBody>
          <a:bodyPr anchor="b">
            <a:noAutofit/>
          </a:bodyPr>
          <a:lstStyle/>
          <a:p>
            <a:pPr algn="ctr"/>
            <a:br>
              <a:rPr lang="sl-SI" sz="4000" b="1" dirty="0">
                <a:solidFill>
                  <a:schemeClr val="tx2"/>
                </a:solidFill>
              </a:rPr>
            </a:br>
            <a:r>
              <a:rPr lang="sl-SI" sz="4000" b="1" dirty="0">
                <a:solidFill>
                  <a:schemeClr val="tx2"/>
                </a:solidFill>
              </a:rPr>
              <a:t>NALOGE Z REŠITVAMI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6. </a:t>
                </a:r>
                <a:r>
                  <a:rPr lang="pt-BR" sz="2000" b="1" dirty="0">
                    <a:solidFill>
                      <a:schemeClr val="tx2"/>
                    </a:solidFill>
                  </a:rPr>
                  <a:t>Po cevi s premerom 50 mm se pretaka voda s hitrostjo 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4 m/s. kolikšna je hitrost vode, če se cev zoži na 20 mm? V kolikšnem času se pri tem pretoku napolni 1200-litrska posoda?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𝐯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  <m:f>
                      <m:f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</m:num>
                      <m:den>
                        <m:r>
                          <a:rPr lang="sl-SI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𝐬</m:t>
                        </m:r>
                      </m:den>
                    </m:f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𝐭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𝟏𝟓𝟐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𝟕𝟗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𝐬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7. Klado s površino ploskve 135 cm x 85 cm in z maso 9,2 t postavimo na ravna tla. Izračunaj tlak, ki ga klada povzroča na tla.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p = 78, 65 kPa)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8. Kolikšen je absolutni tlak v posodi, če kaže manometer nadtlak 0,582 bar, tlak okolice pa znaša 1004 </a:t>
                </a:r>
                <a:r>
                  <a:rPr lang="sl-SI" sz="2000" b="1" dirty="0" err="1">
                    <a:solidFill>
                      <a:schemeClr val="tx2"/>
                    </a:solidFill>
                  </a:rPr>
                  <a:t>mbar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p = 1,586 bar)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9. Določi nadtlak in absolutni tlak pod batom s premerom 30 cm, če bat deluje na podlago s silo 20 kN in je tlak okolice 1020 </a:t>
                </a:r>
                <a:r>
                  <a:rPr lang="sl-SI" sz="2000" b="1" dirty="0" err="1">
                    <a:solidFill>
                      <a:schemeClr val="tx2"/>
                    </a:solidFill>
                  </a:rPr>
                  <a:t>mbar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.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 = 2829,4 </a:t>
                </a:r>
                <a:r>
                  <a:rPr lang="sl-SI" sz="2000" b="1" dirty="0" err="1">
                    <a:solidFill>
                      <a:srgbClr val="FF0000"/>
                    </a:solidFill>
                  </a:rPr>
                  <a:t>mbar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; p = 3849,4 </a:t>
                </a:r>
                <a:r>
                  <a:rPr lang="sl-SI" sz="2000" b="1" dirty="0" err="1">
                    <a:solidFill>
                      <a:srgbClr val="FF0000"/>
                    </a:solidFill>
                  </a:rPr>
                  <a:t>mbar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10. Atmosferski tlak znaša 998 </a:t>
                </a:r>
                <a:r>
                  <a:rPr lang="sl-SI" sz="2000" b="1" dirty="0" err="1">
                    <a:solidFill>
                      <a:schemeClr val="tx2"/>
                    </a:solidFill>
                  </a:rPr>
                  <a:t>mbar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. Izmerjeni podtlak v kondenzatorju je 938 </a:t>
                </a:r>
                <a:r>
                  <a:rPr lang="sl-SI" sz="2000" b="1" dirty="0" err="1">
                    <a:solidFill>
                      <a:schemeClr val="tx2"/>
                    </a:solidFill>
                  </a:rPr>
                  <a:t>mbar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. Kolikšen je absolutni tlak v kondenzatorju?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p = 3849,4 </a:t>
                </a:r>
                <a:r>
                  <a:rPr lang="sl-SI" sz="2000" b="1" dirty="0" err="1">
                    <a:solidFill>
                      <a:srgbClr val="FF0000"/>
                    </a:solidFill>
                  </a:rPr>
                  <a:t>mbar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  <a:blipFill>
                <a:blip r:embed="rId2"/>
                <a:stretch>
                  <a:fillRect l="-605" t="-1139" r="-6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C3108-B7E6-EFF0-07B8-CBC4AD82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B5F4A4C-8B39-4225-9D0B-43BB06A4B409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717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8DBD30E-C529-C72B-B14C-407F8913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172113"/>
            <a:ext cx="9833548" cy="659076"/>
          </a:xfrm>
        </p:spPr>
        <p:txBody>
          <a:bodyPr anchor="b">
            <a:noAutofit/>
          </a:bodyPr>
          <a:lstStyle/>
          <a:p>
            <a:pPr algn="ctr"/>
            <a:br>
              <a:rPr lang="sl-SI" sz="4000" b="1" dirty="0">
                <a:solidFill>
                  <a:schemeClr val="tx2"/>
                </a:solidFill>
              </a:rPr>
            </a:br>
            <a:r>
              <a:rPr lang="sl-SI" sz="4000" b="1" dirty="0">
                <a:solidFill>
                  <a:schemeClr val="tx2"/>
                </a:solidFill>
              </a:rPr>
              <a:t>NALOGE Z REŠITVAMI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E797EB-3E7A-DE41-A032-E5402F8BD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803" y="1003300"/>
            <a:ext cx="11093381" cy="53530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l-SI" sz="2000" b="1" dirty="0">
                <a:solidFill>
                  <a:schemeClr val="tx2"/>
                </a:solidFill>
              </a:rPr>
              <a:t>11. </a:t>
            </a:r>
            <a:r>
              <a:rPr lang="pt-BR" sz="2000" b="1" dirty="0">
                <a:solidFill>
                  <a:schemeClr val="tx2"/>
                </a:solidFill>
              </a:rPr>
              <a:t>V komori sesalnika izmerimo podtlak 8,5 kPa. Zračni tlak znaša 1010 mbar. Kolikšen je absolutni tlak</a:t>
            </a:r>
            <a:r>
              <a:rPr lang="sl-SI" sz="2000" b="1" dirty="0">
                <a:solidFill>
                  <a:schemeClr val="tx2"/>
                </a:solidFill>
              </a:rPr>
              <a:t> </a:t>
            </a:r>
            <a:r>
              <a:rPr lang="pt-BR" sz="2000" b="1" dirty="0">
                <a:solidFill>
                  <a:schemeClr val="tx2"/>
                </a:solidFill>
              </a:rPr>
              <a:t>v sesalniku?</a:t>
            </a:r>
            <a:r>
              <a:rPr lang="sl-SI" sz="2000" b="1" dirty="0">
                <a:solidFill>
                  <a:srgbClr val="FF0000"/>
                </a:solidFill>
              </a:rPr>
              <a:t>(R: p = 925 </a:t>
            </a:r>
            <a:r>
              <a:rPr lang="sl-SI" sz="2000" b="1" dirty="0" err="1">
                <a:solidFill>
                  <a:srgbClr val="FF0000"/>
                </a:solidFill>
              </a:rPr>
              <a:t>mbar</a:t>
            </a:r>
            <a:r>
              <a:rPr lang="sl-SI" sz="2000" b="1" dirty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sl-SI" sz="2000" b="1" dirty="0">
                <a:solidFill>
                  <a:schemeClr val="tx2"/>
                </a:solidFill>
              </a:rPr>
              <a:t>12. Potapljač se potopi na globino 32 m. Zračni tlak znaša 1000 </a:t>
            </a:r>
            <a:r>
              <a:rPr lang="sl-SI" sz="2000" b="1" dirty="0" err="1">
                <a:solidFill>
                  <a:schemeClr val="tx2"/>
                </a:solidFill>
              </a:rPr>
              <a:t>mbar</a:t>
            </a:r>
            <a:r>
              <a:rPr lang="sl-SI" sz="2000" b="1" dirty="0">
                <a:solidFill>
                  <a:schemeClr val="tx2"/>
                </a:solidFill>
              </a:rPr>
              <a:t>. Kolikšen je tlak povzroča voda na globini 32 m? Kolikšen tlak pritiska na potapljača? </a:t>
            </a:r>
            <a:r>
              <a:rPr lang="sl-SI" sz="2000" b="1" dirty="0">
                <a:solidFill>
                  <a:srgbClr val="FF0000"/>
                </a:solidFill>
              </a:rPr>
              <a:t>(R: p = 313292,2 Pa; p = 413292,2 Pa)</a:t>
            </a:r>
          </a:p>
          <a:p>
            <a:pPr marL="0" indent="0" algn="just">
              <a:buNone/>
            </a:pPr>
            <a:r>
              <a:rPr lang="sl-SI" sz="2000" b="1" dirty="0">
                <a:solidFill>
                  <a:schemeClr val="tx2"/>
                </a:solidFill>
              </a:rPr>
              <a:t>13. Hidravlična dvigalka ima manjši bat premera 15 mm in večji bat premera 45 mm. Na manjši bat pritiskamo s silo 120 N in ga premaknemo za 24 mm. Kolikšno maso lahko dvignemo na večjem batu? Kolikšen bo premik večjega bata? </a:t>
            </a:r>
            <a:r>
              <a:rPr lang="sl-SI" sz="2000" b="1" dirty="0">
                <a:solidFill>
                  <a:srgbClr val="FF0000"/>
                </a:solidFill>
              </a:rPr>
              <a:t>(R: m = 110,1 kg; x = 2,67 mm)</a:t>
            </a:r>
          </a:p>
          <a:p>
            <a:pPr marL="0" indent="0" algn="just">
              <a:buNone/>
            </a:pPr>
            <a:r>
              <a:rPr lang="sl-SI" sz="2000" b="1" dirty="0">
                <a:solidFill>
                  <a:schemeClr val="tx2"/>
                </a:solidFill>
              </a:rPr>
              <a:t>14. Termometer po Celzijevi lestvici kaže 34,5 °C. Koliko bi kazal na Kelvinovi lestvici? 	</a:t>
            </a:r>
            <a:r>
              <a:rPr lang="sl-SI" sz="2000" b="1" dirty="0">
                <a:solidFill>
                  <a:srgbClr val="FF0000"/>
                </a:solidFill>
              </a:rPr>
              <a:t>(R: T = 307,5 K)</a:t>
            </a:r>
          </a:p>
          <a:p>
            <a:pPr marL="0" indent="0" algn="just">
              <a:buNone/>
            </a:pPr>
            <a:r>
              <a:rPr lang="sl-SI" sz="2000" b="1" dirty="0">
                <a:solidFill>
                  <a:schemeClr val="tx2"/>
                </a:solidFill>
              </a:rPr>
              <a:t>15. Plinu izmerimo temperaturo 348 K. Kolikšna je temperatura v °C? </a:t>
            </a:r>
            <a:r>
              <a:rPr lang="sl-SI" sz="2000" b="1" dirty="0">
                <a:solidFill>
                  <a:srgbClr val="FF0000"/>
                </a:solidFill>
              </a:rPr>
              <a:t>(R: T = 75 °C )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C3108-B7E6-EFF0-07B8-CBC4AD82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B5F4A4C-8B39-4225-9D0B-43BB06A4B409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093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8DBD30E-C529-C72B-B14C-407F8913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172113"/>
            <a:ext cx="9833548" cy="659076"/>
          </a:xfrm>
        </p:spPr>
        <p:txBody>
          <a:bodyPr anchor="b">
            <a:noAutofit/>
          </a:bodyPr>
          <a:lstStyle/>
          <a:p>
            <a:pPr algn="ctr"/>
            <a:br>
              <a:rPr lang="sl-SI" sz="4000" b="1" dirty="0">
                <a:solidFill>
                  <a:schemeClr val="tx2"/>
                </a:solidFill>
              </a:rPr>
            </a:br>
            <a:r>
              <a:rPr lang="sl-SI" sz="4000" b="1" dirty="0">
                <a:solidFill>
                  <a:schemeClr val="tx2"/>
                </a:solidFill>
              </a:rPr>
              <a:t>NALOGE Z REŠITVAMI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16. </a:t>
                </a:r>
                <a:r>
                  <a:rPr lang="pt-BR" sz="2000" b="1" dirty="0">
                    <a:solidFill>
                      <a:schemeClr val="tx2"/>
                    </a:solidFill>
                  </a:rPr>
                  <a:t>V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odo segrejemo s temperature 12°C na temperaturo 87°C. izračunaj, kolikšna je temperaturna razlika v °C in K?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𝟕𝟓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17. </a:t>
                </a:r>
                <a:r>
                  <a:rPr lang="pl-PL" sz="2000" b="1" dirty="0">
                    <a:solidFill>
                      <a:schemeClr val="tx2"/>
                    </a:solidFill>
                  </a:rPr>
                  <a:t>Izmerili smo telesno temperaturo 38,5 °C. Kolikšna je absolutna temperatura?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T = 311,5 K)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18. Jeklena tračnica ima dolžino 10 m. Za koliko se dolžina tračnice poveča, če jo segrejemo za 100 °C?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</m:t>
                    </m:r>
                    <m:r>
                      <a:rPr lang="sl-SI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𝟎𝟏𝟐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19. Jeklen most ima pri temperaturi 10 °C dolžino 200 m. Kolikšna je dolžina mostu, če se most segreje na 40 °C?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𝟐𝟎𝟎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𝟎𝟕𝟐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20. Dolžino bakrene in jeklene palice merimo pri temperaturi 0 °C. Za bakreno palico izmerimo 200 mm, za jekleno palico pa 200,2 mm. Pri kateri temperaturi bosta imeli palici enako dolžino?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T = 222,81 °C )</a:t>
                </a: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  <a:blipFill>
                <a:blip r:embed="rId2"/>
                <a:stretch>
                  <a:fillRect l="-605" t="-1139" r="-6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C3108-B7E6-EFF0-07B8-CBC4AD82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B5F4A4C-8B39-4225-9D0B-43BB06A4B409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799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8DBD30E-C529-C72B-B14C-407F8913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172113"/>
            <a:ext cx="9833548" cy="659076"/>
          </a:xfrm>
        </p:spPr>
        <p:txBody>
          <a:bodyPr anchor="b">
            <a:noAutofit/>
          </a:bodyPr>
          <a:lstStyle/>
          <a:p>
            <a:pPr algn="ctr"/>
            <a:br>
              <a:rPr lang="sl-SI" sz="4000" b="1" dirty="0">
                <a:solidFill>
                  <a:schemeClr val="tx2"/>
                </a:solidFill>
              </a:rPr>
            </a:br>
            <a:r>
              <a:rPr lang="sl-SI" sz="4000" b="1" dirty="0">
                <a:solidFill>
                  <a:schemeClr val="tx2"/>
                </a:solidFill>
              </a:rPr>
              <a:t>NALOGE Z REŠITVAMI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21. </a:t>
                </a:r>
                <a:r>
                  <a:rPr lang="pt-BR" sz="2000" b="1" dirty="0">
                    <a:solidFill>
                      <a:schemeClr val="tx2"/>
                    </a:solidFill>
                  </a:rPr>
                  <a:t>Železni obroč s polmerom 85 cm segrejemo za 250 K. Za koliko se poveča njegov obseg?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𝒐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𝟎𝟏𝟔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l-SI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22. </a:t>
                </a:r>
                <a:r>
                  <a:rPr lang="pl-PL" sz="2000" b="1" dirty="0">
                    <a:solidFill>
                      <a:schemeClr val="tx2"/>
                    </a:solidFill>
                  </a:rPr>
                  <a:t>V aluminijasti plošči je luknja premera 12,5 cm. Kolikšen je novi premer odprtine, če ploščo segrevamo za 200 K?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d = 12,56 cm)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23. Aluminijasta krogla ima pri temperaturi 0 °C premer 50,4 mm. Na kolikšno temperaturo jo lahko segrejemo, da še zdrsne skozi obroč, ki ima notranji premer 50,6 mm?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𝑻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 = 166,1 °C)</a:t>
                </a: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24. Bakreno kocko segrejemo za 150 °C. Za koliko odstotkov se pri tem poveča njena prostornina in za koliko njen rob?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sSub>
                          <m:sSubPr>
                            <m:ctrlP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sl-SI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= 0,74 %)</a:t>
                </a:r>
                <a:endParaRPr lang="sl-SI" sz="2000" b="1" dirty="0">
                  <a:solidFill>
                    <a:schemeClr val="tx2"/>
                  </a:solidFill>
                </a:endParaRPr>
              </a:p>
              <a:p>
                <a:pPr marL="0" indent="0" algn="just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25. Odprta posoda ima prostornino 1250</a:t>
                </a:r>
                <a14:m>
                  <m:oMath xmlns:m="http://schemas.openxmlformats.org/officeDocument/2006/math">
                    <m:r>
                      <a:rPr lang="sl-SI" sz="20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sl-SI" sz="20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sl-SI" sz="20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in je do vrha napolnjena z etanolom s temperaturo 0 °C. Koliko etanola steče čez rob posode, če jo segrejemo za 50 °C? </a:t>
                </a:r>
                <a:r>
                  <a:rPr lang="sl-SI" sz="2000" b="1" dirty="0">
                    <a:solidFill>
                      <a:srgbClr val="FF0000"/>
                    </a:solidFill>
                  </a:rPr>
                  <a:t>(R: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= 71,88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sl-SI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sl-SI" sz="2000" b="1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ACE797EB-3E7A-DE41-A032-E5402F8BD1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2803" y="1003300"/>
                <a:ext cx="11093381" cy="5353049"/>
              </a:xfrm>
              <a:blipFill>
                <a:blip r:embed="rId2"/>
                <a:stretch>
                  <a:fillRect l="-605" t="-1139" r="-6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20C3108-B7E6-EFF0-07B8-CBC4AD82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B5F4A4C-8B39-4225-9D0B-43BB06A4B409}" type="slidenum">
              <a:rPr kumimoji="0" lang="sl-S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l-S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831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964</Words>
  <Application>Microsoft Office PowerPoint</Application>
  <PresentationFormat>Širokozaslonsko</PresentationFormat>
  <Paragraphs>35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Cambria Math</vt:lpstr>
      <vt:lpstr>Officeova tema</vt:lpstr>
      <vt:lpstr>1_Officeova tema</vt:lpstr>
      <vt:lpstr> NALOGE Z REŠITVAMI</vt:lpstr>
      <vt:lpstr> NALOGE Z REŠITVAMI</vt:lpstr>
      <vt:lpstr> NALOGE Z REŠITVAMI</vt:lpstr>
      <vt:lpstr> NALOGE Z REŠITVAMI</vt:lpstr>
      <vt:lpstr> NALOGE Z REŠITVAMI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SILA IN POSPEŠEK</dc:title>
  <dc:creator>Tanja</dc:creator>
  <cp:lastModifiedBy>Gaja Vouk</cp:lastModifiedBy>
  <cp:revision>98</cp:revision>
  <dcterms:created xsi:type="dcterms:W3CDTF">2022-12-12T14:37:12Z</dcterms:created>
  <dcterms:modified xsi:type="dcterms:W3CDTF">2025-10-04T10:08:33Z</dcterms:modified>
</cp:coreProperties>
</file>