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EA5457-C432-4A54-86B8-B0C379F852B2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ED986D56-FB73-4987-96CB-388ABB7CE5A3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l-SI" dirty="0" smtClean="0">
              <a:solidFill>
                <a:schemeClr val="tx1">
                  <a:lumMod val="75000"/>
                  <a:lumOff val="25000"/>
                </a:schemeClr>
              </a:solidFill>
            </a:rPr>
            <a:t>ORGON</a:t>
          </a:r>
          <a:r>
            <a:rPr lang="sl-SI" dirty="0" smtClean="0"/>
            <a:t>: lahkoveren, pobožen, omejen</a:t>
          </a:r>
          <a:endParaRPr lang="sl-SI" dirty="0"/>
        </a:p>
      </dgm:t>
    </dgm:pt>
    <dgm:pt modelId="{98BB25E0-C23C-472B-A6C4-B8DD3192BC7C}" type="parTrans" cxnId="{930B9A87-9155-4360-A4B3-8D6E53430CAC}">
      <dgm:prSet/>
      <dgm:spPr/>
      <dgm:t>
        <a:bodyPr/>
        <a:lstStyle/>
        <a:p>
          <a:endParaRPr lang="sl-SI"/>
        </a:p>
      </dgm:t>
    </dgm:pt>
    <dgm:pt modelId="{AAFD840B-DC95-42DD-A568-6D9FC1A3B7BB}" type="sibTrans" cxnId="{930B9A87-9155-4360-A4B3-8D6E53430CAC}">
      <dgm:prSet/>
      <dgm:spPr/>
      <dgm:t>
        <a:bodyPr/>
        <a:lstStyle/>
        <a:p>
          <a:endParaRPr lang="sl-SI"/>
        </a:p>
      </dgm:t>
    </dgm:pt>
    <dgm:pt modelId="{1CCF0049-1C7F-48E0-8CAF-BB513428A2A8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l-SI" dirty="0" smtClean="0">
              <a:solidFill>
                <a:schemeClr val="tx1">
                  <a:lumMod val="75000"/>
                  <a:lumOff val="25000"/>
                </a:schemeClr>
              </a:solidFill>
            </a:rPr>
            <a:t>TARTUFFE</a:t>
          </a:r>
          <a:r>
            <a:rPr lang="sl-SI" dirty="0" smtClean="0"/>
            <a:t>: svetohlinec, uglajen, prevarantski, domišljav</a:t>
          </a:r>
          <a:endParaRPr lang="sl-SI" dirty="0"/>
        </a:p>
      </dgm:t>
    </dgm:pt>
    <dgm:pt modelId="{93776CCB-75DF-430C-8C3D-E489CBA8165E}" type="parTrans" cxnId="{E1CE5D6B-0734-4550-B9A0-6B0206C84D5F}">
      <dgm:prSet/>
      <dgm:spPr/>
      <dgm:t>
        <a:bodyPr/>
        <a:lstStyle/>
        <a:p>
          <a:endParaRPr lang="sl-SI"/>
        </a:p>
      </dgm:t>
    </dgm:pt>
    <dgm:pt modelId="{889EB11D-E99E-4265-9E65-E852B98DBB5D}" type="sibTrans" cxnId="{E1CE5D6B-0734-4550-B9A0-6B0206C84D5F}">
      <dgm:prSet/>
      <dgm:spPr/>
      <dgm:t>
        <a:bodyPr/>
        <a:lstStyle/>
        <a:p>
          <a:endParaRPr lang="sl-SI"/>
        </a:p>
      </dgm:t>
    </dgm:pt>
    <dgm:pt modelId="{8E3E015C-9138-4628-BE84-3865729CA4BE}">
      <dgm:prSet phldrT="[Text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sl-SI" dirty="0" smtClean="0">
              <a:solidFill>
                <a:schemeClr val="tx1">
                  <a:lumMod val="95000"/>
                  <a:lumOff val="5000"/>
                </a:schemeClr>
              </a:solidFill>
            </a:rPr>
            <a:t>MARIJANA</a:t>
          </a:r>
          <a:r>
            <a:rPr lang="sl-SI" dirty="0" smtClean="0"/>
            <a:t>: prisrčna, naivna, pasivna, svojeglava</a:t>
          </a:r>
          <a:endParaRPr lang="sl-SI" dirty="0"/>
        </a:p>
      </dgm:t>
    </dgm:pt>
    <dgm:pt modelId="{EFDBEF74-D98B-4757-A860-3071F458E509}" type="parTrans" cxnId="{EB22CCC8-E3DC-4DFA-8BD8-62589A155231}">
      <dgm:prSet/>
      <dgm:spPr/>
      <dgm:t>
        <a:bodyPr/>
        <a:lstStyle/>
        <a:p>
          <a:endParaRPr lang="sl-SI"/>
        </a:p>
      </dgm:t>
    </dgm:pt>
    <dgm:pt modelId="{F64311B5-FB5B-4EE2-BA3D-3CDAB57079A5}" type="sibTrans" cxnId="{EB22CCC8-E3DC-4DFA-8BD8-62589A155231}">
      <dgm:prSet/>
      <dgm:spPr/>
      <dgm:t>
        <a:bodyPr/>
        <a:lstStyle/>
        <a:p>
          <a:endParaRPr lang="sl-SI"/>
        </a:p>
      </dgm:t>
    </dgm:pt>
    <dgm:pt modelId="{B79D1D49-C90B-4697-9397-BB8B28294481}">
      <dgm:prSet phldrT="[Text]"/>
      <dgm:spPr/>
      <dgm:t>
        <a:bodyPr/>
        <a:lstStyle/>
        <a:p>
          <a:r>
            <a:rPr lang="sl-SI" dirty="0" smtClean="0">
              <a:solidFill>
                <a:schemeClr val="tx1">
                  <a:lumMod val="95000"/>
                  <a:lumOff val="5000"/>
                </a:schemeClr>
              </a:solidFill>
            </a:rPr>
            <a:t>DAMIS</a:t>
          </a:r>
          <a:r>
            <a:rPr lang="sl-SI" dirty="0" smtClean="0"/>
            <a:t>: preprost, vročekrven</a:t>
          </a:r>
          <a:endParaRPr lang="sl-SI" dirty="0"/>
        </a:p>
      </dgm:t>
    </dgm:pt>
    <dgm:pt modelId="{7A68FCCA-781D-4527-BA47-42EA405ECBAD}" type="parTrans" cxnId="{E1C97DC4-ED77-44E7-91F7-2B3759652ECB}">
      <dgm:prSet/>
      <dgm:spPr/>
      <dgm:t>
        <a:bodyPr/>
        <a:lstStyle/>
        <a:p>
          <a:endParaRPr lang="sl-SI"/>
        </a:p>
      </dgm:t>
    </dgm:pt>
    <dgm:pt modelId="{12C1B077-A755-422D-B3D7-B133C62CC7E1}" type="sibTrans" cxnId="{E1C97DC4-ED77-44E7-91F7-2B3759652ECB}">
      <dgm:prSet/>
      <dgm:spPr/>
      <dgm:t>
        <a:bodyPr/>
        <a:lstStyle/>
        <a:p>
          <a:endParaRPr lang="sl-SI"/>
        </a:p>
      </dgm:t>
    </dgm:pt>
    <dgm:pt modelId="{1B3045DD-F0D3-4D69-981C-01D820CFE458}" type="pres">
      <dgm:prSet presAssocID="{90EA5457-C432-4A54-86B8-B0C379F852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33392078-FF06-46A6-A7BE-55D6B9087639}" type="pres">
      <dgm:prSet presAssocID="{ED986D56-FB73-4987-96CB-388ABB7CE5A3}" presName="parentText" presStyleLbl="node1" presStyleIdx="0" presStyleCnt="4" custScaleY="101276" custLinFactY="-26314" custLinFactNeighborX="1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EDDF14-B4F5-4280-B79D-6DEF28808F82}" type="pres">
      <dgm:prSet presAssocID="{AAFD840B-DC95-42DD-A568-6D9FC1A3B7BB}" presName="spacer" presStyleCnt="0"/>
      <dgm:spPr/>
    </dgm:pt>
    <dgm:pt modelId="{5EFA1A4A-CDF2-41C6-8772-215BE50BDDB7}" type="pres">
      <dgm:prSet presAssocID="{1CCF0049-1C7F-48E0-8CAF-BB513428A2A8}" presName="parentText" presStyleLbl="node1" presStyleIdx="1" presStyleCnt="4" custLinFactY="-5871" custLinFactNeighborX="1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A196982-548A-49EC-BA4D-DB78B29E41F6}" type="pres">
      <dgm:prSet presAssocID="{889EB11D-E99E-4265-9E65-E852B98DBB5D}" presName="spacer" presStyleCnt="0"/>
      <dgm:spPr/>
    </dgm:pt>
    <dgm:pt modelId="{440AC067-76E9-4914-8538-ABE7E98F34B9}" type="pres">
      <dgm:prSet presAssocID="{8E3E015C-9138-4628-BE84-3865729CA4B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3158C62-2BDC-48E7-94E3-116765FE6670}" type="pres">
      <dgm:prSet presAssocID="{F64311B5-FB5B-4EE2-BA3D-3CDAB57079A5}" presName="spacer" presStyleCnt="0"/>
      <dgm:spPr/>
    </dgm:pt>
    <dgm:pt modelId="{B724CD3E-580F-4969-BE96-46B715E2492E}" type="pres">
      <dgm:prSet presAssocID="{B79D1D49-C90B-4697-9397-BB8B2829448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E1CE5D6B-0734-4550-B9A0-6B0206C84D5F}" srcId="{90EA5457-C432-4A54-86B8-B0C379F852B2}" destId="{1CCF0049-1C7F-48E0-8CAF-BB513428A2A8}" srcOrd="1" destOrd="0" parTransId="{93776CCB-75DF-430C-8C3D-E489CBA8165E}" sibTransId="{889EB11D-E99E-4265-9E65-E852B98DBB5D}"/>
    <dgm:cxn modelId="{E1C97DC4-ED77-44E7-91F7-2B3759652ECB}" srcId="{90EA5457-C432-4A54-86B8-B0C379F852B2}" destId="{B79D1D49-C90B-4697-9397-BB8B28294481}" srcOrd="3" destOrd="0" parTransId="{7A68FCCA-781D-4527-BA47-42EA405ECBAD}" sibTransId="{12C1B077-A755-422D-B3D7-B133C62CC7E1}"/>
    <dgm:cxn modelId="{EB22CCC8-E3DC-4DFA-8BD8-62589A155231}" srcId="{90EA5457-C432-4A54-86B8-B0C379F852B2}" destId="{8E3E015C-9138-4628-BE84-3865729CA4BE}" srcOrd="2" destOrd="0" parTransId="{EFDBEF74-D98B-4757-A860-3071F458E509}" sibTransId="{F64311B5-FB5B-4EE2-BA3D-3CDAB57079A5}"/>
    <dgm:cxn modelId="{7B8CC6C9-1F4B-4190-B5BB-A377E9B9B353}" type="presOf" srcId="{ED986D56-FB73-4987-96CB-388ABB7CE5A3}" destId="{33392078-FF06-46A6-A7BE-55D6B9087639}" srcOrd="0" destOrd="0" presId="urn:microsoft.com/office/officeart/2005/8/layout/vList2"/>
    <dgm:cxn modelId="{1680E66C-4A5F-4AB8-852E-7EC2A3CE584C}" type="presOf" srcId="{B79D1D49-C90B-4697-9397-BB8B28294481}" destId="{B724CD3E-580F-4969-BE96-46B715E2492E}" srcOrd="0" destOrd="0" presId="urn:microsoft.com/office/officeart/2005/8/layout/vList2"/>
    <dgm:cxn modelId="{930B9A87-9155-4360-A4B3-8D6E53430CAC}" srcId="{90EA5457-C432-4A54-86B8-B0C379F852B2}" destId="{ED986D56-FB73-4987-96CB-388ABB7CE5A3}" srcOrd="0" destOrd="0" parTransId="{98BB25E0-C23C-472B-A6C4-B8DD3192BC7C}" sibTransId="{AAFD840B-DC95-42DD-A568-6D9FC1A3B7BB}"/>
    <dgm:cxn modelId="{CD3CB7A2-E021-44BF-A8BA-7AE844AF3C00}" type="presOf" srcId="{90EA5457-C432-4A54-86B8-B0C379F852B2}" destId="{1B3045DD-F0D3-4D69-981C-01D820CFE458}" srcOrd="0" destOrd="0" presId="urn:microsoft.com/office/officeart/2005/8/layout/vList2"/>
    <dgm:cxn modelId="{686EBB19-CCB4-43D9-B90C-AEB484EDD233}" type="presOf" srcId="{1CCF0049-1C7F-48E0-8CAF-BB513428A2A8}" destId="{5EFA1A4A-CDF2-41C6-8772-215BE50BDDB7}" srcOrd="0" destOrd="0" presId="urn:microsoft.com/office/officeart/2005/8/layout/vList2"/>
    <dgm:cxn modelId="{5FE45D47-70EF-4726-82C1-09152F3534D6}" type="presOf" srcId="{8E3E015C-9138-4628-BE84-3865729CA4BE}" destId="{440AC067-76E9-4914-8538-ABE7E98F34B9}" srcOrd="0" destOrd="0" presId="urn:microsoft.com/office/officeart/2005/8/layout/vList2"/>
    <dgm:cxn modelId="{DD584955-F900-45ED-9B5B-B24E252A2BCC}" type="presParOf" srcId="{1B3045DD-F0D3-4D69-981C-01D820CFE458}" destId="{33392078-FF06-46A6-A7BE-55D6B9087639}" srcOrd="0" destOrd="0" presId="urn:microsoft.com/office/officeart/2005/8/layout/vList2"/>
    <dgm:cxn modelId="{6EA4659A-4E26-40CB-AAD8-5AB7C8D3A90A}" type="presParOf" srcId="{1B3045DD-F0D3-4D69-981C-01D820CFE458}" destId="{59EDDF14-B4F5-4280-B79D-6DEF28808F82}" srcOrd="1" destOrd="0" presId="urn:microsoft.com/office/officeart/2005/8/layout/vList2"/>
    <dgm:cxn modelId="{6B65481C-4009-452F-952D-8D7C3C462C2C}" type="presParOf" srcId="{1B3045DD-F0D3-4D69-981C-01D820CFE458}" destId="{5EFA1A4A-CDF2-41C6-8772-215BE50BDDB7}" srcOrd="2" destOrd="0" presId="urn:microsoft.com/office/officeart/2005/8/layout/vList2"/>
    <dgm:cxn modelId="{82B56214-CC28-4472-9455-69DB6F28A9D7}" type="presParOf" srcId="{1B3045DD-F0D3-4D69-981C-01D820CFE458}" destId="{FA196982-548A-49EC-BA4D-DB78B29E41F6}" srcOrd="3" destOrd="0" presId="urn:microsoft.com/office/officeart/2005/8/layout/vList2"/>
    <dgm:cxn modelId="{BF14BBFC-A90F-4CAB-A116-B751FEE9CA2E}" type="presParOf" srcId="{1B3045DD-F0D3-4D69-981C-01D820CFE458}" destId="{440AC067-76E9-4914-8538-ABE7E98F34B9}" srcOrd="4" destOrd="0" presId="urn:microsoft.com/office/officeart/2005/8/layout/vList2"/>
    <dgm:cxn modelId="{B8E270F9-5C8C-47FE-A281-1070A1B18825}" type="presParOf" srcId="{1B3045DD-F0D3-4D69-981C-01D820CFE458}" destId="{C3158C62-2BDC-48E7-94E3-116765FE6670}" srcOrd="5" destOrd="0" presId="urn:microsoft.com/office/officeart/2005/8/layout/vList2"/>
    <dgm:cxn modelId="{FD541D41-6880-46C3-A5C2-FB9629488E53}" type="presParOf" srcId="{1B3045DD-F0D3-4D69-981C-01D820CFE458}" destId="{B724CD3E-580F-4969-BE96-46B715E2492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7F4848-D0F4-428A-A045-6E332970E6E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23CB2386-1315-4021-ABE6-6F794CC694C3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sl-SI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KLEANT: pronicljiv, vztrajen </a:t>
          </a:r>
          <a:endParaRPr lang="sl-SI" sz="17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23CD0B47-D2CA-4AC7-A251-7C8E64CE6BEA}" type="parTrans" cxnId="{842166AE-3ABA-44EE-B4C7-B0C124CCF2EF}">
      <dgm:prSet/>
      <dgm:spPr/>
      <dgm:t>
        <a:bodyPr/>
        <a:lstStyle/>
        <a:p>
          <a:endParaRPr lang="sl-SI"/>
        </a:p>
      </dgm:t>
    </dgm:pt>
    <dgm:pt modelId="{C5BFA445-1CAB-40A6-B0E9-6146FC99EC98}" type="sibTrans" cxnId="{842166AE-3ABA-44EE-B4C7-B0C124CCF2EF}">
      <dgm:prSet/>
      <dgm:spPr/>
      <dgm:t>
        <a:bodyPr/>
        <a:lstStyle/>
        <a:p>
          <a:endParaRPr lang="sl-SI"/>
        </a:p>
      </dgm:t>
    </dgm:pt>
    <dgm:pt modelId="{F56462D1-6B81-411A-895B-2FB1C149443B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sl-SI" sz="2800" dirty="0" smtClean="0"/>
            <a:t>PERNELOVA: pobožna, naduta, tiranska </a:t>
          </a:r>
          <a:endParaRPr lang="sl-SI" sz="2800" dirty="0"/>
        </a:p>
      </dgm:t>
    </dgm:pt>
    <dgm:pt modelId="{97C406D0-EA90-45F0-97A9-EC9317D0FB08}" type="parTrans" cxnId="{ED182A7E-5D5E-4213-837F-36CF82CF455F}">
      <dgm:prSet/>
      <dgm:spPr/>
      <dgm:t>
        <a:bodyPr/>
        <a:lstStyle/>
        <a:p>
          <a:endParaRPr lang="sl-SI"/>
        </a:p>
      </dgm:t>
    </dgm:pt>
    <dgm:pt modelId="{DAAF461A-6218-4FFB-AC5F-6F450D1B45C6}" type="sibTrans" cxnId="{ED182A7E-5D5E-4213-837F-36CF82CF455F}">
      <dgm:prSet/>
      <dgm:spPr/>
      <dgm:t>
        <a:bodyPr/>
        <a:lstStyle/>
        <a:p>
          <a:endParaRPr lang="sl-SI"/>
        </a:p>
      </dgm:t>
    </dgm:pt>
    <dgm:pt modelId="{68392EC4-7CC4-4687-97C3-FB15983BC60D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l-SI" sz="2800" dirty="0" smtClean="0">
              <a:solidFill>
                <a:schemeClr val="tx1">
                  <a:lumMod val="95000"/>
                  <a:lumOff val="5000"/>
                </a:schemeClr>
              </a:solidFill>
            </a:rPr>
            <a:t>DORINA</a:t>
          </a:r>
          <a:r>
            <a:rPr lang="sl-SI" sz="2800" dirty="0" smtClean="0"/>
            <a:t>: pametna, živahna, najbolj zdrav duh v komediji, gostobesedna </a:t>
          </a:r>
          <a:endParaRPr lang="sl-SI" sz="2800" dirty="0"/>
        </a:p>
      </dgm:t>
    </dgm:pt>
    <dgm:pt modelId="{143BF6C0-94B0-4B97-937F-5CF2D1D7C526}" type="sibTrans" cxnId="{140ACE1F-F8EF-4E18-93B6-F21F6362AE32}">
      <dgm:prSet/>
      <dgm:spPr/>
      <dgm:t>
        <a:bodyPr/>
        <a:lstStyle/>
        <a:p>
          <a:endParaRPr lang="sl-SI"/>
        </a:p>
      </dgm:t>
    </dgm:pt>
    <dgm:pt modelId="{DF00AE90-7C50-482B-AB6B-ECFE81C4D55C}" type="parTrans" cxnId="{140ACE1F-F8EF-4E18-93B6-F21F6362AE32}">
      <dgm:prSet/>
      <dgm:spPr/>
      <dgm:t>
        <a:bodyPr/>
        <a:lstStyle/>
        <a:p>
          <a:endParaRPr lang="sl-SI"/>
        </a:p>
      </dgm:t>
    </dgm:pt>
    <dgm:pt modelId="{92137F4D-DD12-4CBE-A5ED-0C55BF6A81F9}" type="pres">
      <dgm:prSet presAssocID="{AD7F4848-D0F4-428A-A045-6E332970E6E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68351D2D-C460-479B-92A8-EEB30A889211}" type="pres">
      <dgm:prSet presAssocID="{23CB2386-1315-4021-ABE6-6F794CC694C3}" presName="parentLin" presStyleCnt="0"/>
      <dgm:spPr/>
    </dgm:pt>
    <dgm:pt modelId="{45EEEB42-53C2-4C92-8D34-A3582792DC21}" type="pres">
      <dgm:prSet presAssocID="{23CB2386-1315-4021-ABE6-6F794CC694C3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21AAC37D-8469-436E-933D-54CA715E51D2}" type="pres">
      <dgm:prSet presAssocID="{23CB2386-1315-4021-ABE6-6F794CC694C3}" presName="parentText" presStyleLbl="node1" presStyleIdx="0" presStyleCnt="3" custScaleX="117500" custScaleY="195091" custLinFactNeighborX="7512" custLinFactNeighborY="163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09139FE-B688-4812-B78A-D908E5D4FB5B}" type="pres">
      <dgm:prSet presAssocID="{23CB2386-1315-4021-ABE6-6F794CC694C3}" presName="negativeSpace" presStyleCnt="0"/>
      <dgm:spPr/>
    </dgm:pt>
    <dgm:pt modelId="{9EE93CA0-7B62-43E5-9435-1095FC2BB515}" type="pres">
      <dgm:prSet presAssocID="{23CB2386-1315-4021-ABE6-6F794CC694C3}" presName="childText" presStyleLbl="conFgAcc1" presStyleIdx="0" presStyleCnt="3">
        <dgm:presLayoutVars>
          <dgm:bulletEnabled val="1"/>
        </dgm:presLayoutVars>
      </dgm:prSet>
      <dgm:spPr/>
    </dgm:pt>
    <dgm:pt modelId="{13E96E64-0F05-492A-8278-88EEB7E56E81}" type="pres">
      <dgm:prSet presAssocID="{C5BFA445-1CAB-40A6-B0E9-6146FC99EC98}" presName="spaceBetweenRectangles" presStyleCnt="0"/>
      <dgm:spPr/>
    </dgm:pt>
    <dgm:pt modelId="{FC7834C0-8385-4B33-9819-38A15CD240E9}" type="pres">
      <dgm:prSet presAssocID="{68392EC4-7CC4-4687-97C3-FB15983BC60D}" presName="parentLin" presStyleCnt="0"/>
      <dgm:spPr/>
    </dgm:pt>
    <dgm:pt modelId="{BF6BA35B-1FCC-4D8A-8B40-A00626A286DF}" type="pres">
      <dgm:prSet presAssocID="{68392EC4-7CC4-4687-97C3-FB15983BC60D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08D77AA2-D92F-48E4-9099-71FE6A0BE63A}" type="pres">
      <dgm:prSet presAssocID="{68392EC4-7CC4-4687-97C3-FB15983BC60D}" presName="parentText" presStyleLbl="node1" presStyleIdx="1" presStyleCnt="3" custScaleX="120237" custScaleY="316222" custLinFactNeighborX="-9987" custLinFactNeighborY="810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CB2EC44-47F6-4656-AF9E-E4D1ED5CC616}" type="pres">
      <dgm:prSet presAssocID="{68392EC4-7CC4-4687-97C3-FB15983BC60D}" presName="negativeSpace" presStyleCnt="0"/>
      <dgm:spPr/>
    </dgm:pt>
    <dgm:pt modelId="{05DCB2A2-0B16-4ADE-806B-C5B7D6AAC363}" type="pres">
      <dgm:prSet presAssocID="{68392EC4-7CC4-4687-97C3-FB15983BC60D}" presName="childText" presStyleLbl="conFgAcc1" presStyleIdx="1" presStyleCnt="3">
        <dgm:presLayoutVars>
          <dgm:bulletEnabled val="1"/>
        </dgm:presLayoutVars>
      </dgm:prSet>
      <dgm:spPr/>
    </dgm:pt>
    <dgm:pt modelId="{F3F797A0-B3F8-4A61-8179-F81C82808352}" type="pres">
      <dgm:prSet presAssocID="{143BF6C0-94B0-4B97-937F-5CF2D1D7C526}" presName="spaceBetweenRectangles" presStyleCnt="0"/>
      <dgm:spPr/>
    </dgm:pt>
    <dgm:pt modelId="{FDBD5BC7-E993-49A0-B5AE-B05FC38C8384}" type="pres">
      <dgm:prSet presAssocID="{F56462D1-6B81-411A-895B-2FB1C149443B}" presName="parentLin" presStyleCnt="0"/>
      <dgm:spPr/>
    </dgm:pt>
    <dgm:pt modelId="{DCFC701C-FCDC-469E-AE12-4DB81229E88C}" type="pres">
      <dgm:prSet presAssocID="{F56462D1-6B81-411A-895B-2FB1C149443B}" presName="parentLeftMargin" presStyleLbl="node1" presStyleIdx="1" presStyleCnt="3"/>
      <dgm:spPr/>
      <dgm:t>
        <a:bodyPr/>
        <a:lstStyle/>
        <a:p>
          <a:endParaRPr lang="sl-SI"/>
        </a:p>
      </dgm:t>
    </dgm:pt>
    <dgm:pt modelId="{A537906E-9948-412D-A659-2A74C810B86C}" type="pres">
      <dgm:prSet presAssocID="{F56462D1-6B81-411A-895B-2FB1C149443B}" presName="parentText" presStyleLbl="node1" presStyleIdx="2" presStyleCnt="3" custScaleX="117500" custScaleY="239743" custLinFactNeighborX="-9899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BACE1F4-1773-4426-B3B0-972F12F64449}" type="pres">
      <dgm:prSet presAssocID="{F56462D1-6B81-411A-895B-2FB1C149443B}" presName="negativeSpace" presStyleCnt="0"/>
      <dgm:spPr/>
    </dgm:pt>
    <dgm:pt modelId="{7AA17D4B-FAD6-40CF-A7BC-CAC2F7F88149}" type="pres">
      <dgm:prSet presAssocID="{F56462D1-6B81-411A-895B-2FB1C149443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C66EA0D-1C3E-4D80-80AA-F1F56ACA00BC}" type="presOf" srcId="{68392EC4-7CC4-4687-97C3-FB15983BC60D}" destId="{08D77AA2-D92F-48E4-9099-71FE6A0BE63A}" srcOrd="1" destOrd="0" presId="urn:microsoft.com/office/officeart/2005/8/layout/list1"/>
    <dgm:cxn modelId="{ED182A7E-5D5E-4213-837F-36CF82CF455F}" srcId="{AD7F4848-D0F4-428A-A045-6E332970E6E1}" destId="{F56462D1-6B81-411A-895B-2FB1C149443B}" srcOrd="2" destOrd="0" parTransId="{97C406D0-EA90-45F0-97A9-EC9317D0FB08}" sibTransId="{DAAF461A-6218-4FFB-AC5F-6F450D1B45C6}"/>
    <dgm:cxn modelId="{FD786474-3414-49F4-9B91-A5E0FEAA487B}" type="presOf" srcId="{AD7F4848-D0F4-428A-A045-6E332970E6E1}" destId="{92137F4D-DD12-4CBE-A5ED-0C55BF6A81F9}" srcOrd="0" destOrd="0" presId="urn:microsoft.com/office/officeart/2005/8/layout/list1"/>
    <dgm:cxn modelId="{140ACE1F-F8EF-4E18-93B6-F21F6362AE32}" srcId="{AD7F4848-D0F4-428A-A045-6E332970E6E1}" destId="{68392EC4-7CC4-4687-97C3-FB15983BC60D}" srcOrd="1" destOrd="0" parTransId="{DF00AE90-7C50-482B-AB6B-ECFE81C4D55C}" sibTransId="{143BF6C0-94B0-4B97-937F-5CF2D1D7C526}"/>
    <dgm:cxn modelId="{BFA252D6-28ED-45B4-BE21-0B21A7E51864}" type="presOf" srcId="{F56462D1-6B81-411A-895B-2FB1C149443B}" destId="{A537906E-9948-412D-A659-2A74C810B86C}" srcOrd="1" destOrd="0" presId="urn:microsoft.com/office/officeart/2005/8/layout/list1"/>
    <dgm:cxn modelId="{842166AE-3ABA-44EE-B4C7-B0C124CCF2EF}" srcId="{AD7F4848-D0F4-428A-A045-6E332970E6E1}" destId="{23CB2386-1315-4021-ABE6-6F794CC694C3}" srcOrd="0" destOrd="0" parTransId="{23CD0B47-D2CA-4AC7-A251-7C8E64CE6BEA}" sibTransId="{C5BFA445-1CAB-40A6-B0E9-6146FC99EC98}"/>
    <dgm:cxn modelId="{84EBC7A2-33BB-4187-B640-0B12B6AA0577}" type="presOf" srcId="{F56462D1-6B81-411A-895B-2FB1C149443B}" destId="{DCFC701C-FCDC-469E-AE12-4DB81229E88C}" srcOrd="0" destOrd="0" presId="urn:microsoft.com/office/officeart/2005/8/layout/list1"/>
    <dgm:cxn modelId="{3F4C9C22-6393-4DCB-B5DE-02D237831EBE}" type="presOf" srcId="{68392EC4-7CC4-4687-97C3-FB15983BC60D}" destId="{BF6BA35B-1FCC-4D8A-8B40-A00626A286DF}" srcOrd="0" destOrd="0" presId="urn:microsoft.com/office/officeart/2005/8/layout/list1"/>
    <dgm:cxn modelId="{712D4D91-489F-400B-9A43-03BCBD5870B6}" type="presOf" srcId="{23CB2386-1315-4021-ABE6-6F794CC694C3}" destId="{45EEEB42-53C2-4C92-8D34-A3582792DC21}" srcOrd="0" destOrd="0" presId="urn:microsoft.com/office/officeart/2005/8/layout/list1"/>
    <dgm:cxn modelId="{8AF548DF-49A6-4E68-AE72-96C6CE5D9625}" type="presOf" srcId="{23CB2386-1315-4021-ABE6-6F794CC694C3}" destId="{21AAC37D-8469-436E-933D-54CA715E51D2}" srcOrd="1" destOrd="0" presId="urn:microsoft.com/office/officeart/2005/8/layout/list1"/>
    <dgm:cxn modelId="{9396C23A-3DBF-4D65-ADF1-BA121E831AC9}" type="presParOf" srcId="{92137F4D-DD12-4CBE-A5ED-0C55BF6A81F9}" destId="{68351D2D-C460-479B-92A8-EEB30A889211}" srcOrd="0" destOrd="0" presId="urn:microsoft.com/office/officeart/2005/8/layout/list1"/>
    <dgm:cxn modelId="{94D459F0-9087-4C9C-A1F5-67219357D9C9}" type="presParOf" srcId="{68351D2D-C460-479B-92A8-EEB30A889211}" destId="{45EEEB42-53C2-4C92-8D34-A3582792DC21}" srcOrd="0" destOrd="0" presId="urn:microsoft.com/office/officeart/2005/8/layout/list1"/>
    <dgm:cxn modelId="{6846DC47-B8C6-4724-A8BE-74BDD03FB600}" type="presParOf" srcId="{68351D2D-C460-479B-92A8-EEB30A889211}" destId="{21AAC37D-8469-436E-933D-54CA715E51D2}" srcOrd="1" destOrd="0" presId="urn:microsoft.com/office/officeart/2005/8/layout/list1"/>
    <dgm:cxn modelId="{EB48F38C-F2AE-4060-ADC8-FD7CC7F05DF6}" type="presParOf" srcId="{92137F4D-DD12-4CBE-A5ED-0C55BF6A81F9}" destId="{A09139FE-B688-4812-B78A-D908E5D4FB5B}" srcOrd="1" destOrd="0" presId="urn:microsoft.com/office/officeart/2005/8/layout/list1"/>
    <dgm:cxn modelId="{EFEDF711-35F6-4579-BD52-023E59970242}" type="presParOf" srcId="{92137F4D-DD12-4CBE-A5ED-0C55BF6A81F9}" destId="{9EE93CA0-7B62-43E5-9435-1095FC2BB515}" srcOrd="2" destOrd="0" presId="urn:microsoft.com/office/officeart/2005/8/layout/list1"/>
    <dgm:cxn modelId="{64A32799-14BC-4A14-B6C1-813D0D81F4D1}" type="presParOf" srcId="{92137F4D-DD12-4CBE-A5ED-0C55BF6A81F9}" destId="{13E96E64-0F05-492A-8278-88EEB7E56E81}" srcOrd="3" destOrd="0" presId="urn:microsoft.com/office/officeart/2005/8/layout/list1"/>
    <dgm:cxn modelId="{C962651A-0175-4E53-A94D-2A6423ED794B}" type="presParOf" srcId="{92137F4D-DD12-4CBE-A5ED-0C55BF6A81F9}" destId="{FC7834C0-8385-4B33-9819-38A15CD240E9}" srcOrd="4" destOrd="0" presId="urn:microsoft.com/office/officeart/2005/8/layout/list1"/>
    <dgm:cxn modelId="{F5FD189D-9B2F-431E-9636-A739B1E6412D}" type="presParOf" srcId="{FC7834C0-8385-4B33-9819-38A15CD240E9}" destId="{BF6BA35B-1FCC-4D8A-8B40-A00626A286DF}" srcOrd="0" destOrd="0" presId="urn:microsoft.com/office/officeart/2005/8/layout/list1"/>
    <dgm:cxn modelId="{D8A101CB-AC71-4F81-841E-EDDB3276519B}" type="presParOf" srcId="{FC7834C0-8385-4B33-9819-38A15CD240E9}" destId="{08D77AA2-D92F-48E4-9099-71FE6A0BE63A}" srcOrd="1" destOrd="0" presId="urn:microsoft.com/office/officeart/2005/8/layout/list1"/>
    <dgm:cxn modelId="{021EA234-4749-4AC9-ADD0-AB9259459256}" type="presParOf" srcId="{92137F4D-DD12-4CBE-A5ED-0C55BF6A81F9}" destId="{2CB2EC44-47F6-4656-AF9E-E4D1ED5CC616}" srcOrd="5" destOrd="0" presId="urn:microsoft.com/office/officeart/2005/8/layout/list1"/>
    <dgm:cxn modelId="{3CC1E7EA-31C3-46B7-96FA-EBF06E7E5543}" type="presParOf" srcId="{92137F4D-DD12-4CBE-A5ED-0C55BF6A81F9}" destId="{05DCB2A2-0B16-4ADE-806B-C5B7D6AAC363}" srcOrd="6" destOrd="0" presId="urn:microsoft.com/office/officeart/2005/8/layout/list1"/>
    <dgm:cxn modelId="{3C810DE9-F49B-4964-B866-38AF922CFDFE}" type="presParOf" srcId="{92137F4D-DD12-4CBE-A5ED-0C55BF6A81F9}" destId="{F3F797A0-B3F8-4A61-8179-F81C82808352}" srcOrd="7" destOrd="0" presId="urn:microsoft.com/office/officeart/2005/8/layout/list1"/>
    <dgm:cxn modelId="{40043B2B-5A30-4BC3-92F7-A98371288648}" type="presParOf" srcId="{92137F4D-DD12-4CBE-A5ED-0C55BF6A81F9}" destId="{FDBD5BC7-E993-49A0-B5AE-B05FC38C8384}" srcOrd="8" destOrd="0" presId="urn:microsoft.com/office/officeart/2005/8/layout/list1"/>
    <dgm:cxn modelId="{89FE4147-8E75-443F-AA21-B393122C2558}" type="presParOf" srcId="{FDBD5BC7-E993-49A0-B5AE-B05FC38C8384}" destId="{DCFC701C-FCDC-469E-AE12-4DB81229E88C}" srcOrd="0" destOrd="0" presId="urn:microsoft.com/office/officeart/2005/8/layout/list1"/>
    <dgm:cxn modelId="{37B3D357-B51F-42DE-A656-3E20DABFD4DC}" type="presParOf" srcId="{FDBD5BC7-E993-49A0-B5AE-B05FC38C8384}" destId="{A537906E-9948-412D-A659-2A74C810B86C}" srcOrd="1" destOrd="0" presId="urn:microsoft.com/office/officeart/2005/8/layout/list1"/>
    <dgm:cxn modelId="{8C7C85E3-BBC5-44E1-AB8B-5561F00EE23C}" type="presParOf" srcId="{92137F4D-DD12-4CBE-A5ED-0C55BF6A81F9}" destId="{DBACE1F4-1773-4426-B3B0-972F12F64449}" srcOrd="9" destOrd="0" presId="urn:microsoft.com/office/officeart/2005/8/layout/list1"/>
    <dgm:cxn modelId="{583BD106-61FA-41BD-B94C-1C2346340069}" type="presParOf" srcId="{92137F4D-DD12-4CBE-A5ED-0C55BF6A81F9}" destId="{7AA17D4B-FAD6-40CF-A7BC-CAC2F7F8814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92078-FF06-46A6-A7BE-55D6B9087639}">
      <dsp:nvSpPr>
        <dsp:cNvPr id="0" name=""/>
        <dsp:cNvSpPr/>
      </dsp:nvSpPr>
      <dsp:spPr>
        <a:xfrm>
          <a:off x="0" y="598851"/>
          <a:ext cx="8229600" cy="655858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7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ORGON</a:t>
          </a:r>
          <a:r>
            <a:rPr lang="sl-SI" sz="2700" kern="1200" dirty="0" smtClean="0"/>
            <a:t>: lahkoveren, pobožen, omejen</a:t>
          </a:r>
          <a:endParaRPr lang="sl-SI" sz="2700" kern="1200" dirty="0"/>
        </a:p>
      </dsp:txBody>
      <dsp:txXfrm>
        <a:off x="32016" y="630867"/>
        <a:ext cx="8165568" cy="591826"/>
      </dsp:txXfrm>
    </dsp:sp>
    <dsp:sp modelId="{5EFA1A4A-CDF2-41C6-8772-215BE50BDDB7}">
      <dsp:nvSpPr>
        <dsp:cNvPr id="0" name=""/>
        <dsp:cNvSpPr/>
      </dsp:nvSpPr>
      <dsp:spPr>
        <a:xfrm>
          <a:off x="0" y="1464857"/>
          <a:ext cx="8229600" cy="647595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7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TARTUFFE</a:t>
          </a:r>
          <a:r>
            <a:rPr lang="sl-SI" sz="2700" kern="1200" dirty="0" smtClean="0"/>
            <a:t>: svetohlinec, uglajen, prevarantski, domišljav</a:t>
          </a:r>
          <a:endParaRPr lang="sl-SI" sz="2700" kern="1200" dirty="0"/>
        </a:p>
      </dsp:txBody>
      <dsp:txXfrm>
        <a:off x="31613" y="1496470"/>
        <a:ext cx="8166374" cy="584369"/>
      </dsp:txXfrm>
    </dsp:sp>
    <dsp:sp modelId="{440AC067-76E9-4914-8538-ABE7E98F34B9}">
      <dsp:nvSpPr>
        <dsp:cNvPr id="0" name=""/>
        <dsp:cNvSpPr/>
      </dsp:nvSpPr>
      <dsp:spPr>
        <a:xfrm>
          <a:off x="0" y="2305993"/>
          <a:ext cx="8229600" cy="647595"/>
        </a:xfrm>
        <a:prstGeom prst="roundRect">
          <a:avLst/>
        </a:prstGeom>
        <a:solidFill>
          <a:schemeClr val="accent6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7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MARIJANA</a:t>
          </a:r>
          <a:r>
            <a:rPr lang="sl-SI" sz="2700" kern="1200" dirty="0" smtClean="0"/>
            <a:t>: prisrčna, naivna, pasivna, svojeglava</a:t>
          </a:r>
          <a:endParaRPr lang="sl-SI" sz="2700" kern="1200" dirty="0"/>
        </a:p>
      </dsp:txBody>
      <dsp:txXfrm>
        <a:off x="31613" y="2337606"/>
        <a:ext cx="8166374" cy="584369"/>
      </dsp:txXfrm>
    </dsp:sp>
    <dsp:sp modelId="{B724CD3E-580F-4969-BE96-46B715E2492E}">
      <dsp:nvSpPr>
        <dsp:cNvPr id="0" name=""/>
        <dsp:cNvSpPr/>
      </dsp:nvSpPr>
      <dsp:spPr>
        <a:xfrm>
          <a:off x="0" y="3031348"/>
          <a:ext cx="8229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7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DAMIS</a:t>
          </a:r>
          <a:r>
            <a:rPr lang="sl-SI" sz="2700" kern="1200" dirty="0" smtClean="0"/>
            <a:t>: preprost, vročekrven</a:t>
          </a:r>
          <a:endParaRPr lang="sl-SI" sz="2700" kern="1200" dirty="0"/>
        </a:p>
      </dsp:txBody>
      <dsp:txXfrm>
        <a:off x="31613" y="3062961"/>
        <a:ext cx="8166374" cy="584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93CA0-7B62-43E5-9435-1095FC2BB515}">
      <dsp:nvSpPr>
        <dsp:cNvPr id="0" name=""/>
        <dsp:cNvSpPr/>
      </dsp:nvSpPr>
      <dsp:spPr>
        <a:xfrm>
          <a:off x="0" y="748536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AC37D-8469-436E-933D-54CA715E51D2}">
      <dsp:nvSpPr>
        <dsp:cNvPr id="0" name=""/>
        <dsp:cNvSpPr/>
      </dsp:nvSpPr>
      <dsp:spPr>
        <a:xfrm>
          <a:off x="442390" y="28601"/>
          <a:ext cx="6768846" cy="979044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KLEANT: pronicljiv, vztrajen </a:t>
          </a:r>
          <a:endParaRPr lang="sl-SI" sz="17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90183" y="76394"/>
        <a:ext cx="6673260" cy="883458"/>
      </dsp:txXfrm>
    </dsp:sp>
    <dsp:sp modelId="{05DCB2A2-0B16-4ADE-806B-C5B7D6AAC363}">
      <dsp:nvSpPr>
        <dsp:cNvPr id="0" name=""/>
        <dsp:cNvSpPr/>
      </dsp:nvSpPr>
      <dsp:spPr>
        <a:xfrm>
          <a:off x="0" y="2604744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D77AA2-D92F-48E4-9099-71FE6A0BE63A}">
      <dsp:nvSpPr>
        <dsp:cNvPr id="0" name=""/>
        <dsp:cNvSpPr/>
      </dsp:nvSpPr>
      <dsp:spPr>
        <a:xfrm>
          <a:off x="370023" y="1309405"/>
          <a:ext cx="6919752" cy="1586928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8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DORINA</a:t>
          </a:r>
          <a:r>
            <a:rPr lang="sl-SI" sz="2800" kern="1200" dirty="0" smtClean="0"/>
            <a:t>: pametna, živahna, najbolj zdrav duh v komediji, gostobesedna </a:t>
          </a:r>
          <a:endParaRPr lang="sl-SI" sz="2800" kern="1200" dirty="0"/>
        </a:p>
      </dsp:txBody>
      <dsp:txXfrm>
        <a:off x="447490" y="1386872"/>
        <a:ext cx="6764818" cy="1431994"/>
      </dsp:txXfrm>
    </dsp:sp>
    <dsp:sp modelId="{7AA17D4B-FAD6-40CF-A7BC-CAC2F7F88149}">
      <dsp:nvSpPr>
        <dsp:cNvPr id="0" name=""/>
        <dsp:cNvSpPr/>
      </dsp:nvSpPr>
      <dsp:spPr>
        <a:xfrm>
          <a:off x="0" y="4077151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7906E-9948-412D-A659-2A74C810B86C}">
      <dsp:nvSpPr>
        <dsp:cNvPr id="0" name=""/>
        <dsp:cNvSpPr/>
      </dsp:nvSpPr>
      <dsp:spPr>
        <a:xfrm>
          <a:off x="370385" y="3124944"/>
          <a:ext cx="6762235" cy="1203126"/>
        </a:xfrm>
        <a:prstGeom prst="roundRect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800" kern="1200" dirty="0" smtClean="0"/>
            <a:t>PERNELOVA: pobožna, naduta, tiranska </a:t>
          </a:r>
          <a:endParaRPr lang="sl-SI" sz="2800" kern="1200" dirty="0"/>
        </a:p>
      </dsp:txBody>
      <dsp:txXfrm>
        <a:off x="429117" y="3183676"/>
        <a:ext cx="6644771" cy="1085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30562-D0EC-4351-B9DA-FA51DDE919D0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40CB5-B747-40C5-841D-CFBBDC50C2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8594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440CB5-B747-40C5-841D-CFBBDC50C2E8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145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564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178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270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894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223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372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0716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255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168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996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12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D1B38-56C3-41FF-8E4B-3C5F2D8FD082}" type="datetimeFigureOut">
              <a:rPr lang="sl-SI" smtClean="0"/>
              <a:t>21.5.2020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B2971-21CC-4682-B369-E2B30EA8E7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812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6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sl-SI" sz="2200" dirty="0" smtClean="0">
                <a:solidFill>
                  <a:srgbClr val="FF0000"/>
                </a:solidFill>
              </a:rPr>
              <a:t/>
            </a:r>
            <a:br>
              <a:rPr lang="sl-SI" sz="2200" dirty="0" smtClean="0">
                <a:solidFill>
                  <a:srgbClr val="FF0000"/>
                </a:solidFill>
              </a:rPr>
            </a:br>
            <a:r>
              <a:rPr lang="sl-SI" sz="2200" dirty="0" smtClean="0">
                <a:solidFill>
                  <a:srgbClr val="FF0000"/>
                </a:solidFill>
              </a:rPr>
              <a:t>Jean-Baptiste </a:t>
            </a:r>
            <a:r>
              <a:rPr lang="sl-SI" sz="2200" dirty="0" err="1" smtClean="0">
                <a:solidFill>
                  <a:srgbClr val="FF0000"/>
                </a:solidFill>
              </a:rPr>
              <a:t>Poquelin</a:t>
            </a:r>
            <a:r>
              <a:rPr lang="sl-SI" sz="2200" dirty="0" smtClean="0">
                <a:solidFill>
                  <a:srgbClr val="FF0000"/>
                </a:solidFill>
              </a:rPr>
              <a:t> </a:t>
            </a:r>
            <a:r>
              <a:rPr lang="sl-SI" sz="4000" b="1" dirty="0" err="1" smtClean="0">
                <a:solidFill>
                  <a:srgbClr val="FF0000"/>
                </a:solidFill>
              </a:rPr>
              <a:t>Molière</a:t>
            </a:r>
            <a:r>
              <a:rPr lang="sl-SI" sz="4000" dirty="0" smtClean="0">
                <a:solidFill>
                  <a:srgbClr val="FF0000"/>
                </a:solidFill>
              </a:rPr>
              <a:t> </a:t>
            </a:r>
            <a:r>
              <a:rPr lang="sl-SI" sz="4000" dirty="0" smtClean="0"/>
              <a:t>(</a:t>
            </a:r>
            <a:r>
              <a:rPr lang="sl-SI" sz="3100" dirty="0" smtClean="0"/>
              <a:t>1622 – 1673</a:t>
            </a:r>
            <a:r>
              <a:rPr lang="sl-SI" sz="4000" dirty="0" smtClean="0"/>
              <a:t>)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/>
              <a:t>i</a:t>
            </a:r>
            <a:r>
              <a:rPr lang="sl-SI" dirty="0" smtClean="0"/>
              <a:t>gralec, gledališki vodja, komediograf</a:t>
            </a:r>
          </a:p>
          <a:p>
            <a:r>
              <a:rPr lang="sl-SI" dirty="0"/>
              <a:t>p</a:t>
            </a:r>
            <a:r>
              <a:rPr lang="sl-SI" dirty="0" smtClean="0"/>
              <a:t>odpiral ga je kralj Ludvik XIV,  ščitil ga je pred cerkvenimi krogi, ki so da pogosto napadali</a:t>
            </a:r>
          </a:p>
          <a:p>
            <a:r>
              <a:rPr lang="sl-SI" dirty="0"/>
              <a:t>n</a:t>
            </a:r>
            <a:r>
              <a:rPr lang="sl-SI" dirty="0" smtClean="0"/>
              <a:t>apisal je 27 različnih iger </a:t>
            </a:r>
          </a:p>
          <a:p>
            <a:r>
              <a:rPr lang="sl-SI" dirty="0"/>
              <a:t>n</a:t>
            </a:r>
            <a:r>
              <a:rPr lang="sl-SI" dirty="0" smtClean="0"/>
              <a:t>anj vplivali antična in domača tradicija</a:t>
            </a:r>
          </a:p>
          <a:p>
            <a:r>
              <a:rPr lang="sl-SI" dirty="0"/>
              <a:t>ž</a:t>
            </a:r>
            <a:r>
              <a:rPr lang="sl-SI" dirty="0" smtClean="0"/>
              <a:t>e znane zgodbe je prilagodil svojemu času</a:t>
            </a:r>
          </a:p>
          <a:p>
            <a:r>
              <a:rPr lang="sl-SI" dirty="0" smtClean="0"/>
              <a:t>v komedijah prikazoval splošne človeške napake, to so</a:t>
            </a:r>
          </a:p>
          <a:p>
            <a:pPr marL="0" indent="0">
              <a:buNone/>
            </a:pPr>
            <a:r>
              <a:rPr lang="sl-SI" b="1" dirty="0" smtClean="0"/>
              <a:t>     komedije NRAVI – smešenje značajev: </a:t>
            </a:r>
            <a:r>
              <a:rPr lang="sl-SI" dirty="0" smtClean="0"/>
              <a:t>skopuhi,    svetohlinci, namišljeni bolniki, žlahtni meščani idr.</a:t>
            </a:r>
          </a:p>
          <a:p>
            <a:r>
              <a:rPr lang="sl-SI" b="1" dirty="0"/>
              <a:t>k</a:t>
            </a:r>
            <a:r>
              <a:rPr lang="sl-SI" b="1" dirty="0" smtClean="0"/>
              <a:t>omedije: </a:t>
            </a:r>
            <a:r>
              <a:rPr lang="sl-SI" dirty="0" smtClean="0"/>
              <a:t>Šola za žene, Šola za može, Ljudomrznik, Skopuh, Namišljeni bolnik, Tartuffe</a:t>
            </a:r>
          </a:p>
          <a:p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2613283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sl-SI" dirty="0" smtClean="0"/>
              <a:t>MOLIÈRE: </a:t>
            </a:r>
            <a:r>
              <a:rPr lang="sl-SI" dirty="0" smtClean="0"/>
              <a:t>TARTUFFE (‚tartif‘)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k</a:t>
            </a:r>
            <a:r>
              <a:rPr lang="sl-SI" dirty="0" smtClean="0"/>
              <a:t>omedijo sestavlja 5 dejanj, ki upoštevajo </a:t>
            </a:r>
            <a:r>
              <a:rPr lang="sl-SI" u="sng" dirty="0" smtClean="0"/>
              <a:t>pravilo o treh enotnostih </a:t>
            </a:r>
            <a:r>
              <a:rPr lang="sl-SI" dirty="0" smtClean="0"/>
              <a:t>(kraja, časa in dogajanja)</a:t>
            </a:r>
          </a:p>
          <a:p>
            <a:r>
              <a:rPr lang="sl-SI" dirty="0"/>
              <a:t>d</a:t>
            </a:r>
            <a:r>
              <a:rPr lang="sl-SI" dirty="0" smtClean="0"/>
              <a:t>ogajanje je zgoščeno in pregledno, dialog je dovršen, jezik izčiščen</a:t>
            </a:r>
          </a:p>
          <a:p>
            <a:r>
              <a:rPr lang="sl-SI" dirty="0" smtClean="0"/>
              <a:t>napisana je v aleksandrincih – posebni 12-zložni verzi</a:t>
            </a:r>
          </a:p>
          <a:p>
            <a:r>
              <a:rPr lang="sl-SI" b="1" dirty="0"/>
              <a:t>z</a:t>
            </a:r>
            <a:r>
              <a:rPr lang="sl-SI" b="1" dirty="0" smtClean="0"/>
              <a:t>načajska komedija</a:t>
            </a:r>
            <a:r>
              <a:rPr lang="sl-SI" dirty="0" smtClean="0"/>
              <a:t>, ki smeši predvsem </a:t>
            </a:r>
            <a:r>
              <a:rPr lang="sl-SI" b="1" dirty="0" smtClean="0"/>
              <a:t>svetohlinstvo in naivnost</a:t>
            </a:r>
          </a:p>
        </p:txBody>
      </p:sp>
    </p:spTree>
    <p:extLst>
      <p:ext uri="{BB962C8B-B14F-4D97-AF65-F5344CB8AC3E}">
        <p14:creationId xmlns:p14="http://schemas.microsoft.com/office/powerpoint/2010/main" val="148188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TIPIČNE LASTNOSTI LIKOV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5634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2434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TIPIČNE LASTNOSTI LIKOV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3552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5913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sl-SI" dirty="0" smtClean="0"/>
              <a:t>VRSTE KOMIK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C00000"/>
                </a:solidFill>
              </a:rPr>
              <a:t>ZNAČAJSKA </a:t>
            </a:r>
            <a:r>
              <a:rPr lang="sl-SI" dirty="0" smtClean="0"/>
              <a:t>– smešenje značajskih lastnosti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>
                <a:solidFill>
                  <a:srgbClr val="C00000"/>
                </a:solidFill>
              </a:rPr>
              <a:t>BESEDNA – </a:t>
            </a:r>
            <a:r>
              <a:rPr lang="sl-SI" dirty="0"/>
              <a:t>izvira iz pomena besed, besednih iger, </a:t>
            </a:r>
            <a:r>
              <a:rPr lang="sl-SI" dirty="0" smtClean="0"/>
              <a:t>lahko tudi vključevanja </a:t>
            </a:r>
            <a:r>
              <a:rPr lang="sl-SI" dirty="0"/>
              <a:t>npr. narečij, tujih </a:t>
            </a:r>
            <a:r>
              <a:rPr lang="sl-SI" dirty="0" smtClean="0"/>
              <a:t>jezikov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>
                <a:solidFill>
                  <a:srgbClr val="C00000"/>
                </a:solidFill>
              </a:rPr>
              <a:t>SITUACIJSKA </a:t>
            </a:r>
            <a:r>
              <a:rPr lang="sl-SI" dirty="0" smtClean="0"/>
              <a:t>–sloni na nesporazumih, presenečenjih, zamenjavah, zmešnjavah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00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sl-SI" dirty="0" smtClean="0"/>
              <a:t>Teme za aktualizacijo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h</a:t>
            </a:r>
            <a:r>
              <a:rPr lang="sl-SI" sz="2400" dirty="0" smtClean="0"/>
              <a:t>inavščina</a:t>
            </a:r>
          </a:p>
          <a:p>
            <a:r>
              <a:rPr lang="sl-SI" sz="2400" dirty="0"/>
              <a:t>s</a:t>
            </a:r>
            <a:r>
              <a:rPr lang="sl-SI" sz="2400" dirty="0" smtClean="0"/>
              <a:t>prijaznjenje s prevarami in goljufijami</a:t>
            </a:r>
          </a:p>
          <a:p>
            <a:r>
              <a:rPr lang="sl-SI" sz="2400" dirty="0"/>
              <a:t>n</a:t>
            </a:r>
            <a:r>
              <a:rPr lang="sl-SI" sz="2400" dirty="0" smtClean="0"/>
              <a:t>asedanje na reklamo, navideznost</a:t>
            </a:r>
            <a:endParaRPr lang="sl-SI" sz="2400" dirty="0"/>
          </a:p>
          <a:p>
            <a:r>
              <a:rPr lang="sl-SI" sz="2400" dirty="0" err="1"/>
              <a:t>m</a:t>
            </a:r>
            <a:r>
              <a:rPr lang="sl-SI" sz="2400" dirty="0" err="1" smtClean="0"/>
              <a:t>anipulativnost</a:t>
            </a:r>
            <a:r>
              <a:rPr lang="sl-SI" sz="2400" dirty="0" smtClean="0"/>
              <a:t> politike, vsiljivost medijev</a:t>
            </a:r>
          </a:p>
          <a:p>
            <a:r>
              <a:rPr lang="sl-SI" sz="2400" dirty="0"/>
              <a:t>l</a:t>
            </a:r>
            <a:r>
              <a:rPr lang="sl-SI" sz="2400" dirty="0" smtClean="0"/>
              <a:t>astna ‚</a:t>
            </a:r>
            <a:r>
              <a:rPr lang="sl-SI" sz="2400" dirty="0" err="1" smtClean="0"/>
              <a:t>orgonskost</a:t>
            </a:r>
            <a:r>
              <a:rPr lang="sl-SI" sz="2400" dirty="0" smtClean="0"/>
              <a:t>‘</a:t>
            </a:r>
          </a:p>
          <a:p>
            <a:r>
              <a:rPr lang="sl-SI" sz="2400" dirty="0"/>
              <a:t>u</a:t>
            </a:r>
            <a:r>
              <a:rPr lang="sl-SI" sz="2400" dirty="0" smtClean="0"/>
              <a:t>mska konformističnost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556792"/>
            <a:ext cx="2561084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363943"/>
            <a:ext cx="2562225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285" y="4297268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112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265</Words>
  <Application>Microsoft Office PowerPoint</Application>
  <PresentationFormat>On-screen Show (4:3)</PresentationFormat>
  <Paragraphs>37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Jean-Baptiste Poquelin Molière (1622 – 1673) </vt:lpstr>
      <vt:lpstr>MOLIÈRE: TARTUFFE (‚tartif‘) </vt:lpstr>
      <vt:lpstr>TIPIČNE LASTNOSTI LIKOV</vt:lpstr>
      <vt:lpstr>TIPIČNE LASTNOSTI LIKOV</vt:lpstr>
      <vt:lpstr>VRSTE KOMIK</vt:lpstr>
      <vt:lpstr>Teme za aktualizacijo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Jean-Baptiste Poquelin Molière (1622 – 1673)</dc:title>
  <dc:creator>PC</dc:creator>
  <cp:lastModifiedBy>PC</cp:lastModifiedBy>
  <cp:revision>16</cp:revision>
  <dcterms:created xsi:type="dcterms:W3CDTF">2020-03-31T17:14:19Z</dcterms:created>
  <dcterms:modified xsi:type="dcterms:W3CDTF">2020-05-21T09:59:04Z</dcterms:modified>
</cp:coreProperties>
</file>