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D3AE-DDA8-4486-823F-38EF5EDF9CDA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kus.s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rokus.si/main.do?content_id=1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kus.si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si/url?sa=i&amp;rct=j&amp;q=&amp;esrc=s&amp;frm=1&amp;source=images&amp;cd=&amp;cad=rja&amp;docid=EEuulzSO37pU6M&amp;tbnid=LwCQ0cSow7q5wM:&amp;ved=0CAUQjRw&amp;url=http://johnrieber.com/2013/07/05/meet-james-bond-007-the-origin-of-james-bond-great-new-007-documentary/&amp;ei=TQhTUrXUKYnEswbV84GoBw&amp;bvm=bv.53537100,d.bGE&amp;psig=AFQjCNHW5r2djJklrRAxQFwkuGUUW-TRzA&amp;ust=1381259708407918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fklibrar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rtual.pokrajinskimuzejkoper.si/tour.html?startscene=scene_ulic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kus.si/main.do?content_id=16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464496" cy="59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>
            <a:hlinkClick r:id="rId3"/>
          </p:cNvPr>
          <p:cNvSpPr/>
          <p:nvPr/>
        </p:nvSpPr>
        <p:spPr>
          <a:xfrm>
            <a:off x="7092280" y="5229200"/>
            <a:ext cx="13776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dirty="0" err="1" smtClean="0">
                <a:hlinkClick r:id="rId3"/>
              </a:rPr>
              <a:t>Che</a:t>
            </a:r>
            <a:r>
              <a:rPr lang="sl-SI" dirty="0" smtClean="0">
                <a:hlinkClick r:id="rId3"/>
              </a:rPr>
              <a:t> Guevara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97957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Katera krizna žarišča so se pojavila v Evropi?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Opiši razlike med Zahodno in vzhodno Nemčijo.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Zakaj je Jugoslavija uvedla svojo obliko komunizma?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rgbClr val="C00000"/>
                </a:solidFill>
              </a:rPr>
              <a:t>Kako je hladna vojna vplivala na Evropo?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1. Kaj se je dogajalo v Koreji?</a:t>
            </a:r>
            <a:endParaRPr lang="sl-SI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2" y="3005931"/>
            <a:ext cx="4562475" cy="1714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1835696" y="1484784"/>
            <a:ext cx="194421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1945</a:t>
            </a:r>
            <a:r>
              <a:rPr lang="sl-SI" b="1" dirty="0" smtClean="0"/>
              <a:t> razdelitev Koreje po 38. vzporedniku</a:t>
            </a:r>
            <a:endParaRPr lang="sl-SI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572000" y="1484784"/>
            <a:ext cx="2592288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Severna Koreja socialistična (SZ)</a:t>
            </a:r>
          </a:p>
          <a:p>
            <a:pPr algn="ctr"/>
            <a:r>
              <a:rPr lang="sl-SI" b="1" dirty="0" smtClean="0"/>
              <a:t>Južna Koreja demokratična (ZDA)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7020272" y="2924944"/>
            <a:ext cx="180020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1950 – 1953</a:t>
            </a:r>
          </a:p>
          <a:p>
            <a:pPr algn="ctr"/>
            <a:r>
              <a:rPr lang="sl-SI" b="1" dirty="0" smtClean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korejska vojna</a:t>
            </a:r>
            <a:r>
              <a:rPr lang="sl-SI" b="1" dirty="0" smtClean="0"/>
              <a:t>,</a:t>
            </a:r>
          </a:p>
          <a:p>
            <a:pPr algn="ctr"/>
            <a:r>
              <a:rPr lang="sl-SI" b="1" dirty="0" smtClean="0"/>
              <a:t>5 milijonov žrtev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6588224" y="4869160"/>
            <a:ext cx="230425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Posredujejo </a:t>
            </a:r>
            <a:r>
              <a:rPr lang="sl-SI" b="1" dirty="0" smtClean="0">
                <a:solidFill>
                  <a:srgbClr val="FF0000"/>
                </a:solidFill>
              </a:rPr>
              <a:t>enote OZN </a:t>
            </a:r>
            <a:r>
              <a:rPr lang="sl-SI" b="1" dirty="0" smtClean="0"/>
              <a:t>(pretežno ameriška vojska)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3779912" y="5157192"/>
            <a:ext cx="2304256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Meja med Severno in Južno Korejo ponovno na </a:t>
            </a:r>
          </a:p>
          <a:p>
            <a:pPr algn="ctr"/>
            <a:r>
              <a:rPr lang="sl-SI" b="1" dirty="0" smtClean="0">
                <a:solidFill>
                  <a:srgbClr val="C00000"/>
                </a:solidFill>
              </a:rPr>
              <a:t>38. vzporedniku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683568" y="4941168"/>
            <a:ext cx="2376264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Severna Koreja -  </a:t>
            </a:r>
            <a:r>
              <a:rPr lang="sl-SI" b="1" dirty="0" smtClean="0">
                <a:solidFill>
                  <a:schemeClr val="tx1"/>
                </a:solidFill>
              </a:rPr>
              <a:t>komunistična</a:t>
            </a:r>
            <a:r>
              <a:rPr lang="sl-SI" b="1" dirty="0" smtClean="0"/>
              <a:t>, gospodarsko nerazvita, vodil</a:t>
            </a:r>
          </a:p>
          <a:p>
            <a:pPr algn="ctr"/>
            <a:r>
              <a:rPr lang="sl-SI" b="1" dirty="0" smtClean="0"/>
              <a:t>diktator </a:t>
            </a:r>
            <a:r>
              <a:rPr lang="sl-SI" b="1" dirty="0" err="1" smtClean="0"/>
              <a:t>Kim</a:t>
            </a:r>
            <a:r>
              <a:rPr lang="sl-SI" b="1" dirty="0" smtClean="0"/>
              <a:t> </a:t>
            </a:r>
            <a:r>
              <a:rPr lang="sl-SI" b="1" dirty="0" err="1" smtClean="0"/>
              <a:t>Il</a:t>
            </a:r>
            <a:r>
              <a:rPr lang="sl-SI" b="1" dirty="0" smtClean="0"/>
              <a:t> </a:t>
            </a:r>
            <a:r>
              <a:rPr lang="sl-SI" b="1" dirty="0" err="1" smtClean="0"/>
              <a:t>Sung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251520" y="3068960"/>
            <a:ext cx="180020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Južna Koreja </a:t>
            </a:r>
            <a:r>
              <a:rPr lang="sl-SI" b="1" dirty="0" smtClean="0"/>
              <a:t>– podpora  ZDA, gospodarsko razvita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2241948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sl-SI" sz="3200" b="1" dirty="0" smtClean="0"/>
              <a:t>2. Zakaj je bil Vietnam trn v peti Američanom</a:t>
            </a:r>
            <a:endParaRPr lang="sl-SI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6101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4543425" cy="2438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569227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lena\AppData\Local\Microsoft\Windows\Temporary Internet Files\Content.IE5\R5U4FXWE\MC900441723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476672"/>
            <a:ext cx="507504" cy="507504"/>
          </a:xfrm>
          <a:prstGeom prst="rect">
            <a:avLst/>
          </a:prstGeom>
          <a:noFill/>
        </p:spPr>
      </p:pic>
      <p:sp>
        <p:nvSpPr>
          <p:cNvPr id="6" name="Zaobljeni pravokotnik 5"/>
          <p:cNvSpPr/>
          <p:nvPr/>
        </p:nvSpPr>
        <p:spPr>
          <a:xfrm>
            <a:off x="2771800" y="476672"/>
            <a:ext cx="1800200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1945</a:t>
            </a:r>
            <a:r>
              <a:rPr lang="sl-SI" b="1" dirty="0" smtClean="0"/>
              <a:t> Vietnam razglasi neodvisnost – </a:t>
            </a:r>
          </a:p>
          <a:p>
            <a:pPr algn="ctr"/>
            <a:r>
              <a:rPr lang="sl-SI" b="1" dirty="0" smtClean="0"/>
              <a:t>Ho </a:t>
            </a:r>
            <a:r>
              <a:rPr lang="sl-SI" b="1" dirty="0" err="1" smtClean="0"/>
              <a:t>Ši</a:t>
            </a:r>
            <a:r>
              <a:rPr lang="sl-SI" b="1" dirty="0" smtClean="0"/>
              <a:t> </a:t>
            </a:r>
            <a:r>
              <a:rPr lang="sl-SI" b="1" dirty="0" err="1" smtClean="0"/>
              <a:t>Minh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4788024" y="476672"/>
            <a:ext cx="1872208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Posreduje francoska vojska, neuspešna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6732240" y="1412776"/>
            <a:ext cx="2088232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1954 </a:t>
            </a:r>
            <a:r>
              <a:rPr lang="sl-SI" b="1" dirty="0" smtClean="0"/>
              <a:t>Vietnam razdeli na Severni komunistični, Južni protikomunistični (ZDA)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6948264" y="3429000"/>
            <a:ext cx="194421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Upor komunistov  v Južnem Vietnamu  (</a:t>
            </a:r>
            <a:r>
              <a:rPr lang="sl-SI" b="1" dirty="0" err="1" smtClean="0">
                <a:solidFill>
                  <a:srgbClr val="C00000"/>
                </a:solidFill>
              </a:rPr>
              <a:t>Vietkong</a:t>
            </a:r>
            <a:r>
              <a:rPr lang="sl-SI" b="1" dirty="0" smtClean="0"/>
              <a:t>)</a:t>
            </a:r>
            <a:endParaRPr lang="sl-SI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5940152" y="5085184"/>
            <a:ext cx="2232248" cy="1368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Pomoč ZDA </a:t>
            </a:r>
            <a:r>
              <a:rPr lang="sl-SI" b="1" dirty="0" smtClean="0"/>
              <a:t>Južnemu Vietnamu (opazovalci, orožje, vojska)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3779912" y="5157192"/>
            <a:ext cx="172819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Američani uporabljali </a:t>
            </a:r>
            <a:r>
              <a:rPr lang="sl-SI" b="1" dirty="0" smtClean="0">
                <a:solidFill>
                  <a:srgbClr val="C00000"/>
                </a:solidFill>
              </a:rPr>
              <a:t>najsodobnejše orožje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827584" y="4869160"/>
            <a:ext cx="2592288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Neuspešni </a:t>
            </a:r>
            <a:r>
              <a:rPr lang="sl-SI" b="1" dirty="0" smtClean="0"/>
              <a:t>proti gverilskemu bojevanju vietnamskih komunističnih sil</a:t>
            </a:r>
            <a:endParaRPr lang="sl-SI" b="1" dirty="0"/>
          </a:p>
        </p:txBody>
      </p:sp>
      <p:sp>
        <p:nvSpPr>
          <p:cNvPr id="13" name="Zaobljeni pravokotnik 12"/>
          <p:cNvSpPr/>
          <p:nvPr/>
        </p:nvSpPr>
        <p:spPr>
          <a:xfrm>
            <a:off x="755576" y="3573016"/>
            <a:ext cx="158417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1973 umik  </a:t>
            </a:r>
            <a:r>
              <a:rPr lang="sl-SI" b="1" dirty="0" smtClean="0"/>
              <a:t>Američanov iz Vietnama</a:t>
            </a:r>
            <a:endParaRPr lang="sl-SI" b="1" dirty="0"/>
          </a:p>
        </p:txBody>
      </p:sp>
      <p:sp>
        <p:nvSpPr>
          <p:cNvPr id="14" name="Zaobljeni pravokotnik 13"/>
          <p:cNvSpPr/>
          <p:nvPr/>
        </p:nvSpPr>
        <p:spPr>
          <a:xfrm>
            <a:off x="467544" y="1268760"/>
            <a:ext cx="1944216" cy="20162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1974</a:t>
            </a:r>
            <a:r>
              <a:rPr lang="sl-SI" b="1" dirty="0" smtClean="0"/>
              <a:t> Severni Vietnam napade Južni in združi v </a:t>
            </a:r>
            <a:r>
              <a:rPr lang="sl-SI" b="1" dirty="0" smtClean="0">
                <a:solidFill>
                  <a:srgbClr val="C00000"/>
                </a:solidFill>
              </a:rPr>
              <a:t>Demokratično republiko Vietnam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21" name="Eksplozija 1 20"/>
          <p:cNvSpPr/>
          <p:nvPr/>
        </p:nvSpPr>
        <p:spPr>
          <a:xfrm>
            <a:off x="3203848" y="2348880"/>
            <a:ext cx="3168352" cy="2376264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VIETNAMSKA </a:t>
            </a:r>
          </a:p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VOJNA</a:t>
            </a:r>
            <a:endParaRPr lang="sl-SI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Pravokotnik 14">
            <a:hlinkClick r:id="rId4" tooltip="Vietnam"/>
          </p:cNvPr>
          <p:cNvSpPr/>
          <p:nvPr/>
        </p:nvSpPr>
        <p:spPr>
          <a:xfrm>
            <a:off x="7092280" y="476672"/>
            <a:ext cx="97693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l-SI" dirty="0" smtClean="0">
                <a:hlinkClick r:id="rId4"/>
              </a:rPr>
              <a:t>Vietnam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70328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608512" cy="59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jeni pravokotnik 4"/>
          <p:cNvSpPr/>
          <p:nvPr/>
        </p:nvSpPr>
        <p:spPr>
          <a:xfrm>
            <a:off x="7164288" y="1556792"/>
            <a:ext cx="180020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Podoba korejske vojne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36660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/>
              <a:t>3. Hladna vojna v Srednji in Južni Ameriki ter v Iranu</a:t>
            </a:r>
            <a:endParaRPr lang="sl-SI" sz="3600" b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2051720" y="1484784"/>
            <a:ext cx="540060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Srednja in Južna Amerika – interesno območje ZDA.</a:t>
            </a:r>
            <a:endParaRPr lang="sl-S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2051720" y="2348880"/>
            <a:ext cx="54006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času hladne vojne Američani pomagali  pri zatiranju komunističnih vstaj  (v Gvatemali, Boliviji, Čilu).</a:t>
            </a:r>
            <a:endParaRPr lang="sl-S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95536" y="3429000"/>
            <a:ext cx="3168352" cy="3096344"/>
            <a:chOff x="395536" y="3429000"/>
            <a:chExt cx="3168352" cy="3096344"/>
          </a:xfrm>
        </p:grpSpPr>
        <p:sp>
          <p:nvSpPr>
            <p:cNvPr id="6" name="Zaobljeni pravokotnik 5"/>
            <p:cNvSpPr/>
            <p:nvPr/>
          </p:nvSpPr>
          <p:spPr>
            <a:xfrm>
              <a:off x="395536" y="4149080"/>
              <a:ext cx="3168352" cy="23762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1959 upor na Kubi - </a:t>
              </a:r>
            </a:p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Fidel Castro.</a:t>
              </a:r>
            </a:p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1961 razglasi Kubo za komunistični državo, podpiše sporazum o sodelovanju (gospodarskem, vojaškem) s Sovjetsko zvezo.</a:t>
              </a:r>
              <a:endParaRPr lang="sl-SI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Oblaček s puščico navzdol 7"/>
            <p:cNvSpPr/>
            <p:nvPr/>
          </p:nvSpPr>
          <p:spPr>
            <a:xfrm>
              <a:off x="1115616" y="3429000"/>
              <a:ext cx="1656184" cy="720080"/>
            </a:xfrm>
            <a:prstGeom prst="downArrow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KUBA</a:t>
              </a:r>
              <a:endParaRPr lang="sl-SI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716016" y="3429000"/>
            <a:ext cx="3744416" cy="3096344"/>
            <a:chOff x="4716016" y="3429000"/>
            <a:chExt cx="3744416" cy="3096344"/>
          </a:xfrm>
        </p:grpSpPr>
        <p:sp>
          <p:nvSpPr>
            <p:cNvPr id="7" name="Zaobljeni pravokotnik 6"/>
            <p:cNvSpPr/>
            <p:nvPr/>
          </p:nvSpPr>
          <p:spPr>
            <a:xfrm>
              <a:off x="4716016" y="4077072"/>
              <a:ext cx="3744416" cy="244827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Bližnji vzhod, </a:t>
              </a:r>
              <a:r>
                <a:rPr lang="sl-SI" b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bogata nahajališča </a:t>
              </a:r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nafte – zainteresirani obe velesili.</a:t>
              </a:r>
            </a:p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1978 vseljudski upor zoper oblast v Iranu – Homeini (podpora ZDA).</a:t>
              </a:r>
            </a:p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Homeini uvede islamsko državo in poveže s Sovjetsko zvezo</a:t>
              </a:r>
              <a:endParaRPr lang="sl-SI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blaček s puščico navzdol 8"/>
            <p:cNvSpPr/>
            <p:nvPr/>
          </p:nvSpPr>
          <p:spPr>
            <a:xfrm>
              <a:off x="5868144" y="3429000"/>
              <a:ext cx="1512168" cy="648072"/>
            </a:xfrm>
            <a:prstGeom prst="downArrow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IRAN</a:t>
              </a:r>
              <a:endParaRPr lang="sl-SI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4407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sl-SI" sz="3600" b="1" dirty="0" smtClean="0"/>
              <a:t>Ali veš?</a:t>
            </a:r>
            <a:endParaRPr lang="sl-SI" sz="3600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95536" y="1196752"/>
            <a:ext cx="8538626" cy="5452839"/>
            <a:chOff x="395536" y="1196752"/>
            <a:chExt cx="8538626" cy="545283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573016"/>
              <a:ext cx="4543425" cy="30765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1196752"/>
              <a:ext cx="3714090" cy="45091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7" name="Pravokotnik 6"/>
            <p:cNvSpPr/>
            <p:nvPr/>
          </p:nvSpPr>
          <p:spPr>
            <a:xfrm>
              <a:off x="5220072" y="6021288"/>
              <a:ext cx="3600400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smtClean="0"/>
                <a:t>Castro s privrženci leta 1959.</a:t>
              </a:r>
              <a:endParaRPr lang="sl-SI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95536" y="116632"/>
            <a:ext cx="4514850" cy="3230488"/>
            <a:chOff x="395536" y="116632"/>
            <a:chExt cx="4514850" cy="32304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908720"/>
              <a:ext cx="4514850" cy="2438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8" name="Oblak 7"/>
            <p:cNvSpPr/>
            <p:nvPr/>
          </p:nvSpPr>
          <p:spPr>
            <a:xfrm>
              <a:off x="1619672" y="116632"/>
              <a:ext cx="1872208" cy="792088"/>
            </a:xfrm>
            <a:prstGeom prst="cloud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/>
                <a:t>Vietnam</a:t>
              </a:r>
              <a:endParaRPr lang="sl-SI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335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ohnrieber.files.wordpress.com/2013/06/james-bond-act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77" y="548679"/>
            <a:ext cx="7796155" cy="5760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568952" cy="2304256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4800" b="1" dirty="0" smtClean="0"/>
              <a:t> POPUŠČANJE NAPETOSTI HLADNE VOJNE</a:t>
            </a:r>
            <a:endParaRPr lang="sl-SI" sz="4800" b="1" dirty="0"/>
          </a:p>
        </p:txBody>
      </p:sp>
      <p:sp>
        <p:nvSpPr>
          <p:cNvPr id="5" name="Pravokotnik 4"/>
          <p:cNvSpPr/>
          <p:nvPr/>
        </p:nvSpPr>
        <p:spPr>
          <a:xfrm>
            <a:off x="2195736" y="63813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 smtClean="0"/>
              <a:t>http://johnrieber.files.wordpress.com/2013/06/james-bond-actors.jpg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92916635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1. Kubanska kriza – vrh hladne vojne</a:t>
            </a:r>
            <a:endParaRPr lang="sl-SI" sz="3600" b="1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125094" cy="33272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419475" cy="3076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Zaobljeni pravokotnik 6"/>
          <p:cNvSpPr/>
          <p:nvPr/>
        </p:nvSpPr>
        <p:spPr>
          <a:xfrm>
            <a:off x="2915816" y="4941168"/>
            <a:ext cx="3384376" cy="1440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Julija 1962 je začela Sovjetska zveza na Kubi graditi baze za namestitev jedrskih raket.</a:t>
            </a:r>
            <a:endParaRPr lang="sl-SI" sz="20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323528" y="5085184"/>
            <a:ext cx="2088232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KUBANSKA KRIZA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6588224" y="5013176"/>
            <a:ext cx="2016224" cy="1260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VRH HLADNE VOJNE</a:t>
            </a:r>
            <a:endParaRPr lang="sl-SI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6831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44824"/>
            <a:ext cx="25622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286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lak 6"/>
          <p:cNvSpPr/>
          <p:nvPr/>
        </p:nvSpPr>
        <p:spPr>
          <a:xfrm>
            <a:off x="7092280" y="548680"/>
            <a:ext cx="1800200" cy="864096"/>
          </a:xfrm>
          <a:prstGeom prst="cloudCallout">
            <a:avLst>
              <a:gd name="adj1" fmla="val -48759"/>
              <a:gd name="adj2" fmla="val 1022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J. F. KENNEDY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8" name="Oblak 7"/>
          <p:cNvSpPr/>
          <p:nvPr/>
        </p:nvSpPr>
        <p:spPr>
          <a:xfrm>
            <a:off x="179512" y="692696"/>
            <a:ext cx="1656184" cy="819472"/>
          </a:xfrm>
          <a:prstGeom prst="cloudCallout">
            <a:avLst>
              <a:gd name="adj1" fmla="val 45021"/>
              <a:gd name="adj2" fmla="val 924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tx1"/>
                </a:solidFill>
              </a:rPr>
              <a:t>NIKITA HRUŠČOV</a:t>
            </a:r>
            <a:endParaRPr lang="sl-SI" sz="1600" b="1" dirty="0">
              <a:solidFill>
                <a:schemeClr val="tx1"/>
              </a:solidFill>
            </a:endParaRPr>
          </a:p>
        </p:txBody>
      </p:sp>
      <p:sp>
        <p:nvSpPr>
          <p:cNvPr id="9" name="Oblaček s puščico navzdol 8"/>
          <p:cNvSpPr/>
          <p:nvPr/>
        </p:nvSpPr>
        <p:spPr>
          <a:xfrm>
            <a:off x="2843808" y="260648"/>
            <a:ext cx="3240360" cy="1656184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KUBANSKA KRIZA JE IMELA POMEMBNE POSLEDICE: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843808" y="1988840"/>
            <a:ext cx="3384376" cy="46085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l-SI" sz="2000" b="1" dirty="0" smtClean="0">
                <a:solidFill>
                  <a:schemeClr val="tx1"/>
                </a:solidFill>
              </a:rPr>
              <a:t> pripomogla je k popuščanju napetosti med ZDA in SZ ter hladne vojne,</a:t>
            </a:r>
            <a:br>
              <a:rPr lang="sl-SI" sz="2000" b="1" dirty="0" smtClean="0">
                <a:solidFill>
                  <a:schemeClr val="tx1"/>
                </a:solidFill>
              </a:rPr>
            </a:br>
            <a:endParaRPr lang="sl-SI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000" b="1" dirty="0" smtClean="0">
                <a:solidFill>
                  <a:schemeClr val="tx1"/>
                </a:solidFill>
              </a:rPr>
              <a:t> uvedena “vroča zveza” med predsednikoma,</a:t>
            </a:r>
            <a:br>
              <a:rPr lang="sl-SI" sz="2000" b="1" dirty="0" smtClean="0">
                <a:solidFill>
                  <a:schemeClr val="tx1"/>
                </a:solidFill>
              </a:rPr>
            </a:br>
            <a:endParaRPr lang="sl-SI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000" b="1" dirty="0" smtClean="0">
                <a:solidFill>
                  <a:schemeClr val="tx1"/>
                </a:solidFill>
              </a:rPr>
              <a:t> obe velesili pripravljeni na pogovore o omejitvi orožja,</a:t>
            </a:r>
            <a:br>
              <a:rPr lang="sl-SI" sz="2000" b="1" dirty="0" smtClean="0">
                <a:solidFill>
                  <a:schemeClr val="tx1"/>
                </a:solidFill>
              </a:rPr>
            </a:br>
            <a:endParaRPr lang="sl-SI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000" b="1" dirty="0" smtClean="0">
                <a:solidFill>
                  <a:schemeClr val="tx1"/>
                </a:solidFill>
              </a:rPr>
              <a:t> na zahodu prevlada prepričanje, da uporaba jedrskega orožja proti komunizmu ni potrebna.</a:t>
            </a:r>
          </a:p>
          <a:p>
            <a:pPr>
              <a:buFont typeface="Arial" pitchFamily="34" charset="0"/>
              <a:buChar char="•"/>
            </a:pP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11" name="Pravokotnik 10">
            <a:hlinkClick r:id="rId4"/>
          </p:cNvPr>
          <p:cNvSpPr/>
          <p:nvPr/>
        </p:nvSpPr>
        <p:spPr>
          <a:xfrm>
            <a:off x="6300192" y="5517232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http://</a:t>
            </a:r>
            <a:r>
              <a:rPr lang="sl-SI" dirty="0" smtClean="0">
                <a:hlinkClick r:id="rId4"/>
              </a:rPr>
              <a:t>www.jfklibrary.org</a:t>
            </a:r>
            <a:r>
              <a:rPr lang="sl-SI" dirty="0" smtClean="0"/>
              <a:t>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487736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4800" b="1" dirty="0" smtClean="0"/>
              <a:t> POSLEDICE HLADNE VOJNE V EVROPI IN V SVETU</a:t>
            </a:r>
            <a:endParaRPr lang="sl-SI" sz="4800" b="1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1. Krizna žarišča v Evropi</a:t>
            </a:r>
            <a:endParaRPr lang="sl-SI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52817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jeni pravokotnik 7"/>
          <p:cNvSpPr/>
          <p:nvPr/>
        </p:nvSpPr>
        <p:spPr>
          <a:xfrm>
            <a:off x="6300192" y="3284984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NEMŠKO VPRAŠANJE</a:t>
            </a:r>
            <a:endParaRPr lang="sl-SI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899592" y="3068960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AVSTRIJSKO VPRAŠANJE</a:t>
            </a:r>
            <a:endParaRPr lang="sl-SI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683568" y="5589240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TRŽAŠKO VPRAŠANJE</a:t>
            </a:r>
            <a:endParaRPr lang="sl-SI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3131840" y="5805264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SPOR Z INFORMBIROJEM</a:t>
            </a:r>
            <a:endParaRPr lang="sl-SI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2267744" y="119675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BERLINSKA KRIZA</a:t>
            </a:r>
            <a:endParaRPr lang="sl-SI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157192"/>
            <a:ext cx="4392488" cy="151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5472608" cy="42003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Zaobljeni pravokotnik 5"/>
          <p:cNvSpPr/>
          <p:nvPr/>
        </p:nvSpPr>
        <p:spPr>
          <a:xfrm>
            <a:off x="6300192" y="836712"/>
            <a:ext cx="2448272" cy="47525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Tržaški  Slovenci so leta 1945 z demonstracijami izrazili svojo voljo, da se Trst priključi Jugoslaviji. Ker je bilo mesto za zaveznike pomembno, ga zavezniki niso hoteli prepustiti Jugoslaviji in njeni zaveznici Sovjetski zvezi.</a:t>
            </a:r>
            <a:endParaRPr lang="sl-SI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sl-SI" sz="3600" b="1" dirty="0" smtClean="0"/>
              <a:t>Tržaško vprašanje</a:t>
            </a:r>
            <a:endParaRPr lang="sl-SI" sz="3600" b="1" dirty="0"/>
          </a:p>
        </p:txBody>
      </p:sp>
      <p:sp>
        <p:nvSpPr>
          <p:cNvPr id="11" name="Pravokotnik 10"/>
          <p:cNvSpPr/>
          <p:nvPr/>
        </p:nvSpPr>
        <p:spPr>
          <a:xfrm>
            <a:off x="6228184" y="5805264"/>
            <a:ext cx="2644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Virtualni muzej</a:t>
            </a:r>
            <a:endParaRPr lang="sl-SI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Avstrijsko vprašanje</a:t>
            </a:r>
            <a:endParaRPr lang="sl-SI" sz="3200" b="1" dirty="0"/>
          </a:p>
        </p:txBody>
      </p:sp>
      <p:pic>
        <p:nvPicPr>
          <p:cNvPr id="4" name="Ograda vsebine 3" descr="Austria_1945-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6408712" cy="2553095"/>
          </a:xfrm>
          <a:ln w="19050">
            <a:solidFill>
              <a:srgbClr val="002060"/>
            </a:solidFill>
          </a:ln>
        </p:spPr>
      </p:pic>
      <p:sp>
        <p:nvSpPr>
          <p:cNvPr id="5" name="Zaokrožen pravokotni oblaček 4"/>
          <p:cNvSpPr/>
          <p:nvPr/>
        </p:nvSpPr>
        <p:spPr>
          <a:xfrm>
            <a:off x="1115616" y="1052736"/>
            <a:ext cx="2160240" cy="1224136"/>
          </a:xfrm>
          <a:prstGeom prst="wedgeRoundRectCallout">
            <a:avLst>
              <a:gd name="adj1" fmla="val 49035"/>
              <a:gd name="adj2" fmla="val 9309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Razdeljena na štiri cone.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aokrožen pravokotni oblaček 6"/>
          <p:cNvSpPr/>
          <p:nvPr/>
        </p:nvSpPr>
        <p:spPr>
          <a:xfrm>
            <a:off x="5508104" y="980728"/>
            <a:ext cx="2880320" cy="1368152"/>
          </a:xfrm>
          <a:prstGeom prst="wedgeRoundRectCallout">
            <a:avLst>
              <a:gd name="adj1" fmla="val -57459"/>
              <a:gd name="adj2" fmla="val 7941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1955 zavezniki ustanovili Republiko Avstrijo.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Zaokrožen pravokotni oblaček 7"/>
          <p:cNvSpPr/>
          <p:nvPr/>
        </p:nvSpPr>
        <p:spPr>
          <a:xfrm>
            <a:off x="2771800" y="5733256"/>
            <a:ext cx="3672408" cy="936104"/>
          </a:xfrm>
          <a:prstGeom prst="wedgeRoundRectCallout">
            <a:avLst>
              <a:gd name="adj1" fmla="val 6382"/>
              <a:gd name="adj2" fmla="val -12580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Avstrijska državna pogodba – 7. člen.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sl-SI" sz="3600" b="1" dirty="0"/>
              <a:t>N</a:t>
            </a:r>
            <a:r>
              <a:rPr lang="sl-SI" sz="3600" b="1" dirty="0" smtClean="0"/>
              <a:t>emško vprašanje</a:t>
            </a:r>
            <a:endParaRPr lang="sl-SI" sz="3600" b="1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2843808" y="1844824"/>
            <a:ext cx="3312368" cy="4789972"/>
            <a:chOff x="2843808" y="1844824"/>
            <a:chExt cx="3312368" cy="4789972"/>
          </a:xfrm>
        </p:grpSpPr>
        <p:grpSp>
          <p:nvGrpSpPr>
            <p:cNvPr id="16" name="Skupina 15"/>
            <p:cNvGrpSpPr/>
            <p:nvPr/>
          </p:nvGrpSpPr>
          <p:grpSpPr>
            <a:xfrm>
              <a:off x="2843808" y="1844824"/>
              <a:ext cx="3312368" cy="4789972"/>
              <a:chOff x="2843808" y="1844824"/>
              <a:chExt cx="3312368" cy="4789972"/>
            </a:xfrm>
          </p:grpSpPr>
          <p:sp>
            <p:nvSpPr>
              <p:cNvPr id="6" name="Zaobljeni pravokotnik 5"/>
              <p:cNvSpPr/>
              <p:nvPr/>
            </p:nvSpPr>
            <p:spPr>
              <a:xfrm>
                <a:off x="2843808" y="1844824"/>
                <a:ext cx="3312368" cy="230425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Nemčija razdeljena na </a:t>
                </a:r>
                <a:r>
                  <a:rPr lang="sl-SI" sz="2400" b="1" dirty="0" smtClean="0">
                    <a:solidFill>
                      <a:srgbClr val="C00000"/>
                    </a:solidFill>
                  </a:rPr>
                  <a:t>štiri okupacijske cone </a:t>
                </a:r>
                <a:r>
                  <a:rPr lang="sl-SI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(ameriško, britansko, francosko, sovjetsko).</a:t>
                </a:r>
                <a:endParaRPr lang="sl-SI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" name="Zaobljeni pravokotnik 6"/>
              <p:cNvSpPr/>
              <p:nvPr/>
            </p:nvSpPr>
            <p:spPr>
              <a:xfrm>
                <a:off x="3131840" y="4437112"/>
                <a:ext cx="2736304" cy="11060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Berlin dobil poseben status, razdeljen na 4 cone.</a:t>
                </a:r>
                <a:endParaRPr lang="sl-SI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Zaobljeni pravokotnik 9"/>
              <p:cNvSpPr/>
              <p:nvPr/>
            </p:nvSpPr>
            <p:spPr>
              <a:xfrm>
                <a:off x="3275856" y="5805264"/>
                <a:ext cx="2592288" cy="82953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000" b="1" dirty="0" smtClean="0">
                    <a:solidFill>
                      <a:srgbClr val="C00000"/>
                    </a:solidFill>
                  </a:rPr>
                  <a:t>Razdeljen na zahodni in vzhodni Berlin.</a:t>
                </a:r>
                <a:endParaRPr lang="sl-SI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Puščica dol 10"/>
              <p:cNvSpPr/>
              <p:nvPr/>
            </p:nvSpPr>
            <p:spPr>
              <a:xfrm>
                <a:off x="4355976" y="4149080"/>
                <a:ext cx="216024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12" name="Puščica dol 11"/>
            <p:cNvSpPr/>
            <p:nvPr/>
          </p:nvSpPr>
          <p:spPr>
            <a:xfrm>
              <a:off x="4355976" y="5517232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251520" y="836712"/>
            <a:ext cx="3600400" cy="5112568"/>
            <a:chOff x="251520" y="836712"/>
            <a:chExt cx="3600400" cy="5112568"/>
          </a:xfrm>
        </p:grpSpPr>
        <p:grpSp>
          <p:nvGrpSpPr>
            <p:cNvPr id="18" name="Skupina 17"/>
            <p:cNvGrpSpPr/>
            <p:nvPr/>
          </p:nvGrpSpPr>
          <p:grpSpPr>
            <a:xfrm>
              <a:off x="251520" y="836712"/>
              <a:ext cx="3600400" cy="3096344"/>
              <a:chOff x="251520" y="836712"/>
              <a:chExt cx="3600400" cy="3096344"/>
            </a:xfrm>
          </p:grpSpPr>
          <p:sp>
            <p:nvSpPr>
              <p:cNvPr id="8" name="Zaobljeni pravokotnik 7"/>
              <p:cNvSpPr/>
              <p:nvPr/>
            </p:nvSpPr>
            <p:spPr>
              <a:xfrm>
                <a:off x="251520" y="1628800"/>
                <a:ext cx="2376264" cy="230425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Američani, Francozi in Britanci so svoje cone povezali in 1949 ustanovili </a:t>
                </a:r>
                <a:r>
                  <a:rPr lang="sl-SI" sz="2000" b="1" dirty="0" smtClean="0">
                    <a:solidFill>
                      <a:srgbClr val="C00000"/>
                    </a:solidFill>
                  </a:rPr>
                  <a:t>Zvezno republiko Nemčijo - ZRN</a:t>
                </a:r>
                <a:r>
                  <a:rPr lang="sl-SI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sl-SI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5" name="Puščica z obratom nazaj 14"/>
              <p:cNvSpPr/>
              <p:nvPr/>
            </p:nvSpPr>
            <p:spPr>
              <a:xfrm flipH="1">
                <a:off x="1259632" y="836712"/>
                <a:ext cx="2592288" cy="1008112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Zaobljeni pravokotnik 18"/>
            <p:cNvSpPr/>
            <p:nvPr/>
          </p:nvSpPr>
          <p:spPr>
            <a:xfrm>
              <a:off x="323528" y="4437112"/>
              <a:ext cx="2232248" cy="15121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schemeClr val="tx1"/>
                  </a:solidFill>
                </a:rPr>
                <a:t>DEMOKRATIČNA IN KAPITALISTIČNA</a:t>
              </a:r>
              <a:endParaRPr lang="sl-SI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Puščica dol 20"/>
            <p:cNvSpPr/>
            <p:nvPr/>
          </p:nvSpPr>
          <p:spPr>
            <a:xfrm>
              <a:off x="1187624" y="3933056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220072" y="836712"/>
            <a:ext cx="3744416" cy="5112568"/>
            <a:chOff x="5220072" y="836712"/>
            <a:chExt cx="3744416" cy="5112568"/>
          </a:xfrm>
        </p:grpSpPr>
        <p:grpSp>
          <p:nvGrpSpPr>
            <p:cNvPr id="17" name="Skupina 16"/>
            <p:cNvGrpSpPr/>
            <p:nvPr/>
          </p:nvGrpSpPr>
          <p:grpSpPr>
            <a:xfrm>
              <a:off x="5220072" y="836712"/>
              <a:ext cx="3744416" cy="3116506"/>
              <a:chOff x="5220072" y="836712"/>
              <a:chExt cx="3744416" cy="3116506"/>
            </a:xfrm>
          </p:grpSpPr>
          <p:sp>
            <p:nvSpPr>
              <p:cNvPr id="9" name="Zaobljeni pravokotnik 8"/>
              <p:cNvSpPr/>
              <p:nvPr/>
            </p:nvSpPr>
            <p:spPr>
              <a:xfrm>
                <a:off x="6444208" y="1556792"/>
                <a:ext cx="2520280" cy="23964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Iz sovjetske cone ustanovljena </a:t>
                </a:r>
                <a:r>
                  <a:rPr lang="sl-SI" sz="2000" b="1" dirty="0" smtClean="0">
                    <a:solidFill>
                      <a:srgbClr val="C00000"/>
                    </a:solidFill>
                  </a:rPr>
                  <a:t>Nemška demokratična republika – NDR</a:t>
                </a:r>
                <a:r>
                  <a:rPr lang="sl-SI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sl-SI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" name="Puščica z obratom nazaj 13"/>
              <p:cNvSpPr/>
              <p:nvPr/>
            </p:nvSpPr>
            <p:spPr>
              <a:xfrm>
                <a:off x="5220072" y="836712"/>
                <a:ext cx="2520280" cy="1008112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Zaobljeni pravokotnik 19"/>
            <p:cNvSpPr/>
            <p:nvPr/>
          </p:nvSpPr>
          <p:spPr>
            <a:xfrm>
              <a:off x="6588224" y="4437112"/>
              <a:ext cx="2160240" cy="151216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schemeClr val="tx1"/>
                  </a:solidFill>
                </a:rPr>
                <a:t>KOMUNISTIČNA</a:t>
              </a:r>
              <a:endParaRPr lang="sl-SI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Puščica dol 21"/>
            <p:cNvSpPr/>
            <p:nvPr/>
          </p:nvSpPr>
          <p:spPr>
            <a:xfrm>
              <a:off x="7596336" y="3933056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3744416" cy="53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jeni pravokotnik 2"/>
          <p:cNvSpPr/>
          <p:nvPr/>
        </p:nvSpPr>
        <p:spPr>
          <a:xfrm>
            <a:off x="3851920" y="260648"/>
            <a:ext cx="489654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2.</a:t>
            </a:r>
            <a:r>
              <a:rPr lang="sl-SI" sz="2800" b="1" dirty="0" smtClean="0">
                <a:solidFill>
                  <a:srgbClr val="C00000"/>
                </a:solidFill>
              </a:rPr>
              <a:t> </a:t>
            </a:r>
            <a:r>
              <a:rPr lang="sl-SI" sz="2800" b="1" dirty="0" smtClean="0">
                <a:solidFill>
                  <a:schemeClr val="tx1"/>
                </a:solidFill>
              </a:rPr>
              <a:t>Dve Nemčiji v eni Evropi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856364" cy="606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l-SI" sz="3600" b="1" dirty="0" smtClean="0"/>
              <a:t>3. Jugoslavija – iskanje samostojne poti</a:t>
            </a:r>
            <a:endParaRPr lang="sl-SI" sz="3600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23818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otnik 6"/>
          <p:cNvSpPr/>
          <p:nvPr/>
        </p:nvSpPr>
        <p:spPr>
          <a:xfrm>
            <a:off x="179513" y="1419634"/>
            <a:ext cx="2952328" cy="15087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Povojna politična in gospodarska  povezanost z Sovjetsko zvezo.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251521" y="3795898"/>
            <a:ext cx="2712950" cy="1584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1948 spor z </a:t>
            </a:r>
            <a:r>
              <a:rPr lang="sl-SI" sz="2000" b="1" dirty="0" err="1" smtClean="0">
                <a:solidFill>
                  <a:schemeClr val="tx1"/>
                </a:solidFill>
              </a:rPr>
              <a:t>Informbirojem</a:t>
            </a:r>
            <a:r>
              <a:rPr lang="sl-SI" sz="2000" b="1" dirty="0" smtClean="0">
                <a:solidFill>
                  <a:schemeClr val="tx1"/>
                </a:solidFill>
              </a:rPr>
              <a:t>.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5868144" y="1268760"/>
            <a:ext cx="2952328" cy="1584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Navezovanje na zahod.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Pomoč zahoda v denarju, hrani, orožju, tehnični opremi.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940152" y="3717032"/>
            <a:ext cx="3032121" cy="15910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Jugoslavija razvijala svoj model komunizma – </a:t>
            </a:r>
            <a:r>
              <a:rPr lang="sl-SI" sz="2000" b="1" dirty="0" smtClean="0">
                <a:solidFill>
                  <a:srgbClr val="C00000"/>
                </a:solidFill>
              </a:rPr>
              <a:t>titoizem.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339752" y="5877272"/>
            <a:ext cx="212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3" tooltip="film"/>
              </a:rPr>
              <a:t>http://www.irokus.si</a:t>
            </a:r>
            <a:endParaRPr lang="sl-SI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115616" y="404664"/>
            <a:ext cx="6552728" cy="136815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Po Stalinovi smrti (1953) so se v vzhodni Evropi zvrstili številni protesti proti sovjetskemu nadzoru in domačim komunistom.</a:t>
            </a:r>
            <a:endParaRPr lang="sl-SI" sz="2000" b="1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83568" y="2060848"/>
            <a:ext cx="5080794" cy="4320480"/>
            <a:chOff x="611560" y="2132856"/>
            <a:chExt cx="5080794" cy="432048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132856"/>
              <a:ext cx="5008786" cy="3788807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Pravokotnik 5"/>
            <p:cNvSpPr/>
            <p:nvPr/>
          </p:nvSpPr>
          <p:spPr>
            <a:xfrm>
              <a:off x="611560" y="5949280"/>
              <a:ext cx="5040560" cy="504056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chemeClr val="tx1"/>
                  </a:solidFill>
                </a:rPr>
                <a:t>“PRAŠKA POMLAD”</a:t>
              </a:r>
              <a:endParaRPr lang="sl-SI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Zaobljeni pravokotnik 6"/>
          <p:cNvSpPr/>
          <p:nvPr/>
        </p:nvSpPr>
        <p:spPr>
          <a:xfrm>
            <a:off x="5940152" y="2132856"/>
            <a:ext cx="2520280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1956 na Poljskem in Madžarskem.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5940152" y="4509120"/>
            <a:ext cx="2520280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Sovjetska vojska je proteste zatrla.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6012160" y="3284984"/>
            <a:ext cx="2520280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1968 na Češkoslovaškem.</a:t>
            </a:r>
            <a:endParaRPr lang="sl-SI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631</Words>
  <Application>Microsoft Office PowerPoint</Application>
  <PresentationFormat>Diaprojekcija na zaslonu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PowerPointova predstavitev</vt:lpstr>
      <vt:lpstr> POSLEDICE HLADNE VOJNE V EVROPI IN V SVETU</vt:lpstr>
      <vt:lpstr>1. Krizna žarišča v Evropi</vt:lpstr>
      <vt:lpstr>Tržaško vprašanje</vt:lpstr>
      <vt:lpstr>Avstrijsko vprašanje</vt:lpstr>
      <vt:lpstr>Nemško vprašanje</vt:lpstr>
      <vt:lpstr>PowerPointova predstavitev</vt:lpstr>
      <vt:lpstr>3. Jugoslavija – iskanje samostojne poti</vt:lpstr>
      <vt:lpstr>PowerPointova predstavitev</vt:lpstr>
      <vt:lpstr>PONOVIMO</vt:lpstr>
      <vt:lpstr>1. Kaj se je dogajalo v Koreji?</vt:lpstr>
      <vt:lpstr>2. Zakaj je bil Vietnam trn v peti Američanom</vt:lpstr>
      <vt:lpstr>PowerPointova predstavitev</vt:lpstr>
      <vt:lpstr>PowerPointova predstavitev</vt:lpstr>
      <vt:lpstr>3. Hladna vojna v Srednji in Južni Ameriki ter v Iranu</vt:lpstr>
      <vt:lpstr>Ali veš?</vt:lpstr>
      <vt:lpstr> POPUŠČANJE NAPETOSTI HLADNE VOJNE</vt:lpstr>
      <vt:lpstr>1. Kubanska kriza – vrh hladne vojne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Jasna Dobaj</cp:lastModifiedBy>
  <cp:revision>16</cp:revision>
  <dcterms:created xsi:type="dcterms:W3CDTF">2013-10-06T20:08:53Z</dcterms:created>
  <dcterms:modified xsi:type="dcterms:W3CDTF">2020-05-10T17:49:56Z</dcterms:modified>
</cp:coreProperties>
</file>