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70" r:id="rId2"/>
    <p:sldId id="266" r:id="rId3"/>
    <p:sldId id="259" r:id="rId4"/>
    <p:sldId id="258" r:id="rId5"/>
    <p:sldId id="268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69" r:id="rId16"/>
    <p:sldId id="260" r:id="rId17"/>
    <p:sldId id="261" r:id="rId18"/>
    <p:sldId id="262" r:id="rId19"/>
    <p:sldId id="263" r:id="rId20"/>
    <p:sldId id="264" r:id="rId21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00"/>
    <a:srgbClr val="FF00FF"/>
    <a:srgbClr val="00CCFF"/>
    <a:srgbClr val="0000CC"/>
    <a:srgbClr val="009900"/>
    <a:srgbClr val="FF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85802664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3673359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92935917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5064330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quarter" idx="2"/>
          </p:nvPr>
        </p:nvSpPr>
        <p:spPr>
          <a:xfrm>
            <a:off x="4648200" y="1825625"/>
            <a:ext cx="386715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vsebine 4"/>
          <p:cNvSpPr>
            <a:spLocks noGrp="1"/>
          </p:cNvSpPr>
          <p:nvPr>
            <p:ph sz="quarter" idx="3"/>
          </p:nvPr>
        </p:nvSpPr>
        <p:spPr>
          <a:xfrm>
            <a:off x="4648200" y="4076700"/>
            <a:ext cx="386715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57104682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411136577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06838958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335302794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399227886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2597392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756484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3185406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82685170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>
            <a:extLst>
              <a:ext uri="{FF2B5EF4-FFF2-40B4-BE49-F238E27FC236}">
                <a16:creationId xmlns:a16="http://schemas.microsoft.com/office/drawing/2014/main" id="{557FA2EE-DC90-E679-CAE0-35CED5B7AD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03988"/>
            <a:ext cx="91455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>
            <a:extLst>
              <a:ext uri="{FF2B5EF4-FFF2-40B4-BE49-F238E27FC236}">
                <a16:creationId xmlns:a16="http://schemas.microsoft.com/office/drawing/2014/main" id="{D1D922A8-2C1B-6B7D-D6BB-99575899C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125538"/>
            <a:ext cx="7272337" cy="545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42C3429-3CEC-CDFB-851E-21E83214B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„</a:t>
            </a:r>
            <a:r>
              <a:rPr lang="sl-SI" dirty="0" err="1"/>
              <a:t>Počrnitvena</a:t>
            </a:r>
            <a:r>
              <a:rPr lang="sl-SI" dirty="0"/>
              <a:t> vrednost“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BCEBD0F-11CA-8557-73E0-EA09A5C7D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 pa vse v ločljivosti. Zaslonom morajo še povečati </a:t>
            </a:r>
            <a:r>
              <a:rPr lang="sl-SI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počrnitveno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vrednost 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Višja je, večji je lahko kontrast, ki ohranja vse tonske vrednosti.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Človeško oko za kolikor toliko zvezni zapis potrebuje najmanj 128 tonov.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5944997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AAC37AB6-305D-4F03-2DB6-D721A4D21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Opis in zgodovina večanja ločljivosti</a:t>
            </a:r>
            <a:br>
              <a:rPr lang="sl-SI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D804E22-0430-AB66-29CB-BB5803FB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sl-SI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VGA - 640x480 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točk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let nazaj veliki CRT zasloni v ločljivosti 640x480 točk (VGA). VGA tehnologija je prišla v računalniško tehnologijo leta 1987. Če imate doma video zapise z vašo prvo digitalno fotokamero, so danes je prikazan v opazno manjši velikosti, kot jo nudi vaš zaslon.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0371475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značba mesta vsebine 7">
            <a:extLst>
              <a:ext uri="{FF2B5EF4-FFF2-40B4-BE49-F238E27FC236}">
                <a16:creationId xmlns:a16="http://schemas.microsoft.com/office/drawing/2014/main" id="{B677CFEF-7602-1A09-12D0-D7CE3CE18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4664"/>
            <a:ext cx="7886700" cy="5772299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sl-SI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SVGA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- 800x600 točk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sl-SI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XGA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- 1024x768 točk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Leta 1990 je bila v CRT zaslonih predstavljena najbolj uporabljena ločljivost tako doma kot v industriji, ki se je obdržala vse do konca CRT zaslonov.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sl-SI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HD+ 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- 1600x1200 točk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8809529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16C457F-E469-0B2C-74E8-381D9B8C8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88640"/>
            <a:ext cx="7886700" cy="5772299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sl-SI" sz="3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</a:t>
            </a:r>
            <a:r>
              <a:rPr lang="sl-SI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HD - 1920x1080 točk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Ločljivost, ki je prinesla malo revolucijo digitalnega zapisa. V ZDA so prvi javni HD signali predvajali že leta 1998, v Evropi leta 2004. Ločljivost je na računalniške zaslone prišla z velikostjo 24 palcev.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Danes ni več TV kot računalniškega zaslona, ki ne bi nudil to ločljivost.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7259227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4996489-0492-F330-376C-38FB9F741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4664"/>
            <a:ext cx="7886700" cy="5772299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sl-SI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Ločljivost 4K.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Danes je to standard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sl-SI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Ultra HD (4K) - 4096x2160 točk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sl-SI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4K (8K) in Ultra HD (</a:t>
            </a:r>
            <a:r>
              <a:rPr lang="sl-SI" sz="3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</a:t>
            </a:r>
            <a:r>
              <a:rPr lang="sl-SI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UHD)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- 4K (8K) je naslov za profesionalni zajem in produkcijo ter za kino standard.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Ultra HD (</a:t>
            </a:r>
            <a:r>
              <a:rPr lang="sl-SI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UHD) naslov za domače zaslone in TV.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1892905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D7339B1A-2647-AC61-F275-07A089F100D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1403350" y="1700213"/>
            <a:ext cx="4038600" cy="3384550"/>
          </a:xfrm>
          <a:solidFill>
            <a:srgbClr val="FFFFFF"/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altLang="sl-SI" sz="28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lastni zapis</a:t>
            </a:r>
          </a:p>
          <a:p>
            <a:pPr eaLnBrk="1" hangingPunct="1">
              <a:defRPr/>
            </a:pPr>
            <a:r>
              <a:rPr lang="sl-SI" altLang="sl-SI" sz="28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GIF</a:t>
            </a:r>
          </a:p>
          <a:p>
            <a:pPr eaLnBrk="1" hangingPunct="1">
              <a:defRPr/>
            </a:pPr>
            <a:r>
              <a:rPr lang="sl-SI" altLang="sl-SI" sz="28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JPEG ali JPG</a:t>
            </a:r>
          </a:p>
          <a:p>
            <a:pPr eaLnBrk="1" hangingPunct="1">
              <a:defRPr/>
            </a:pPr>
            <a:r>
              <a:rPr lang="sl-SI" altLang="sl-SI" sz="28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TIFF</a:t>
            </a:r>
          </a:p>
          <a:p>
            <a:pPr eaLnBrk="1" hangingPunct="1">
              <a:defRPr/>
            </a:pPr>
            <a:r>
              <a:rPr lang="sl-SI" altLang="sl-SI" sz="28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BMP</a:t>
            </a:r>
          </a:p>
          <a:p>
            <a:pPr eaLnBrk="1" hangingPunct="1">
              <a:defRPr/>
            </a:pPr>
            <a:r>
              <a:rPr lang="sl-SI" altLang="sl-SI" sz="28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PNG</a:t>
            </a:r>
          </a:p>
        </p:txBody>
      </p:sp>
      <p:pic>
        <p:nvPicPr>
          <p:cNvPr id="7171" name="Picture 4">
            <a:extLst>
              <a:ext uri="{FF2B5EF4-FFF2-40B4-BE49-F238E27FC236}">
                <a16:creationId xmlns:a16="http://schemas.microsoft.com/office/drawing/2014/main" id="{940463A5-4710-A6FD-4DD4-EB97E35BA477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3644900"/>
            <a:ext cx="1555750" cy="2185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">
            <a:extLst>
              <a:ext uri="{FF2B5EF4-FFF2-40B4-BE49-F238E27FC236}">
                <a16:creationId xmlns:a16="http://schemas.microsoft.com/office/drawing/2014/main" id="{49A799B7-7717-83C6-7914-10329C515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0"/>
            <a:ext cx="26098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AutoShape 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99E838FF-D3D3-F5D3-1CCE-BF120B38C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5688" y="5373688"/>
            <a:ext cx="468312" cy="468312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sl-SI" altLang="sl-SI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0D4F0BD2-6B31-B7CD-1B5D-4FBF3BC9B4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altLang="sl-SI" sz="28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Shranjevanje slik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B780C69C-7852-4977-39E0-4A4A023B9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066800"/>
            <a:ext cx="5642664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>
            <a:extLst>
              <a:ext uri="{FF2B5EF4-FFF2-40B4-BE49-F238E27FC236}">
                <a16:creationId xmlns:a16="http://schemas.microsoft.com/office/drawing/2014/main" id="{2B21BE53-7C16-6238-E813-B9A7262C3F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altLang="sl-SI" sz="28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Svetloba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4637C835-34A1-A5B7-117D-F4468D5125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76400"/>
            <a:ext cx="37338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altLang="sl-SI" sz="2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svetloba je elektromagnetno valovanje</a:t>
            </a:r>
          </a:p>
          <a:p>
            <a:pPr eaLnBrk="1" hangingPunct="1">
              <a:defRPr/>
            </a:pPr>
            <a:endParaRPr lang="sl-SI" altLang="sl-SI" sz="2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eaLnBrk="1" hangingPunct="1">
              <a:defRPr/>
            </a:pPr>
            <a:endParaRPr lang="sl-SI" altLang="sl-SI" sz="28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eaLnBrk="1" hangingPunct="1">
              <a:defRPr/>
            </a:pPr>
            <a:r>
              <a:rPr lang="sl-SI" altLang="sl-SI" sz="2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bela svetloba je sestavljena iz vseh barv spektra</a:t>
            </a:r>
          </a:p>
        </p:txBody>
      </p:sp>
      <p:pic>
        <p:nvPicPr>
          <p:cNvPr id="8197" name="Picture 5">
            <a:extLst>
              <a:ext uri="{FF2B5EF4-FFF2-40B4-BE49-F238E27FC236}">
                <a16:creationId xmlns:a16="http://schemas.microsoft.com/office/drawing/2014/main" id="{8CD51AAF-CFD2-B7A0-5598-CC7B384BB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066800"/>
            <a:ext cx="1016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0A15CC1-FD0A-C086-BEC2-4DF51741E5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altLang="sl-SI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R</a:t>
            </a:r>
            <a:r>
              <a:rPr lang="sl-SI" altLang="sl-SI" sz="36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G</a:t>
            </a:r>
            <a:r>
              <a:rPr lang="sl-SI" altLang="sl-SI" sz="36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B8398AA-3014-4B6E-D8F0-361090B4C4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820738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svetlobo razdelimo na tri enake dele in dobimo: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FC625848-34B7-CCF6-4D2D-C88FFDF88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636838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altLang="sl-SI" sz="2400" b="1">
                <a:latin typeface="Times New Roman" panose="02020603050405020304" pitchFamily="18" charset="0"/>
              </a:rPr>
              <a:t>SVETLOBA</a:t>
            </a: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9824388B-FD29-DECF-2B52-7557900BF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789363"/>
            <a:ext cx="2362200" cy="4572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l-SI" altLang="sl-SI" sz="2400">
                <a:latin typeface="Times New Roman" panose="02020603050405020304" pitchFamily="18" charset="0"/>
              </a:rPr>
              <a:t>rdeča - red</a:t>
            </a:r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8C002C3A-BF8F-65C4-FDC8-D0A39D5D0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3798888"/>
            <a:ext cx="2362200" cy="457200"/>
          </a:xfrm>
          <a:prstGeom prst="rect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l-SI" altLang="sl-SI" sz="2400">
                <a:latin typeface="Times New Roman" panose="02020603050405020304" pitchFamily="18" charset="0"/>
              </a:rPr>
              <a:t>zelena - green</a:t>
            </a:r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4A0E8161-DD6D-0D24-23AB-4172DEF76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3789363"/>
            <a:ext cx="23622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l-SI" altLang="sl-SI" sz="2400">
                <a:latin typeface="Times New Roman" panose="02020603050405020304" pitchFamily="18" charset="0"/>
              </a:rPr>
              <a:t>modra - blue</a:t>
            </a:r>
          </a:p>
        </p:txBody>
      </p:sp>
      <p:sp>
        <p:nvSpPr>
          <p:cNvPr id="9224" name="Line 8">
            <a:extLst>
              <a:ext uri="{FF2B5EF4-FFF2-40B4-BE49-F238E27FC236}">
                <a16:creationId xmlns:a16="http://schemas.microsoft.com/office/drawing/2014/main" id="{28C5C069-CC98-6899-AEAE-05529FA203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3068638"/>
            <a:ext cx="13716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sl-SI"/>
          </a:p>
        </p:txBody>
      </p:sp>
      <p:sp>
        <p:nvSpPr>
          <p:cNvPr id="9225" name="Line 9">
            <a:extLst>
              <a:ext uri="{FF2B5EF4-FFF2-40B4-BE49-F238E27FC236}">
                <a16:creationId xmlns:a16="http://schemas.microsoft.com/office/drawing/2014/main" id="{A4FAA742-E183-92BB-8099-DD205C131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068638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sl-SI"/>
          </a:p>
        </p:txBody>
      </p:sp>
      <p:sp>
        <p:nvSpPr>
          <p:cNvPr id="9226" name="Line 10">
            <a:extLst>
              <a:ext uri="{FF2B5EF4-FFF2-40B4-BE49-F238E27FC236}">
                <a16:creationId xmlns:a16="http://schemas.microsoft.com/office/drawing/2014/main" id="{A0760B80-7490-8B9A-39D7-386374603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068638"/>
            <a:ext cx="21336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sl-SI"/>
          </a:p>
        </p:txBody>
      </p:sp>
      <p:sp>
        <p:nvSpPr>
          <p:cNvPr id="7179" name="Rectangle 11">
            <a:extLst>
              <a:ext uri="{FF2B5EF4-FFF2-40B4-BE49-F238E27FC236}">
                <a16:creationId xmlns:a16="http://schemas.microsoft.com/office/drawing/2014/main" id="{B6FD8780-A32D-8642-951D-8B810CB70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960938"/>
            <a:ext cx="7772400" cy="9906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Ta postopek imenujemo </a:t>
            </a:r>
            <a:r>
              <a:rPr lang="sl-SI" altLang="sl-SI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aditivno me</a:t>
            </a:r>
            <a:r>
              <a:rPr lang="sl-SI" altLang="sl-SI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š</a:t>
            </a:r>
            <a:r>
              <a:rPr lang="sl-SI" altLang="sl-SI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anje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27E4518-B65C-52F0-4068-9D62A9C281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sl-SI" altLang="sl-SI" sz="28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področja uporabe modela RGB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8E3AD97-ABE1-20A0-4024-3855EB065D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205038"/>
            <a:ext cx="8229600" cy="2189162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kjer fotografijo zapisujemo s svetlobo,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osvetljevanje fotografij na fotografski papir,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prikazovanju fotografije na zaslonu;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2B74493-6F58-C108-9B3D-81B6B9680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altLang="sl-SI" sz="3200" b="1">
                <a:solidFill>
                  <a:srgbClr val="00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C</a:t>
            </a:r>
            <a:r>
              <a:rPr lang="sl-SI" altLang="sl-SI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M</a:t>
            </a:r>
            <a:r>
              <a:rPr lang="sl-SI" altLang="sl-SI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Y</a:t>
            </a:r>
            <a:r>
              <a:rPr lang="sl-SI" altLang="sl-SI" sz="32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K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CAD3801-2988-1080-0270-659D24D9D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temelji na odbiti svetlobi, kjer se del spektra odvzame,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z odvzemom ene od osnovnih barv beli svetlobi dobimo </a:t>
            </a:r>
            <a:r>
              <a:rPr lang="sl-SI" altLang="sl-SI" sz="2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CIAN, MAGENTO</a:t>
            </a: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in </a:t>
            </a:r>
            <a:r>
              <a:rPr lang="sl-SI" altLang="sl-SI" sz="2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RUMENO,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njihovo me</a:t>
            </a: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š</a:t>
            </a: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anje imenujemo </a:t>
            </a:r>
            <a:r>
              <a:rPr lang="sl-SI" altLang="sl-SI"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subtraktivno</a:t>
            </a: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;</a:t>
            </a:r>
          </a:p>
          <a:p>
            <a:pPr eaLnBrk="1" hangingPunct="1">
              <a:spcAft>
                <a:spcPct val="50000"/>
              </a:spcAft>
              <a:defRPr/>
            </a:pPr>
            <a:endParaRPr lang="sl-SI" altLang="sl-SI" sz="240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52D96E5-6173-CD69-7EAC-620EA0B83F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sl-SI" altLang="sl-SI" sz="28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Ločljivost (dpi)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F706979-7158-CB97-F0C0-74FF6A0938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341438"/>
            <a:ext cx="8229600" cy="1570037"/>
          </a:xfrm>
          <a:solidFill>
            <a:srgbClr val="FFFFFF"/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ne največja možna </a:t>
            </a: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sym typeface="Wingdings" panose="05000000000000000000" pitchFamily="2" charset="2"/>
              </a:rPr>
              <a:t> najprimernejša</a:t>
            </a:r>
          </a:p>
          <a:p>
            <a:pPr eaLnBrk="1" hangingPunct="1"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sym typeface="Wingdings" panose="05000000000000000000" pitchFamily="2" charset="2"/>
              </a:rPr>
              <a:t>v skladu s svojimi namerami in potrebami</a:t>
            </a:r>
          </a:p>
          <a:p>
            <a:pPr eaLnBrk="1" hangingPunct="1"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sym typeface="Wingdings" panose="05000000000000000000" pitchFamily="2" charset="2"/>
              </a:rPr>
              <a:t>najboljši način je preizkušanje in občutek</a:t>
            </a:r>
          </a:p>
          <a:p>
            <a:pPr eaLnBrk="1" hangingPunct="1"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sym typeface="Wingdings" panose="05000000000000000000" pitchFamily="2" charset="2"/>
              </a:rPr>
              <a:t>priporočene ločljivosti so samo v oporo:</a:t>
            </a:r>
            <a:endParaRPr lang="sl-SI" altLang="sl-SI" sz="200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graphicFrame>
        <p:nvGraphicFramePr>
          <p:cNvPr id="12328" name="Group 40">
            <a:extLst>
              <a:ext uri="{FF2B5EF4-FFF2-40B4-BE49-F238E27FC236}">
                <a16:creationId xmlns:a16="http://schemas.microsoft.com/office/drawing/2014/main" id="{F1CEB06B-E2ED-DE1F-28A0-C27E5BEF0FFA}"/>
              </a:ext>
            </a:extLst>
          </p:cNvPr>
          <p:cNvGraphicFramePr>
            <a:graphicFrameLocks noGrp="1"/>
          </p:cNvGraphicFramePr>
          <p:nvPr/>
        </p:nvGraphicFramePr>
        <p:xfrm>
          <a:off x="900113" y="3068638"/>
          <a:ext cx="7273925" cy="2824163"/>
        </p:xfrm>
        <a:graphic>
          <a:graphicData uri="http://schemas.openxmlformats.org/drawingml/2006/table">
            <a:tbl>
              <a:tblPr/>
              <a:tblGrid>
                <a:gridCol w="3384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7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vrsta slike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najmanj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bolje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WWW / jpg, gif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fotografija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fotografija za povečavo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1200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risba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diapozitiv/negativ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1200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2400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ČB slika ali besedilo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anose="020B0604030504040204" pitchFamily="34" charset="0"/>
                        </a:rPr>
                        <a:t>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1288B36-A94B-C8F4-92EF-9FF43BBF2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sl-SI" altLang="sl-SI" sz="28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področja uporabe modela CMYK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CD5B896-AEE9-C5F4-7DBD-97F125324E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133600"/>
            <a:ext cx="8229600" cy="24765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izdelovnje tiskovin,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pri korekturi  fotografij z računalnikom,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pri nastavitvah grafičnih programov;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6BF1A3C-69B0-9ECF-8E61-029D7F0874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sl-SI" altLang="sl-SI" sz="28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Interpolacija – povečanje ločljivosti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831FBB9-40B0-6328-2B21-B37E144AF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44675"/>
            <a:ext cx="8229600" cy="2592388"/>
          </a:xfrm>
          <a:solidFill>
            <a:srgbClr val="FFFFFF"/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Svetlobna tipala danes premorejo do 200 milijonov točk kar zadošča za vse povečave. </a:t>
            </a:r>
          </a:p>
          <a:p>
            <a:pPr eaLnBrk="1" hangingPunct="1">
              <a:defRPr/>
            </a:pP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Različne naprave imajo različna tipala. </a:t>
            </a:r>
            <a:b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</a:b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Za večjo povečavo računalnik izračuna kakšna je točka med sosednjima točkama in ju oddalji.</a:t>
            </a:r>
            <a:endParaRPr lang="sl-SI" altLang="sl-SI" dirty="0"/>
          </a:p>
        </p:txBody>
      </p:sp>
      <p:sp>
        <p:nvSpPr>
          <p:cNvPr id="4100" name="AutoShape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8D606B1-D114-4FBA-E82C-536B7718E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5688" y="5408613"/>
            <a:ext cx="468312" cy="468312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sl-SI" altLang="sl-SI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C6F9723-B019-F17B-6EFE-51BC03E7C2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sl-SI" altLang="sl-SI" sz="28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Barvna globina - </a:t>
            </a:r>
            <a:r>
              <a:rPr lang="sl-SI" altLang="sl-SI" sz="2800" b="1" i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Color depth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E787A25-B8EB-4F4F-0766-93BD7DE472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412875"/>
            <a:ext cx="8229600" cy="417671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Kolikšno število tonskih vrednosti zazna tipalo ali zariše barvni zaslon, tiskalnik,..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Merimo jo z </a:t>
            </a:r>
            <a:r>
              <a:rPr lang="sl-SI" altLang="sl-SI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biti</a:t>
            </a: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(</a:t>
            </a:r>
            <a:r>
              <a:rPr lang="sl-SI" altLang="sl-SI" sz="2400" dirty="0" err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binary</a:t>
            </a: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sl-SI" altLang="sl-SI" sz="2400" dirty="0" err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digit</a:t>
            </a: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).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Vrednosti bita: 1 ali 0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8 bitov</a:t>
            </a: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sym typeface="Symbol" panose="05050102010706020507" pitchFamily="18" charset="2"/>
              </a:rPr>
              <a:t> </a:t>
            </a:r>
            <a:r>
              <a:rPr lang="sl-SI" altLang="sl-SI" sz="2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256 možnih vrednosti</a:t>
            </a: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za zapis ene količine </a:t>
            </a:r>
            <a:r>
              <a:rPr lang="sl-SI" altLang="sl-SI" sz="20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(</a:t>
            </a:r>
            <a:r>
              <a:rPr lang="sl-SI" altLang="sl-SI" sz="2000" dirty="0" err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npr</a:t>
            </a:r>
            <a:r>
              <a:rPr lang="sl-SI" altLang="sl-SI" sz="20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barve )</a:t>
            </a:r>
            <a:endParaRPr lang="sl-SI" altLang="sl-SI" sz="240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eaLnBrk="1" hangingPunct="1">
              <a:spcAft>
                <a:spcPct val="50000"/>
              </a:spcAft>
              <a:defRPr/>
            </a:pPr>
            <a:r>
              <a:rPr lang="sl-SI" altLang="sl-SI" sz="24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R</a:t>
            </a:r>
            <a:r>
              <a:rPr lang="sl-SI" altLang="sl-SI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G</a:t>
            </a:r>
            <a:r>
              <a:rPr lang="sl-SI" altLang="sl-SI" sz="2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B</a:t>
            </a:r>
            <a:r>
              <a:rPr lang="sl-SI" altLang="sl-SI" sz="24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3 barve: 3x8 =24 bitno tipalo; prepozna 16 milijonov barv</a:t>
            </a:r>
          </a:p>
        </p:txBody>
      </p:sp>
      <p:sp>
        <p:nvSpPr>
          <p:cNvPr id="5124" name="AutoShape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D7DDCBF-ED55-A1CE-B43E-AE3BF9422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5688" y="5373688"/>
            <a:ext cx="468312" cy="468312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sl-SI" altLang="sl-SI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E341F08B-55D5-6584-6677-180EF7E51569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1588"/>
            <a:ext cx="4572000" cy="65230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>
            <a:extLst>
              <a:ext uri="{FF2B5EF4-FFF2-40B4-BE49-F238E27FC236}">
                <a16:creationId xmlns:a16="http://schemas.microsoft.com/office/drawing/2014/main" id="{5A4A4878-8077-3ECF-F19C-6EC7EF521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l-SI" altLang="sl-SI" sz="28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Barvna globina - </a:t>
            </a:r>
            <a:r>
              <a:rPr lang="sl-SI" altLang="sl-SI" sz="2800" b="1" i="1">
                <a:solidFill>
                  <a:srgbClr val="00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bpp ločljivost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B207E18B-1BDB-3FDF-B00E-A6EE0A71F2D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107950" y="2060575"/>
            <a:ext cx="4464050" cy="3240088"/>
          </a:xfrm>
          <a:solidFill>
            <a:srgbClr val="FFFFFF"/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8 bitna – 256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16 bitna – 65.536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24 bitna – 16.777.216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36 bitna – 68.719.476.736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42 bitna – 4.398.046.511.104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sl-SI" altLang="sl-SI" sz="200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grayscale</a:t>
            </a: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8 bitna – 256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00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14 bitna – 16.384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0840BE04-30BD-A2EE-A74C-CD669E699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0363" y="1341438"/>
            <a:ext cx="33432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sl-SI" altLang="sl-SI" sz="2400">
                <a:solidFill>
                  <a:srgbClr val="00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(določa število barv)</a:t>
            </a:r>
          </a:p>
        </p:txBody>
      </p:sp>
      <p:sp>
        <p:nvSpPr>
          <p:cNvPr id="6150" name="AutoShape 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A68F0F68-ED84-234B-E779-C7A4F70D0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2200" y="5373688"/>
            <a:ext cx="468313" cy="468312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sl-SI" altLang="sl-SI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0280B326-F2B1-1364-8D9A-5F9046F3A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Primerjava ločljivosti</a:t>
            </a:r>
          </a:p>
        </p:txBody>
      </p:sp>
      <p:pic>
        <p:nvPicPr>
          <p:cNvPr id="12" name="Označba mesta vsebine 11">
            <a:extLst>
              <a:ext uri="{FF2B5EF4-FFF2-40B4-BE49-F238E27FC236}">
                <a16:creationId xmlns:a16="http://schemas.microsoft.com/office/drawing/2014/main" id="{E027F9E1-5E9F-96E2-D365-698DCDD35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40768"/>
            <a:ext cx="9206121" cy="5186115"/>
          </a:xfrm>
        </p:spPr>
      </p:pic>
    </p:spTree>
    <p:extLst>
      <p:ext uri="{BB962C8B-B14F-4D97-AF65-F5344CB8AC3E}">
        <p14:creationId xmlns:p14="http://schemas.microsoft.com/office/powerpoint/2010/main" val="105112448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5D3923-74C3-287B-FD34-FBBF414BA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Opis – ločljivost slik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BD6E564-6C87-8768-28ED-565C849F0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Več točk imaš, v večji povečavi boš lahko imel kakovostno fotografijo.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Enota: število točk na palec/ </a:t>
            </a:r>
            <a:r>
              <a:rPr lang="sl-SI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pixels</a:t>
            </a:r>
            <a:r>
              <a:rPr lang="sl-SI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inch: PPI</a:t>
            </a:r>
            <a:endParaRPr lang="sl-S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ločljivost brez videnih točk v zapisu vsaj 254 </a:t>
            </a:r>
            <a:r>
              <a:rPr lang="sl-SI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sl-SI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pixels</a:t>
            </a:r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inch = točk na palec) (10 točk na mm) – povprečno oko vidi lep zvezen zapis.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računalniški tehnologiji še malo rezerve: standard ločljivosti 316 </a:t>
            </a:r>
            <a:r>
              <a:rPr lang="sl-SI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(odvisno od velikosti zaslona ločljivost malo </a:t>
            </a:r>
            <a:r>
              <a:rPr lang="sl-SI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varira</a:t>
            </a:r>
            <a:r>
              <a:rPr lang="sl-SI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To ločljivost je na računalniške zaslone za domačo uporabo uvedel Apple na svojih Retina zaslonih.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2613490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5730BF5-501B-6C7A-5F77-455850C9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4664"/>
            <a:ext cx="7886700" cy="5772299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Zaslone na telefonih, tablicah, računalnikih, gledamo zelo od blizu in je “polna” ločljivost 300 </a:t>
            </a:r>
            <a:r>
              <a:rPr lang="sl-SI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dobrodošla.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TV zaslonih toliko ne potrebujemo, ker sliko gledamo od dlje. Zato je na npr. 4K TV zaslonu ločljivost od 50 do 70 </a:t>
            </a:r>
            <a:r>
              <a:rPr lang="sl-SI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ečina računalniških zaslonov 100 - 150 </a:t>
            </a:r>
            <a:r>
              <a:rPr lang="sl-SI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803962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C8E9F70-110B-9A69-8898-7D952BA8E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4664"/>
            <a:ext cx="7886700" cy="5772299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Večja je ločljivost zapisa = večjo fotografijo v polni kakovosti vidimo.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Meja ločljivosti za zaslone, telefonov je ca. 300 </a:t>
            </a:r>
            <a:r>
              <a:rPr lang="sl-SI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Računalniški zaslon 200 </a:t>
            </a:r>
            <a:r>
              <a:rPr lang="sl-SI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TV med 100 in 150 </a:t>
            </a:r>
            <a:r>
              <a:rPr lang="sl-SI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Večjo zgoščenost ne potrebujemo, ker tudi od blizu ne bomo videli točk/linij.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9802229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nova">
  <a:themeElements>
    <a:clrScheme name="nov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v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nov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v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v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v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v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v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v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maena</Template>
  <TotalTime>237</TotalTime>
  <Words>809</Words>
  <Application>Microsoft Office PowerPoint</Application>
  <PresentationFormat>Diaprojekcija na zaslonu (4:3)</PresentationFormat>
  <Paragraphs>117</Paragraphs>
  <Slides>20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7" baseType="lpstr">
      <vt:lpstr>Arial</vt:lpstr>
      <vt:lpstr>Calibri</vt:lpstr>
      <vt:lpstr>Verdana</vt:lpstr>
      <vt:lpstr>Wingdings</vt:lpstr>
      <vt:lpstr>Symbol</vt:lpstr>
      <vt:lpstr>Times New Roman</vt:lpstr>
      <vt:lpstr>nova</vt:lpstr>
      <vt:lpstr>PowerPointova predstavitev</vt:lpstr>
      <vt:lpstr>Ločljivost (dpi)</vt:lpstr>
      <vt:lpstr>Interpolacija – povečanje ločljivosti</vt:lpstr>
      <vt:lpstr>Barvna globina - Color depth</vt:lpstr>
      <vt:lpstr>Barvna globina - bpp ločljivost</vt:lpstr>
      <vt:lpstr>Primerjava ločljivosti</vt:lpstr>
      <vt:lpstr>Opis – ločljivost slik</vt:lpstr>
      <vt:lpstr>PowerPointova predstavitev</vt:lpstr>
      <vt:lpstr>PowerPointova predstavitev</vt:lpstr>
      <vt:lpstr>„Počrnitvena vrednost“</vt:lpstr>
      <vt:lpstr>Opis in zgodovina večanja ločljivosti </vt:lpstr>
      <vt:lpstr>PowerPointova predstavitev</vt:lpstr>
      <vt:lpstr>PowerPointova predstavitev</vt:lpstr>
      <vt:lpstr>PowerPointova predstavitev</vt:lpstr>
      <vt:lpstr>Shranjevanje slik</vt:lpstr>
      <vt:lpstr>Svetloba</vt:lpstr>
      <vt:lpstr>RGB</vt:lpstr>
      <vt:lpstr>področja uporabe modela RGB</vt:lpstr>
      <vt:lpstr>CMYK</vt:lpstr>
      <vt:lpstr>področja uporabe modela CMYK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Optično branje - skeniranje</dc:title>
  <dc:creator>Administrator</dc:creator>
  <cp:lastModifiedBy>Zoran Pejić</cp:lastModifiedBy>
  <cp:revision>48</cp:revision>
  <dcterms:modified xsi:type="dcterms:W3CDTF">2023-11-23T08:49:39Z</dcterms:modified>
</cp:coreProperties>
</file>