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79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B1695-2FCC-463D-89CA-19D45219CC66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18774-D150-43F5-B319-FB69D57FF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46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sl-SI" smtClean="0"/>
          </a:p>
        </p:txBody>
      </p:sp>
      <p:sp>
        <p:nvSpPr>
          <p:cNvPr id="4100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56C230-F06C-49D6-9EF5-53407150E26F}" type="slidenum">
              <a:rPr lang="en-GB" altLang="sl-SI" smtClean="0"/>
              <a:pPr/>
              <a:t>1</a:t>
            </a:fld>
            <a:endParaRPr lang="en-GB" altLang="sl-SI" smtClean="0"/>
          </a:p>
        </p:txBody>
      </p:sp>
    </p:spTree>
    <p:extLst>
      <p:ext uri="{BB962C8B-B14F-4D97-AF65-F5344CB8AC3E}">
        <p14:creationId xmlns:p14="http://schemas.microsoft.com/office/powerpoint/2010/main" val="381939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 smtClean="0"/>
              <a:t>Pri A izvedi dejavnosti na geoplošči (št. vseh kvadratov, število različnih trikotnikov)</a:t>
            </a:r>
            <a:endParaRPr lang="en-GB" altLang="sl-SI" smtClean="0"/>
          </a:p>
        </p:txBody>
      </p:sp>
      <p:sp>
        <p:nvSpPr>
          <p:cNvPr id="8196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F58C2E-7C8F-4AA2-BC1E-5FAEFAC9EF87}" type="slidenum">
              <a:rPr lang="en-GB" altLang="sl-SI" smtClean="0"/>
              <a:pPr/>
              <a:t>4</a:t>
            </a:fld>
            <a:endParaRPr lang="en-GB" altLang="sl-SI" smtClean="0"/>
          </a:p>
        </p:txBody>
      </p:sp>
    </p:spTree>
    <p:extLst>
      <p:ext uri="{BB962C8B-B14F-4D97-AF65-F5344CB8AC3E}">
        <p14:creationId xmlns:p14="http://schemas.microsoft.com/office/powerpoint/2010/main" val="1094500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 smtClean="0"/>
              <a:t>Opiši vsakega od likov</a:t>
            </a:r>
            <a:endParaRPr lang="en-GB" altLang="sl-SI" smtClean="0"/>
          </a:p>
        </p:txBody>
      </p:sp>
      <p:sp>
        <p:nvSpPr>
          <p:cNvPr id="10244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7AF461-63D2-4F43-9198-58A85E750106}" type="slidenum">
              <a:rPr lang="en-GB" altLang="sl-SI" smtClean="0"/>
              <a:pPr/>
              <a:t>5</a:t>
            </a:fld>
            <a:endParaRPr lang="en-GB" altLang="sl-SI" smtClean="0"/>
          </a:p>
        </p:txBody>
      </p:sp>
    </p:spTree>
    <p:extLst>
      <p:ext uri="{BB962C8B-B14F-4D97-AF65-F5344CB8AC3E}">
        <p14:creationId xmlns:p14="http://schemas.microsoft.com/office/powerpoint/2010/main" val="1207841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 smtClean="0"/>
              <a:t>Pri hierarhiji štirikotnikov prikaži: kvadrat, pravokotnik, paralelogram, trapez (izpostavi poem prve relacije v OŠ)</a:t>
            </a:r>
            <a:endParaRPr lang="en-GB" altLang="sl-SI" smtClean="0"/>
          </a:p>
        </p:txBody>
      </p:sp>
      <p:sp>
        <p:nvSpPr>
          <p:cNvPr id="12292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0B0B6F-B691-40A0-9933-0C91170983A6}" type="slidenum">
              <a:rPr lang="en-GB" altLang="sl-SI" smtClean="0"/>
              <a:pPr/>
              <a:t>6</a:t>
            </a:fld>
            <a:endParaRPr lang="en-GB" altLang="sl-SI" smtClean="0"/>
          </a:p>
        </p:txBody>
      </p:sp>
    </p:spTree>
    <p:extLst>
      <p:ext uri="{BB962C8B-B14F-4D97-AF65-F5344CB8AC3E}">
        <p14:creationId xmlns:p14="http://schemas.microsoft.com/office/powerpoint/2010/main" val="2014512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 smtClean="0"/>
              <a:t>Za primere vzemi črke na začetku. Pri črki H prikaži rotacijsko simetrijo, ki je reda 2. Izpeljite povezavo med osno in rotacijsko.</a:t>
            </a:r>
            <a:endParaRPr lang="en-GB" altLang="sl-SI" smtClean="0"/>
          </a:p>
        </p:txBody>
      </p:sp>
      <p:sp>
        <p:nvSpPr>
          <p:cNvPr id="14340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E87E99-EE4F-473A-84F8-591F9E38AB67}" type="slidenum">
              <a:rPr lang="en-GB" altLang="sl-SI" smtClean="0"/>
              <a:pPr/>
              <a:t>7</a:t>
            </a:fld>
            <a:endParaRPr lang="en-GB" altLang="sl-SI" smtClean="0"/>
          </a:p>
        </p:txBody>
      </p:sp>
    </p:spTree>
    <p:extLst>
      <p:ext uri="{BB962C8B-B14F-4D97-AF65-F5344CB8AC3E}">
        <p14:creationId xmlns:p14="http://schemas.microsoft.com/office/powerpoint/2010/main" val="796208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 smtClean="0"/>
              <a:t>Ta primer na kvadratni mreži naj bo tri kvadrati, na spodnjem delu tretjega je na desni strani pol kvadrata (kot v puščico)</a:t>
            </a:r>
            <a:endParaRPr lang="en-GB" altLang="sl-SI" smtClean="0"/>
          </a:p>
        </p:txBody>
      </p:sp>
      <p:sp>
        <p:nvSpPr>
          <p:cNvPr id="17412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40B25D-0243-4156-B91D-06AC49D0AA14}" type="slidenum">
              <a:rPr lang="en-GB" altLang="sl-SI" smtClean="0"/>
              <a:pPr/>
              <a:t>8</a:t>
            </a:fld>
            <a:endParaRPr lang="en-GB" altLang="sl-SI" smtClean="0"/>
          </a:p>
        </p:txBody>
      </p:sp>
    </p:spTree>
    <p:extLst>
      <p:ext uri="{BB962C8B-B14F-4D97-AF65-F5344CB8AC3E}">
        <p14:creationId xmlns:p14="http://schemas.microsoft.com/office/powerpoint/2010/main" val="2727420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 smtClean="0"/>
              <a:t>Spomni na 6, 3,3,3 3</a:t>
            </a:r>
            <a:endParaRPr lang="en-GB" altLang="sl-SI" smtClean="0"/>
          </a:p>
        </p:txBody>
      </p:sp>
      <p:sp>
        <p:nvSpPr>
          <p:cNvPr id="20484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774809-434F-45EE-987E-C94BBE2C1449}" type="slidenum">
              <a:rPr lang="en-GB" altLang="sl-SI" smtClean="0"/>
              <a:pPr/>
              <a:t>10</a:t>
            </a:fld>
            <a:endParaRPr lang="en-GB" altLang="sl-SI" smtClean="0"/>
          </a:p>
        </p:txBody>
      </p:sp>
    </p:spTree>
    <p:extLst>
      <p:ext uri="{BB962C8B-B14F-4D97-AF65-F5344CB8AC3E}">
        <p14:creationId xmlns:p14="http://schemas.microsoft.com/office/powerpoint/2010/main" val="1013418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 smtClean="0"/>
              <a:t>Dodekaeder je iz petkotnikov, ikozaeder iz trikotnikov kot tudi tetraeder in oktaeder</a:t>
            </a:r>
            <a:endParaRPr lang="en-GB" altLang="sl-SI" smtClean="0"/>
          </a:p>
        </p:txBody>
      </p:sp>
      <p:sp>
        <p:nvSpPr>
          <p:cNvPr id="25604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F8AC20-B7F1-4386-AA79-DE8938FD1D7E}" type="slidenum">
              <a:rPr lang="en-GB" altLang="sl-SI" smtClean="0"/>
              <a:pPr/>
              <a:t>14</a:t>
            </a:fld>
            <a:endParaRPr lang="en-GB" altLang="sl-SI" smtClean="0"/>
          </a:p>
        </p:txBody>
      </p:sp>
    </p:spTree>
    <p:extLst>
      <p:ext uri="{BB962C8B-B14F-4D97-AF65-F5344CB8AC3E}">
        <p14:creationId xmlns:p14="http://schemas.microsoft.com/office/powerpoint/2010/main" val="13638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524D-33F4-4BAA-87BE-AD91303DF946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FEB5-6D96-4FF3-8F0B-E8414DFA3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51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524D-33F4-4BAA-87BE-AD91303DF946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FEB5-6D96-4FF3-8F0B-E8414DFA3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70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524D-33F4-4BAA-87BE-AD91303DF946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FEB5-6D96-4FF3-8F0B-E8414DFA3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35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524D-33F4-4BAA-87BE-AD91303DF946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FEB5-6D96-4FF3-8F0B-E8414DFA3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48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524D-33F4-4BAA-87BE-AD91303DF946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FEB5-6D96-4FF3-8F0B-E8414DFA3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32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524D-33F4-4BAA-87BE-AD91303DF946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FEB5-6D96-4FF3-8F0B-E8414DFA3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01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524D-33F4-4BAA-87BE-AD91303DF946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FEB5-6D96-4FF3-8F0B-E8414DFA3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92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524D-33F4-4BAA-87BE-AD91303DF946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FEB5-6D96-4FF3-8F0B-E8414DFA3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43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524D-33F4-4BAA-87BE-AD91303DF946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FEB5-6D96-4FF3-8F0B-E8414DFA3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01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524D-33F4-4BAA-87BE-AD91303DF946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FEB5-6D96-4FF3-8F0B-E8414DFA3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56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524D-33F4-4BAA-87BE-AD91303DF946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FEB5-6D96-4FF3-8F0B-E8414DFA3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06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6524D-33F4-4BAA-87BE-AD91303DF946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FFEB5-6D96-4FF3-8F0B-E8414DFA3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2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NVyrxdlrGQ" TargetMode="External"/><Relationship Id="rId2" Type="http://schemas.openxmlformats.org/officeDocument/2006/relationships/hyperlink" Target="http://www.tessellations.org/eschergallery5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bing.com/images/search?q=maurits+cornelis+escher+umetnine&amp;id=4E7C83FCA671221F8F05CF8A1983FE9227760C59&amp;form=IQFRBA&amp;first=1&amp;tsc=ImageBasicHover&amp;disoverlay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476251"/>
            <a:ext cx="6858000" cy="3027363"/>
          </a:xfrm>
        </p:spPr>
        <p:txBody>
          <a:bodyPr/>
          <a:lstStyle/>
          <a:p>
            <a:pPr eaLnBrk="1" hangingPunct="1"/>
            <a:r>
              <a:rPr lang="sl-SI" altLang="sl-SI" sz="3600" dirty="0" smtClean="0">
                <a:latin typeface="Garamond" panose="02020404030301010803" pitchFamily="18" charset="0"/>
              </a:rPr>
              <a:t>Ključni pojmi iz geometrije na RP </a:t>
            </a:r>
            <a:r>
              <a:rPr lang="sl-SI" altLang="sl-SI" sz="3600" dirty="0">
                <a:latin typeface="Garamond" panose="02020404030301010803" pitchFamily="18" charset="0"/>
              </a:rPr>
              <a:t>(izročki za predavanja študentom razrednega pouka pri predmetu </a:t>
            </a:r>
            <a:r>
              <a:rPr lang="sl-SI" altLang="sl-SI" sz="3600" dirty="0" smtClean="0">
                <a:latin typeface="Garamond" panose="02020404030301010803" pitchFamily="18" charset="0"/>
              </a:rPr>
              <a:t>Didaktike matematike 1, </a:t>
            </a:r>
            <a:r>
              <a:rPr lang="sl-SI" altLang="sl-SI" sz="3600" dirty="0">
                <a:latin typeface="Garamond" panose="02020404030301010803" pitchFamily="18" charset="0"/>
              </a:rPr>
              <a:t>T. Hodnik)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221163"/>
            <a:ext cx="6858000" cy="1655762"/>
          </a:xfrm>
        </p:spPr>
        <p:txBody>
          <a:bodyPr/>
          <a:lstStyle/>
          <a:p>
            <a:pPr eaLnBrk="1" hangingPunct="1"/>
            <a:r>
              <a:rPr lang="sl-SI" altLang="sl-SI" sz="2800" dirty="0">
                <a:latin typeface="Garamond" panose="02020404030301010803" pitchFamily="18" charset="0"/>
              </a:rPr>
              <a:t>Vsebina: geometrijski objekti in njihove lastnosti (liki, telesa, črte, točke), transformacije, </a:t>
            </a:r>
            <a:r>
              <a:rPr lang="sl-SI" altLang="sl-SI" sz="2800">
                <a:latin typeface="Garamond" panose="02020404030301010803" pitchFamily="18" charset="0"/>
              </a:rPr>
              <a:t>tlakovanje </a:t>
            </a:r>
            <a:r>
              <a:rPr lang="sl-SI" altLang="sl-SI" sz="2800" smtClean="0">
                <a:latin typeface="Garamond" panose="02020404030301010803" pitchFamily="18" charset="0"/>
              </a:rPr>
              <a:t>ploskve</a:t>
            </a:r>
            <a:endParaRPr lang="sl-SI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37633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sl-SI" altLang="sl-SI" dirty="0" smtClean="0">
                <a:latin typeface="Garamond" panose="02020404030301010803" pitchFamily="18" charset="0"/>
              </a:rPr>
              <a:t>h. Pokrivanje ravnine (angl. </a:t>
            </a:r>
            <a:r>
              <a:rPr lang="sl-SI" altLang="sl-SI" dirty="0" err="1" smtClean="0">
                <a:latin typeface="Garamond" panose="02020404030301010803" pitchFamily="18" charset="0"/>
              </a:rPr>
              <a:t>tessallation</a:t>
            </a:r>
            <a:r>
              <a:rPr lang="sl-SI" altLang="sl-SI" dirty="0" smtClean="0">
                <a:latin typeface="Garamond" panose="02020404030301010803" pitchFamily="18" charset="0"/>
              </a:rPr>
              <a:t>)</a:t>
            </a:r>
          </a:p>
          <a:p>
            <a:pPr marL="0" indent="0">
              <a:buNone/>
              <a:defRPr/>
            </a:pPr>
            <a:r>
              <a:rPr lang="sl-SI" altLang="sl-SI" dirty="0" smtClean="0">
                <a:latin typeface="Garamond" panose="02020404030301010803" pitchFamily="18" charset="0"/>
              </a:rPr>
              <a:t>Pokrivanje ravnine bi poenostavljeno lahko imenovali ‚tlakovanje‘. Z liki lahko tlakujemo, če z njimi lahko pokrivamo ploskev na način, da se liki popolnoma stikajo (med njimi ni nepokritih mest na ploskvi).</a:t>
            </a:r>
          </a:p>
          <a:p>
            <a:pPr marL="0" indent="0">
              <a:buNone/>
              <a:defRPr/>
            </a:pPr>
            <a:endParaRPr lang="sl-SI" altLang="sl-SI" dirty="0" smtClean="0">
              <a:latin typeface="Garamond" panose="02020404030301010803" pitchFamily="18" charset="0"/>
            </a:endParaRPr>
          </a:p>
          <a:p>
            <a:pPr marL="0" indent="0">
              <a:buNone/>
              <a:defRPr/>
            </a:pPr>
            <a:r>
              <a:rPr lang="sl-SI" altLang="sl-SI" dirty="0" smtClean="0">
                <a:latin typeface="Garamond" panose="02020404030301010803" pitchFamily="18" charset="0"/>
              </a:rPr>
              <a:t>- Tlakovanje ploskve </a:t>
            </a:r>
            <a:r>
              <a:rPr lang="sl-SI" altLang="sl-SI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 skladnimi pravilnimi večkotniki</a:t>
            </a:r>
            <a:endParaRPr lang="sl-SI" altLang="sl-SI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0" indent="0">
              <a:buNone/>
              <a:defRPr/>
            </a:pPr>
            <a:r>
              <a:rPr lang="sl-SI" altLang="sl-SI" dirty="0" smtClean="0">
                <a:latin typeface="Garamond" panose="02020404030301010803" pitchFamily="18" charset="0"/>
              </a:rPr>
              <a:t>S katerimi pravilnimi večkotniki lahko tlakujemo ploskev?</a:t>
            </a:r>
          </a:p>
          <a:p>
            <a:pPr marL="0" indent="0">
              <a:buNone/>
              <a:defRPr/>
            </a:pPr>
            <a:r>
              <a:rPr lang="sl-SI" altLang="sl-SI" dirty="0" smtClean="0">
                <a:latin typeface="Garamond" panose="02020404030301010803" pitchFamily="18" charset="0"/>
              </a:rPr>
              <a:t>Koliko pravilnih večkotnikov se stika v skupnem oglišču? Od česa je to odvisno?</a:t>
            </a:r>
          </a:p>
          <a:p>
            <a:pPr marL="0" indent="0">
              <a:buNone/>
              <a:defRPr/>
            </a:pPr>
            <a:endParaRPr lang="sl-SI" altLang="sl-SI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22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sl-SI" altLang="sl-SI" dirty="0">
                <a:latin typeface="Garamond" panose="02020404030301010803" pitchFamily="18" charset="0"/>
              </a:rPr>
              <a:t>Zanimivo (npr. za dodatni pouk pri matematiki)</a:t>
            </a:r>
          </a:p>
          <a:p>
            <a:pPr marL="0" indent="0">
              <a:buNone/>
              <a:defRPr/>
            </a:pPr>
            <a:r>
              <a:rPr lang="sl-SI" altLang="sl-SI" dirty="0">
                <a:latin typeface="Garamond" panose="02020404030301010803" pitchFamily="18" charset="0"/>
              </a:rPr>
              <a:t>- Tlakovanje ploskve </a:t>
            </a:r>
            <a:r>
              <a:rPr lang="sl-SI" altLang="sl-SI" dirty="0">
                <a:solidFill>
                  <a:srgbClr val="FF0000"/>
                </a:solidFill>
                <a:latin typeface="Garamond" panose="02020404030301010803" pitchFamily="18" charset="0"/>
              </a:rPr>
              <a:t>z med seboj neskladnimi pravilnimi večkotniki</a:t>
            </a:r>
          </a:p>
          <a:p>
            <a:pPr marL="0" indent="0">
              <a:buNone/>
              <a:defRPr/>
            </a:pPr>
            <a:r>
              <a:rPr lang="sl-SI" altLang="sl-SI" dirty="0">
                <a:latin typeface="Garamond" panose="02020404030301010803" pitchFamily="18" charset="0"/>
              </a:rPr>
              <a:t>Tako tlakovanje sestavljajo različni pravilni večkotniki. Kako bi bilo videti tako tlakovanje s </a:t>
            </a:r>
            <a:r>
              <a:rPr lang="sl-SI" altLang="sl-SI" dirty="0" err="1">
                <a:latin typeface="Garamond" panose="02020404030301010803" pitchFamily="18" charset="0"/>
              </a:rPr>
              <a:t>šestkotnikom</a:t>
            </a:r>
            <a:r>
              <a:rPr lang="sl-SI" altLang="sl-SI" dirty="0">
                <a:latin typeface="Garamond" panose="02020404030301010803" pitchFamily="18" charset="0"/>
              </a:rPr>
              <a:t>, kvadratom in trikotnikom? </a:t>
            </a:r>
          </a:p>
          <a:p>
            <a:pPr marL="0" indent="0">
              <a:buNone/>
              <a:defRPr/>
            </a:pPr>
            <a:r>
              <a:rPr lang="sl-SI" altLang="sl-SI" dirty="0">
                <a:latin typeface="Garamond" panose="02020404030301010803" pitchFamily="18" charset="0"/>
              </a:rPr>
              <a:t>Vzorce tlakovanj zapišemo kot npr. 3, 6, 3, 6 (trikotnik, šest-kotnik, trikotnik, šest-kotni); 3, 4, 6, 4. Narišite. </a:t>
            </a:r>
            <a:r>
              <a:rPr lang="sl-SI" altLang="sl-SI" dirty="0">
                <a:solidFill>
                  <a:srgbClr val="0070C0"/>
                </a:solidFill>
                <a:latin typeface="Garamond" panose="02020404030301010803" pitchFamily="18" charset="0"/>
              </a:rPr>
              <a:t>Lahko poiščete še kakšen vzorec tlakovanja?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67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0" t="32899" r="31094" b="18098"/>
          <a:stretch>
            <a:fillRect/>
          </a:stretch>
        </p:blipFill>
        <p:spPr bwMode="auto">
          <a:xfrm>
            <a:off x="2495550" y="692151"/>
            <a:ext cx="72009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58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hangingPunct="1">
              <a:defRPr/>
            </a:pPr>
            <a:endParaRPr lang="sl-SI" dirty="0" smtClean="0"/>
          </a:p>
          <a:p>
            <a:pPr eaLnBrk="1" hangingPunct="1">
              <a:defRPr/>
            </a:pPr>
            <a:endParaRPr lang="sl-SI" dirty="0"/>
          </a:p>
          <a:p>
            <a:pPr eaLnBrk="1" hangingPunct="1">
              <a:defRPr/>
            </a:pPr>
            <a:endParaRPr lang="sl-SI" dirty="0" smtClean="0"/>
          </a:p>
          <a:p>
            <a:pPr eaLnBrk="1" hangingPunct="1">
              <a:defRPr/>
            </a:pPr>
            <a:endParaRPr lang="sl-SI" dirty="0"/>
          </a:p>
          <a:p>
            <a:pPr eaLnBrk="1" hangingPunct="1">
              <a:defRPr/>
            </a:pPr>
            <a:endParaRPr lang="sl-SI" dirty="0" smtClean="0"/>
          </a:p>
          <a:p>
            <a:pPr eaLnBrk="1" hangingPunct="1">
              <a:defRPr/>
            </a:pPr>
            <a:endParaRPr lang="sl-SI" dirty="0"/>
          </a:p>
          <a:p>
            <a:pPr eaLnBrk="1" hangingPunct="1">
              <a:defRPr/>
            </a:pPr>
            <a:endParaRPr lang="sl-SI" dirty="0" smtClean="0"/>
          </a:p>
          <a:p>
            <a:pPr eaLnBrk="1" hangingPunct="1">
              <a:defRPr/>
            </a:pPr>
            <a:endParaRPr lang="sl-SI" dirty="0"/>
          </a:p>
          <a:p>
            <a:pPr marL="0" indent="0">
              <a:buNone/>
              <a:defRPr/>
            </a:pPr>
            <a:endParaRPr lang="sl-SI" dirty="0" smtClean="0">
              <a:hlinkClick r:id="rId2"/>
            </a:endParaRPr>
          </a:p>
          <a:p>
            <a:pPr marL="0" indent="0">
              <a:buNone/>
              <a:defRPr/>
            </a:pPr>
            <a:r>
              <a:rPr lang="sl-SI" dirty="0" smtClean="0">
                <a:hlinkClick r:id="rId2"/>
              </a:rPr>
              <a:t>Vir slike: </a:t>
            </a:r>
            <a:r>
              <a:rPr lang="en-US" dirty="0" smtClean="0">
                <a:hlinkClick r:id="rId2"/>
              </a:rPr>
              <a:t>Escher Gallery Picture 5 (tessellations.org)</a:t>
            </a:r>
            <a:endParaRPr lang="sl-SI" dirty="0" smtClean="0"/>
          </a:p>
          <a:p>
            <a:pPr marL="0" indent="0">
              <a:buNone/>
              <a:defRPr/>
            </a:pPr>
            <a:r>
              <a:rPr lang="sl-SI" dirty="0" smtClean="0"/>
              <a:t>Kako izdelamo poljubno enoto vzorca, s katero tlakujemo ploskev:</a:t>
            </a:r>
            <a:endParaRPr lang="sl-SI" dirty="0" smtClean="0">
              <a:hlinkClick r:id="rId3"/>
            </a:endParaRPr>
          </a:p>
          <a:p>
            <a:pPr marL="0" indent="0">
              <a:buNone/>
              <a:defRPr/>
            </a:pPr>
            <a:r>
              <a:rPr lang="en-US" dirty="0" smtClean="0">
                <a:hlinkClick r:id="rId3"/>
              </a:rPr>
              <a:t>M.C. Escher - How To </a:t>
            </a:r>
            <a:r>
              <a:rPr lang="en-US" dirty="0" err="1" smtClean="0">
                <a:hlinkClick r:id="rId3"/>
              </a:rPr>
              <a:t>Cre</a:t>
            </a:r>
            <a:r>
              <a:rPr lang="sl-SI" dirty="0" smtClean="0">
                <a:hlinkClick r:id="rId3"/>
              </a:rPr>
              <a:t>a</a:t>
            </a:r>
            <a:r>
              <a:rPr lang="en-US" dirty="0" err="1" smtClean="0">
                <a:hlinkClick r:id="rId3"/>
              </a:rPr>
              <a:t>te</a:t>
            </a:r>
            <a:r>
              <a:rPr lang="en-US" dirty="0" smtClean="0">
                <a:hlinkClick r:id="rId3"/>
              </a:rPr>
              <a:t> A Tessellation - YouTube</a:t>
            </a:r>
            <a:endParaRPr lang="en-GB" dirty="0"/>
          </a:p>
        </p:txBody>
      </p:sp>
      <p:pic>
        <p:nvPicPr>
          <p:cNvPr id="23555" name="Picture 2" descr="M. C. Escher tessellation art (1937) development 1 (lizard theme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268413"/>
            <a:ext cx="3600450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PoljeZBesedilom 5"/>
          <p:cNvSpPr txBox="1">
            <a:spLocks noChangeArrowheads="1"/>
          </p:cNvSpPr>
          <p:nvPr/>
        </p:nvSpPr>
        <p:spPr bwMode="auto">
          <a:xfrm>
            <a:off x="3000375" y="692150"/>
            <a:ext cx="446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/>
              <a:t>Tlakovanje ploskve in likovna umetnost</a:t>
            </a:r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4121322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sl-SI" smtClean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sl-SI" sz="2400" dirty="0">
                <a:latin typeface="Garamond" panose="02020404030301010803" pitchFamily="18" charset="0"/>
              </a:rPr>
              <a:t>2</a:t>
            </a:r>
            <a:r>
              <a:rPr lang="sl-SI" sz="2400" b="1" dirty="0">
                <a:latin typeface="Garamond" panose="02020404030301010803" pitchFamily="18" charset="0"/>
              </a:rPr>
              <a:t>. Geometrijska telesa</a:t>
            </a:r>
          </a:p>
          <a:p>
            <a:pPr eaLnBrk="1" hangingPunct="1">
              <a:buFontTx/>
              <a:buChar char="-"/>
              <a:defRPr/>
            </a:pPr>
            <a:r>
              <a:rPr lang="sl-SI" sz="2400" dirty="0">
                <a:latin typeface="Garamond" panose="02020404030301010803" pitchFamily="18" charset="0"/>
              </a:rPr>
              <a:t>Geometrijsko telo je omejen del prostora.</a:t>
            </a:r>
          </a:p>
          <a:p>
            <a:pPr marL="0" indent="0">
              <a:buNone/>
              <a:defRPr/>
            </a:pPr>
            <a:r>
              <a:rPr lang="sl-SI" sz="2400" dirty="0">
                <a:latin typeface="Garamond" panose="02020404030301010803" pitchFamily="18" charset="0"/>
              </a:rPr>
              <a:t>a. Dve ključni skupini oglatih geometrijskih teles: prizme in piramide</a:t>
            </a:r>
          </a:p>
          <a:p>
            <a:pPr marL="0" indent="0">
              <a:buNone/>
              <a:defRPr/>
            </a:pPr>
            <a:r>
              <a:rPr lang="sl-SI" sz="2400" dirty="0">
                <a:latin typeface="Garamond" panose="02020404030301010803" pitchFamily="18" charset="0"/>
              </a:rPr>
              <a:t>Prizme: kocka, kvader, tri-</a:t>
            </a:r>
            <a:r>
              <a:rPr lang="sl-SI" sz="2400" dirty="0" err="1">
                <a:latin typeface="Garamond" panose="02020404030301010803" pitchFamily="18" charset="0"/>
              </a:rPr>
              <a:t>strana</a:t>
            </a:r>
            <a:r>
              <a:rPr lang="sl-SI" sz="2400" dirty="0">
                <a:latin typeface="Garamond" panose="02020404030301010803" pitchFamily="18" charset="0"/>
              </a:rPr>
              <a:t> prizma, šest-</a:t>
            </a:r>
            <a:r>
              <a:rPr lang="sl-SI" sz="2400" dirty="0" err="1">
                <a:latin typeface="Garamond" panose="02020404030301010803" pitchFamily="18" charset="0"/>
              </a:rPr>
              <a:t>strana</a:t>
            </a:r>
            <a:r>
              <a:rPr lang="sl-SI" sz="2400" dirty="0">
                <a:latin typeface="Garamond" panose="02020404030301010803" pitchFamily="18" charset="0"/>
              </a:rPr>
              <a:t> prizma</a:t>
            </a:r>
          </a:p>
          <a:p>
            <a:pPr marL="0" indent="0">
              <a:buNone/>
              <a:defRPr/>
            </a:pPr>
            <a:r>
              <a:rPr lang="sl-SI" sz="2400" dirty="0">
                <a:latin typeface="Garamond" panose="02020404030301010803" pitchFamily="18" charset="0"/>
              </a:rPr>
              <a:t>Piramide: poimenovanje je odvisno od osnovne ploskve (3- </a:t>
            </a:r>
            <a:r>
              <a:rPr lang="sl-SI" sz="2400" dirty="0" err="1">
                <a:latin typeface="Garamond" panose="02020404030301010803" pitchFamily="18" charset="0"/>
              </a:rPr>
              <a:t>strana</a:t>
            </a:r>
            <a:r>
              <a:rPr lang="sl-SI" sz="2400" dirty="0">
                <a:latin typeface="Garamond" panose="02020404030301010803" pitchFamily="18" charset="0"/>
              </a:rPr>
              <a:t> piramida, 4-strana piramida…)</a:t>
            </a:r>
          </a:p>
          <a:p>
            <a:pPr marL="457200" indent="-457200">
              <a:buFont typeface="Arial" panose="020B0604020202020204" pitchFamily="34" charset="0"/>
              <a:buAutoNum type="alphaLcPeriod" startAt="2"/>
              <a:defRPr/>
            </a:pPr>
            <a:r>
              <a:rPr lang="sl-SI" sz="2400" dirty="0">
                <a:latin typeface="Garamond" panose="02020404030301010803" pitchFamily="18" charset="0"/>
              </a:rPr>
              <a:t>Okrogla geometrijska telesa: krogla, valj, stožec</a:t>
            </a:r>
          </a:p>
          <a:p>
            <a:pPr marL="457200" indent="-457200">
              <a:buFont typeface="Arial" panose="020B0604020202020204" pitchFamily="34" charset="0"/>
              <a:buAutoNum type="alphaLcPeriod" startAt="2"/>
              <a:defRPr/>
            </a:pPr>
            <a:r>
              <a:rPr lang="sl-SI" sz="2400" dirty="0">
                <a:latin typeface="Garamond" panose="02020404030301010803" pitchFamily="18" charset="0"/>
              </a:rPr>
              <a:t>Platonsko telo: oglato geometrijsko telo, ki ima za stranske ploskve med seboj skladne pravilne večkotnike. Vseh platonskih teles je 5: kocka, tetraeder, oktaeder, dodekaeder (dvanajsterec), ikozaeder (dvajseterec)</a:t>
            </a:r>
          </a:p>
        </p:txBody>
      </p:sp>
    </p:spTree>
    <p:extLst>
      <p:ext uri="{BB962C8B-B14F-4D97-AF65-F5344CB8AC3E}">
        <p14:creationId xmlns:p14="http://schemas.microsoft.com/office/powerpoint/2010/main" val="4150107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sl-SI" smtClean="0"/>
          </a:p>
        </p:txBody>
      </p:sp>
      <p:sp>
        <p:nvSpPr>
          <p:cNvPr id="26627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altLang="sl-SI" dirty="0" smtClean="0">
                <a:latin typeface="Garamond" panose="02020404030301010803" pitchFamily="18" charset="0"/>
              </a:rPr>
              <a:t>Najstarejše modele pravilnih poliedrov, ki izhaja iz neolitske kulture in so stari okrog 4000 let, hranijo v enem od oxfordskih muzejev.</a:t>
            </a:r>
          </a:p>
          <a:p>
            <a:pPr marL="0" indent="0">
              <a:buNone/>
            </a:pPr>
            <a:r>
              <a:rPr lang="sl-SI" altLang="sl-SI" dirty="0" smtClean="0">
                <a:latin typeface="Garamond" panose="02020404030301010803" pitchFamily="18" charset="0"/>
              </a:rPr>
              <a:t>Zanimivo:</a:t>
            </a:r>
          </a:p>
          <a:p>
            <a:pPr marL="0" indent="0">
              <a:buNone/>
            </a:pPr>
            <a:r>
              <a:rPr lang="sl-SI" altLang="sl-SI" dirty="0" smtClean="0">
                <a:latin typeface="Garamond" panose="02020404030301010803" pitchFamily="18" charset="0"/>
              </a:rPr>
              <a:t>Pravilne poliedre so pitagorejci, ki so bili tudi mistiki, povezovali z nastankom sveta: iz kocke je nastala zemlja, iz piramide ogenj, iz oktaedra zrak, iz ikozaedra voda in iz dodekaedra vesolje.</a:t>
            </a:r>
          </a:p>
          <a:p>
            <a:pPr marL="0" indent="0">
              <a:buNone/>
            </a:pPr>
            <a:endParaRPr lang="sl-SI" altLang="sl-SI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283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sl-SI" smtClean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sl-SI" dirty="0" smtClean="0">
                <a:latin typeface="Garamond" panose="02020404030301010803" pitchFamily="18" charset="0"/>
              </a:rPr>
              <a:t>č</a:t>
            </a:r>
            <a:r>
              <a:rPr lang="sl-SI" dirty="0">
                <a:latin typeface="Garamond" panose="02020404030301010803" pitchFamily="18" charset="0"/>
              </a:rPr>
              <a:t>. </a:t>
            </a:r>
            <a:r>
              <a:rPr lang="sl-SI" dirty="0">
                <a:latin typeface="Garamond" panose="02020404030301010803" pitchFamily="18" charset="0"/>
              </a:rPr>
              <a:t>Mreže geometrijskih teles</a:t>
            </a:r>
          </a:p>
          <a:p>
            <a:pPr eaLnBrk="1" hangingPunct="1">
              <a:buFontTx/>
              <a:buChar char="-"/>
              <a:defRPr/>
            </a:pPr>
            <a:r>
              <a:rPr lang="sl-SI" dirty="0">
                <a:latin typeface="Garamond" panose="02020404030301010803" pitchFamily="18" charset="0"/>
              </a:rPr>
              <a:t>mreže kocke (11)</a:t>
            </a:r>
          </a:p>
          <a:p>
            <a:pPr eaLnBrk="1" hangingPunct="1">
              <a:buFontTx/>
              <a:buChar char="-"/>
              <a:defRPr/>
            </a:pPr>
            <a:r>
              <a:rPr lang="sl-SI" dirty="0">
                <a:latin typeface="Garamond" panose="02020404030301010803" pitchFamily="18" charset="0"/>
              </a:rPr>
              <a:t>narišite dve različni mreži za oktaeder</a:t>
            </a:r>
          </a:p>
          <a:p>
            <a:pPr eaLnBrk="1" hangingPunct="1">
              <a:buFontTx/>
              <a:buChar char="-"/>
              <a:defRPr/>
            </a:pPr>
            <a:r>
              <a:rPr lang="sl-SI" dirty="0">
                <a:latin typeface="Garamond" panose="02020404030301010803" pitchFamily="18" charset="0"/>
              </a:rPr>
              <a:t>mreže okroglih teles </a:t>
            </a:r>
          </a:p>
          <a:p>
            <a:pPr eaLnBrk="1" hangingPunct="1">
              <a:buFontTx/>
              <a:buChar char="-"/>
              <a:defRPr/>
            </a:pPr>
            <a:endParaRPr lang="sl-SI" dirty="0">
              <a:latin typeface="Garamond" panose="02020404030301010803" pitchFamily="18" charset="0"/>
            </a:endParaRPr>
          </a:p>
          <a:p>
            <a:pPr marL="0" indent="0">
              <a:buNone/>
              <a:defRPr/>
            </a:pPr>
            <a:endParaRPr lang="sl-SI" dirty="0">
              <a:latin typeface="Garamond" panose="02020404030301010803" pitchFamily="18" charset="0"/>
            </a:endParaRPr>
          </a:p>
          <a:p>
            <a:pPr marL="0" indent="0">
              <a:buNone/>
              <a:defRPr/>
            </a:pP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06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sl-SI" smtClean="0"/>
          </a:p>
        </p:txBody>
      </p:sp>
      <p:sp>
        <p:nvSpPr>
          <p:cNvPr id="26627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sl-SI" altLang="sl-SI" dirty="0">
                <a:latin typeface="Garamond" panose="02020404030301010803" pitchFamily="18" charset="0"/>
              </a:rPr>
              <a:t>3. Črte in točke</a:t>
            </a:r>
          </a:p>
          <a:p>
            <a:pPr marL="0" indent="0">
              <a:buNone/>
              <a:defRPr/>
            </a:pPr>
            <a:r>
              <a:rPr lang="sl-SI" altLang="sl-SI" dirty="0">
                <a:latin typeface="Garamond" panose="02020404030301010803" pitchFamily="18" charset="0"/>
              </a:rPr>
              <a:t>Črte so enodimenzionalni objekti v geometriji, točke so nič-dimenzionalne.</a:t>
            </a:r>
          </a:p>
          <a:p>
            <a:pPr marL="0" indent="0">
              <a:buNone/>
              <a:defRPr/>
            </a:pPr>
            <a:r>
              <a:rPr lang="sl-SI" altLang="sl-SI" dirty="0">
                <a:latin typeface="Garamond" panose="02020404030301010803" pitchFamily="18" charset="0"/>
              </a:rPr>
              <a:t>- Različna poimenovanja ravnih črt: premica, dotikalnica, mimobežnica, sekanta, simetrala, poltrak, daljica, stranica, rob (pri oglatih telesih), tetiva, premer, polmer…</a:t>
            </a:r>
          </a:p>
          <a:p>
            <a:pPr eaLnBrk="1" hangingPunct="1">
              <a:buFontTx/>
              <a:buChar char="-"/>
              <a:defRPr/>
            </a:pPr>
            <a:r>
              <a:rPr lang="sl-SI" altLang="sl-SI" dirty="0">
                <a:latin typeface="Garamond" panose="02020404030301010803" pitchFamily="18" charset="0"/>
              </a:rPr>
              <a:t>Različna poimenovanja točk: krajišče, središče, oglišče</a:t>
            </a:r>
            <a:r>
              <a:rPr lang="sl-SI" altLang="sl-SI" dirty="0" smtClean="0">
                <a:latin typeface="Garamond" panose="02020404030301010803" pitchFamily="18" charset="0"/>
              </a:rPr>
              <a:t>…</a:t>
            </a:r>
          </a:p>
          <a:p>
            <a:pPr marL="0" indent="0" eaLnBrk="1" hangingPunct="1">
              <a:buNone/>
              <a:defRPr/>
            </a:pPr>
            <a:endParaRPr lang="sl-SI" altLang="sl-SI" dirty="0">
              <a:latin typeface="Garamond" panose="02020404030301010803" pitchFamily="18" charset="0"/>
            </a:endParaRPr>
          </a:p>
          <a:p>
            <a:pPr marL="0" indent="0">
              <a:buNone/>
              <a:defRPr/>
            </a:pPr>
            <a:r>
              <a:rPr lang="sl-SI" altLang="sl-SI" dirty="0">
                <a:latin typeface="Garamond" panose="02020404030301010803" pitchFamily="18" charset="0"/>
              </a:rPr>
              <a:t>4. Kot: dva poltraka, ki se stikata v izhodiščih, razdelita ravnino na dva kota. </a:t>
            </a:r>
          </a:p>
          <a:p>
            <a:pPr marL="0" indent="0">
              <a:buNone/>
              <a:defRPr/>
            </a:pPr>
            <a:endParaRPr lang="sl-SI" altLang="sl-SI" dirty="0" smtClean="0">
              <a:latin typeface="Garamond" panose="02020404030301010803" pitchFamily="18" charset="0"/>
            </a:endParaRPr>
          </a:p>
          <a:p>
            <a:pPr marL="0" indent="0">
              <a:buNone/>
              <a:defRPr/>
            </a:pPr>
            <a:r>
              <a:rPr lang="sl-SI" altLang="sl-SI" dirty="0" smtClean="0">
                <a:solidFill>
                  <a:srgbClr val="FFFFFF"/>
                </a:solidFill>
                <a:latin typeface="Garamond" panose="02020404030301010803" pitchFamily="18" charset="0"/>
              </a:rPr>
              <a:t>Izdelajmo </a:t>
            </a:r>
            <a:r>
              <a:rPr lang="sl-SI" altLang="sl-SI" dirty="0" err="1" smtClean="0">
                <a:solidFill>
                  <a:srgbClr val="FFFFFF"/>
                </a:solidFill>
                <a:latin typeface="Garamond" panose="02020404030301010803" pitchFamily="18" charset="0"/>
              </a:rPr>
              <a:t>Carrollagramza</a:t>
            </a:r>
            <a:r>
              <a:rPr lang="sl-SI" altLang="sl-SI" dirty="0" smtClean="0">
                <a:solidFill>
                  <a:srgbClr val="FFFFFF"/>
                </a:solidFill>
                <a:latin typeface="Garamond" panose="02020404030301010803" pitchFamily="18" charset="0"/>
              </a:rPr>
              <a:t> prikaz različnih črt (ravna/ni ravna; sklenjena/ni sklenjena)</a:t>
            </a:r>
          </a:p>
          <a:p>
            <a:pPr marL="0" indent="0">
              <a:buNone/>
              <a:defRPr/>
            </a:pPr>
            <a:r>
              <a:rPr lang="sl-SI" altLang="sl-SI" dirty="0" smtClean="0"/>
              <a:t> </a:t>
            </a:r>
            <a:endParaRPr lang="en-GB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4143463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sl-SI" smtClean="0"/>
          </a:p>
        </p:txBody>
      </p:sp>
      <p:sp>
        <p:nvSpPr>
          <p:cNvPr id="29699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altLang="sl-SI">
                <a:latin typeface="Garamond" panose="02020404030301010803" pitchFamily="18" charset="0"/>
              </a:rPr>
              <a:t>Geometrijski problemi:</a:t>
            </a:r>
          </a:p>
          <a:p>
            <a:pPr marL="0" indent="0">
              <a:buNone/>
            </a:pPr>
            <a:r>
              <a:rPr lang="sl-SI" altLang="sl-SI">
                <a:latin typeface="Garamond" panose="02020404030301010803" pitchFamily="18" charset="0"/>
              </a:rPr>
              <a:t>Matematična ‚čipka‘ – prostorska predstavljivost</a:t>
            </a:r>
          </a:p>
          <a:p>
            <a:pPr marL="0" indent="0">
              <a:buNone/>
            </a:pPr>
            <a:r>
              <a:rPr lang="sl-SI" altLang="sl-SI">
                <a:latin typeface="Garamond" panose="02020404030301010803" pitchFamily="18" charset="0"/>
              </a:rPr>
              <a:t>Število diagonal v večkotniku</a:t>
            </a:r>
          </a:p>
          <a:p>
            <a:pPr marL="0" indent="0">
              <a:buNone/>
            </a:pPr>
            <a:r>
              <a:rPr lang="sl-SI" altLang="sl-SI">
                <a:latin typeface="Garamond" panose="02020404030301010803" pitchFamily="18" charset="0"/>
              </a:rPr>
              <a:t>Največje število pravih kotov v posameznem večkotniku</a:t>
            </a:r>
          </a:p>
          <a:p>
            <a:pPr marL="0" indent="0">
              <a:buNone/>
            </a:pPr>
            <a:r>
              <a:rPr lang="sl-SI" altLang="sl-SI">
                <a:latin typeface="Garamond" panose="02020404030301010803" pitchFamily="18" charset="0"/>
              </a:rPr>
              <a:t>Posredovanje navodil – uporaba ustrezne matematične terminologije</a:t>
            </a:r>
          </a:p>
        </p:txBody>
      </p:sp>
    </p:spTree>
    <p:extLst>
      <p:ext uri="{BB962C8B-B14F-4D97-AF65-F5344CB8AC3E}">
        <p14:creationId xmlns:p14="http://schemas.microsoft.com/office/powerpoint/2010/main" val="2232821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mtClean="0"/>
              <a:t>Oblikujte navodilo za risanje spodnjega vzorca</a:t>
            </a:r>
            <a:endParaRPr lang="en-GB" altLang="sl-SI" smtClean="0"/>
          </a:p>
        </p:txBody>
      </p:sp>
      <p:pic>
        <p:nvPicPr>
          <p:cNvPr id="30723" name="Picture 2" descr="6f2c08aa8b7eea1d3562a9427086dbed.jpg (432×43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728788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85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mtClean="0"/>
              <a:t>Uvod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>
              <a:buNone/>
              <a:defRPr/>
            </a:pPr>
            <a:r>
              <a:rPr lang="sl-SI" altLang="sl-SI" sz="2600" dirty="0">
                <a:latin typeface="Garamond" panose="02020404030301010803" pitchFamily="18" charset="0"/>
                <a:cs typeface="Times New Roman" panose="02020603050405020304" pitchFamily="18" charset="0"/>
              </a:rPr>
              <a:t>Matematična vsebina geometrija:</a:t>
            </a:r>
            <a:endParaRPr lang="sl-SI" altLang="sl-SI" sz="2600" dirty="0">
              <a:latin typeface="Garamond" panose="02020404030301010803" pitchFamily="18" charset="0"/>
            </a:endParaRPr>
          </a:p>
          <a:p>
            <a:pPr algn="just">
              <a:defRPr/>
            </a:pPr>
            <a:r>
              <a:rPr lang="sl-SI" altLang="sl-SI" sz="2600" dirty="0">
                <a:latin typeface="Garamond" panose="02020404030301010803" pitchFamily="18" charset="0"/>
                <a:cs typeface="Times New Roman" panose="02020603050405020304" pitchFamily="18" charset="0"/>
              </a:rPr>
              <a:t>omogoča </a:t>
            </a:r>
            <a:r>
              <a:rPr lang="sl-SI" altLang="sl-SI" sz="2600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raziskovanje fizičnega sveta </a:t>
            </a:r>
            <a:r>
              <a:rPr lang="sl-SI" altLang="sl-SI" sz="2600" dirty="0">
                <a:latin typeface="Garamond" panose="02020404030301010803" pitchFamily="18" charset="0"/>
                <a:cs typeface="Times New Roman" panose="02020603050405020304" pitchFamily="18" charset="0"/>
              </a:rPr>
              <a:t>(evklidska geometrija ustrezno opisuje naš fizični svet),</a:t>
            </a:r>
            <a:endParaRPr lang="sl-SI" altLang="sl-SI" sz="2600" dirty="0">
              <a:latin typeface="Garamond" panose="02020404030301010803" pitchFamily="18" charset="0"/>
            </a:endParaRPr>
          </a:p>
          <a:p>
            <a:pPr algn="just">
              <a:defRPr/>
            </a:pPr>
            <a:r>
              <a:rPr lang="sl-SI" altLang="sl-SI" sz="2600" dirty="0">
                <a:latin typeface="Garamond" panose="02020404030301010803" pitchFamily="18" charset="0"/>
                <a:cs typeface="Times New Roman" panose="02020603050405020304" pitchFamily="18" charset="0"/>
              </a:rPr>
              <a:t>se ukvarja z </a:t>
            </a:r>
            <a:r>
              <a:rPr lang="sl-SI" altLang="sl-SI" sz="2600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vizualizacijo, risanjem in konstruiranjem figur </a:t>
            </a:r>
            <a:r>
              <a:rPr lang="sl-SI" altLang="sl-SI" sz="2600" dirty="0">
                <a:latin typeface="Garamond" panose="02020404030301010803" pitchFamily="18" charset="0"/>
                <a:cs typeface="Times New Roman" panose="02020603050405020304" pitchFamily="18" charset="0"/>
              </a:rPr>
              <a:t>(poševna projekcija, konstrukcija likov z danimi podatki, kotov…),</a:t>
            </a:r>
            <a:endParaRPr lang="sl-SI" altLang="sl-SI" sz="2600" dirty="0">
              <a:latin typeface="Garamond" panose="02020404030301010803" pitchFamily="18" charset="0"/>
            </a:endParaRPr>
          </a:p>
          <a:p>
            <a:pPr algn="just">
              <a:defRPr/>
            </a:pPr>
            <a:r>
              <a:rPr lang="sl-SI" altLang="sl-SI" sz="2600" dirty="0">
                <a:latin typeface="Garamond" panose="02020404030301010803" pitchFamily="18" charset="0"/>
                <a:cs typeface="Times New Roman" panose="02020603050405020304" pitchFamily="18" charset="0"/>
              </a:rPr>
              <a:t>omogoča </a:t>
            </a:r>
            <a:r>
              <a:rPr lang="sl-SI" altLang="sl-SI" sz="2600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reprezentacijo pojmov </a:t>
            </a:r>
            <a:r>
              <a:rPr lang="sl-SI" altLang="sl-SI" sz="2600" dirty="0">
                <a:latin typeface="Garamond" panose="02020404030301010803" pitchFamily="18" charset="0"/>
                <a:cs typeface="Times New Roman" panose="02020603050405020304" pitchFamily="18" charset="0"/>
              </a:rPr>
              <a:t>v matematiki, ki sami po seb</a:t>
            </a:r>
            <a:r>
              <a:rPr lang="sl-SI" altLang="sl-SI" sz="2600" dirty="0">
                <a:latin typeface="Garamond" panose="02020404030301010803" pitchFamily="18" charset="0"/>
              </a:rPr>
              <a:t>i </a:t>
            </a:r>
            <a:r>
              <a:rPr lang="sl-SI" altLang="sl-SI" sz="2600" dirty="0">
                <a:latin typeface="Garamond" panose="02020404030301010803" pitchFamily="18" charset="0"/>
                <a:cs typeface="Times New Roman" panose="02020603050405020304" pitchFamily="18" charset="0"/>
              </a:rPr>
              <a:t>niso vizualni (npr. izpeljava pravila za vsoto zaporednih naravnih števil, sodih števil, lihih števil…),</a:t>
            </a:r>
            <a:endParaRPr lang="sl-SI" altLang="sl-SI" sz="2600" dirty="0">
              <a:latin typeface="Garamond" panose="02020404030301010803" pitchFamily="18" charset="0"/>
            </a:endParaRPr>
          </a:p>
          <a:p>
            <a:pPr algn="just">
              <a:defRPr/>
            </a:pPr>
            <a:r>
              <a:rPr lang="sl-SI" altLang="sl-SI" sz="2600" dirty="0">
                <a:latin typeface="Garamond" panose="02020404030301010803" pitchFamily="18" charset="0"/>
                <a:cs typeface="Times New Roman" panose="02020603050405020304" pitchFamily="18" charset="0"/>
              </a:rPr>
              <a:t>je primer </a:t>
            </a:r>
            <a:r>
              <a:rPr lang="sl-SI" altLang="sl-SI" sz="2600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matematičnega sistema </a:t>
            </a:r>
            <a:r>
              <a:rPr lang="sl-SI" altLang="sl-SI" sz="2600" dirty="0">
                <a:latin typeface="Garamond" panose="02020404030301010803" pitchFamily="18" charset="0"/>
                <a:cs typeface="Times New Roman" panose="02020603050405020304" pitchFamily="18" charset="0"/>
              </a:rPr>
              <a:t>(evklidska, neevklidske geometrije) in </a:t>
            </a:r>
            <a:endParaRPr lang="sl-SI" altLang="sl-SI" sz="2600" dirty="0">
              <a:latin typeface="Garamond" panose="02020404030301010803" pitchFamily="18" charset="0"/>
            </a:endParaRPr>
          </a:p>
          <a:p>
            <a:pPr algn="just">
              <a:defRPr/>
            </a:pPr>
            <a:r>
              <a:rPr lang="sl-SI" altLang="sl-SI" sz="2600" dirty="0">
                <a:latin typeface="Garamond" panose="02020404030301010803" pitchFamily="18" charset="0"/>
                <a:cs typeface="Times New Roman" panose="02020603050405020304" pitchFamily="18" charset="0"/>
              </a:rPr>
              <a:t>razvija (med drugim) </a:t>
            </a:r>
            <a:r>
              <a:rPr lang="sl-SI" altLang="sl-SI" sz="2600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občutek za estetiko </a:t>
            </a:r>
            <a:r>
              <a:rPr lang="sl-SI" altLang="sl-SI" sz="2600" dirty="0">
                <a:latin typeface="Garamond" panose="02020404030301010803" pitchFamily="18" charset="0"/>
                <a:cs typeface="Times New Roman" panose="02020603050405020304" pitchFamily="18" charset="0"/>
              </a:rPr>
              <a:t>(vzorci iz likov, pokrivanje ravnine (npr. </a:t>
            </a:r>
            <a:r>
              <a:rPr lang="sl-SI" altLang="sl-SI" sz="26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Escher</a:t>
            </a:r>
            <a:r>
              <a:rPr lang="sl-SI" altLang="sl-SI" sz="2600" dirty="0">
                <a:latin typeface="Garamond" panose="02020404030301010803" pitchFamily="18" charset="0"/>
                <a:cs typeface="Times New Roman" panose="02020603050405020304" pitchFamily="18" charset="0"/>
              </a:rPr>
              <a:t>)…).</a:t>
            </a:r>
            <a:endParaRPr lang="sl-SI" altLang="sl-SI" sz="2600" dirty="0">
              <a:latin typeface="Garamond" panose="02020404030301010803" pitchFamily="18" charset="0"/>
            </a:endParaRPr>
          </a:p>
          <a:p>
            <a:pPr>
              <a:defRPr/>
            </a:pPr>
            <a:endParaRPr lang="sl-SI" altLang="sl-SI" sz="2600" dirty="0"/>
          </a:p>
        </p:txBody>
      </p:sp>
    </p:spTree>
    <p:extLst>
      <p:ext uri="{BB962C8B-B14F-4D97-AF65-F5344CB8AC3E}">
        <p14:creationId xmlns:p14="http://schemas.microsoft.com/office/powerpoint/2010/main" val="10469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mtClean="0"/>
              <a:t>Waclaw Szpakowski (1883 – 1973)</a:t>
            </a:r>
            <a:endParaRPr lang="en-GB" altLang="sl-SI" smtClean="0"/>
          </a:p>
        </p:txBody>
      </p:sp>
      <p:pic>
        <p:nvPicPr>
          <p:cNvPr id="31747" name="Picture 2" descr="GroundingVision_MAG_2017_Sequence_03-1-1024x559.jpg (1024×55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9" r="3780" b="16057"/>
          <a:stretch>
            <a:fillRect/>
          </a:stretch>
        </p:blipFill>
        <p:spPr bwMode="auto">
          <a:xfrm>
            <a:off x="1919289" y="2349501"/>
            <a:ext cx="84486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479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sl-SI" smtClean="0"/>
          </a:p>
        </p:txBody>
      </p:sp>
      <p:pic>
        <p:nvPicPr>
          <p:cNvPr id="32771" name="Picture 2" descr="GroundingVision_MAG_2017_Sequence_40-1024x303.jpg (1024×30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420938"/>
            <a:ext cx="85153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304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>
          <a:xfrm>
            <a:off x="1997076" y="3903663"/>
            <a:ext cx="4638675" cy="2571750"/>
          </a:xfrm>
        </p:spPr>
        <p:txBody>
          <a:bodyPr/>
          <a:lstStyle/>
          <a:p>
            <a:pPr eaLnBrk="1" hangingPunct="1"/>
            <a:r>
              <a:rPr lang="sl-SI" altLang="sl-SI" sz="1600"/>
              <a:t>Escher (vir: </a:t>
            </a:r>
            <a:r>
              <a:rPr lang="sl-SI" altLang="sl-SI" sz="1600">
                <a:hlinkClick r:id="rId2"/>
              </a:rPr>
              <a:t>maurits cornelis escher umetnine - Bing images</a:t>
            </a:r>
            <a:r>
              <a:rPr lang="sl-SI" altLang="sl-SI" sz="1600"/>
              <a:t>)</a:t>
            </a:r>
            <a:endParaRPr lang="en-GB" altLang="sl-SI" sz="1600"/>
          </a:p>
        </p:txBody>
      </p:sp>
      <p:pic>
        <p:nvPicPr>
          <p:cNvPr id="6147" name="Picture 4" descr="https://i.pinimg.com/736x/2c/4e/7d/2c4e7df9bd9ea6996d33f1b4166af9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1412875"/>
            <a:ext cx="32131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https://vejasp.abril.com.br/wp-content/uploads/2016/12/maurits-cornelis-escher-1.jpeg?quality=70&amp;strip=info&amp;w=7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476251"/>
            <a:ext cx="367188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Prikaži izvorno slik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689351"/>
            <a:ext cx="3671888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5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mtClean="0"/>
              <a:t>Objekti v geometriji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sl-SI" altLang="sl-SI" b="1" dirty="0">
                <a:latin typeface="Garamond" panose="02020404030301010803" pitchFamily="18" charset="0"/>
              </a:rPr>
              <a:t>Geometrijski liki </a:t>
            </a:r>
          </a:p>
          <a:p>
            <a:pPr>
              <a:buFontTx/>
              <a:buChar char="-"/>
              <a:defRPr/>
            </a:pPr>
            <a:r>
              <a:rPr lang="sl-SI" altLang="sl-SI" dirty="0">
                <a:latin typeface="Garamond" panose="02020404030301010803" pitchFamily="18" charset="0"/>
              </a:rPr>
              <a:t>Geometrijski lik je omejen del ravnine. </a:t>
            </a:r>
          </a:p>
          <a:p>
            <a:pPr marL="514350" indent="-514350">
              <a:buFont typeface="Arial" panose="020B0604020202020204" pitchFamily="34" charset="0"/>
              <a:buAutoNum type="alphaLcPeriod"/>
              <a:defRPr/>
            </a:pPr>
            <a:r>
              <a:rPr lang="sl-SI" altLang="sl-SI" dirty="0">
                <a:latin typeface="Garamond" panose="02020404030301010803" pitchFamily="18" charset="0"/>
              </a:rPr>
              <a:t>Opisovanje likov</a:t>
            </a:r>
          </a:p>
          <a:p>
            <a:pPr marL="0" indent="0">
              <a:buNone/>
              <a:defRPr/>
            </a:pPr>
            <a:r>
              <a:rPr lang="sl-SI" altLang="sl-SI" dirty="0">
                <a:latin typeface="Garamond" panose="02020404030301010803" pitchFamily="18" charset="0"/>
              </a:rPr>
              <a:t>Posebnosti pri opisovanju likov</a:t>
            </a:r>
          </a:p>
          <a:p>
            <a:pPr>
              <a:buFontTx/>
              <a:buChar char="-"/>
              <a:defRPr/>
            </a:pPr>
            <a:r>
              <a:rPr lang="sl-SI" altLang="sl-SI" dirty="0">
                <a:latin typeface="Garamond" panose="02020404030301010803" pitchFamily="18" charset="0"/>
              </a:rPr>
              <a:t>likov ne moremo opredeliti na osnovi naših miselnih predstav videza (npr. enakostranični, raznostranični trikotnik) </a:t>
            </a:r>
          </a:p>
          <a:p>
            <a:pPr>
              <a:buFontTx/>
              <a:buChar char="-"/>
              <a:defRPr/>
            </a:pPr>
            <a:r>
              <a:rPr lang="sl-SI" altLang="sl-SI" dirty="0">
                <a:solidFill>
                  <a:srgbClr val="FF0000"/>
                </a:solidFill>
                <a:latin typeface="Garamond" panose="02020404030301010803" pitchFamily="18" charset="0"/>
              </a:rPr>
              <a:t>definicija</a:t>
            </a:r>
            <a:r>
              <a:rPr lang="sl-SI" altLang="sl-SI" dirty="0">
                <a:latin typeface="Garamond" panose="02020404030301010803" pitchFamily="18" charset="0"/>
              </a:rPr>
              <a:t> likov je lahko </a:t>
            </a:r>
            <a:r>
              <a:rPr lang="sl-SI" altLang="sl-SI" dirty="0">
                <a:solidFill>
                  <a:srgbClr val="FF0000"/>
                </a:solidFill>
                <a:latin typeface="Garamond" panose="02020404030301010803" pitchFamily="18" charset="0"/>
              </a:rPr>
              <a:t>izključujoča ali vključujoča </a:t>
            </a:r>
            <a:r>
              <a:rPr lang="sl-SI" altLang="sl-SI" dirty="0">
                <a:latin typeface="Garamond" panose="02020404030301010803" pitchFamily="18" charset="0"/>
              </a:rPr>
              <a:t>(npr. enakokraki trikotnik ima dve stranici enako dolgi: ali natanko dve enako dolgi ali vsaj dve enako dolgi – prvi pomen je izključujoč, drugi vključujoč)</a:t>
            </a:r>
          </a:p>
          <a:p>
            <a:pPr>
              <a:buFontTx/>
              <a:buChar char="-"/>
              <a:defRPr/>
            </a:pPr>
            <a:r>
              <a:rPr lang="sl-SI" altLang="sl-SI" dirty="0">
                <a:solidFill>
                  <a:srgbClr val="FF0000"/>
                </a:solidFill>
                <a:latin typeface="Garamond" panose="02020404030301010803" pitchFamily="18" charset="0"/>
              </a:rPr>
              <a:t>poimenovanje likov </a:t>
            </a:r>
            <a:r>
              <a:rPr lang="sl-SI" altLang="sl-SI" dirty="0">
                <a:latin typeface="Garamond" panose="02020404030301010803" pitchFamily="18" charset="0"/>
              </a:rPr>
              <a:t>je lahko zelo </a:t>
            </a:r>
            <a:r>
              <a:rPr lang="sl-SI" altLang="sl-SI" dirty="0">
                <a:solidFill>
                  <a:srgbClr val="FF0000"/>
                </a:solidFill>
                <a:latin typeface="Garamond" panose="02020404030301010803" pitchFamily="18" charset="0"/>
              </a:rPr>
              <a:t>specifično</a:t>
            </a:r>
            <a:r>
              <a:rPr lang="sl-SI" altLang="sl-SI" dirty="0">
                <a:latin typeface="Garamond" panose="02020404030301010803" pitchFamily="18" charset="0"/>
              </a:rPr>
              <a:t> ali pa zelo </a:t>
            </a:r>
            <a:r>
              <a:rPr lang="sl-SI" altLang="sl-SI" dirty="0">
                <a:solidFill>
                  <a:srgbClr val="FF0000"/>
                </a:solidFill>
                <a:latin typeface="Garamond" panose="02020404030301010803" pitchFamily="18" charset="0"/>
              </a:rPr>
              <a:t>široko</a:t>
            </a:r>
            <a:r>
              <a:rPr lang="sl-SI" altLang="sl-SI" dirty="0">
                <a:latin typeface="Garamond" panose="02020404030301010803" pitchFamily="18" charset="0"/>
              </a:rPr>
              <a:t> (poimenovanje ‚kvadrat‘ je zelo specifično, poimenovanje štirikotnik pa zelo široko)</a:t>
            </a:r>
          </a:p>
          <a:p>
            <a:pPr>
              <a:buFontTx/>
              <a:buChar char="-"/>
              <a:defRPr/>
            </a:pPr>
            <a:endParaRPr lang="sl-SI" altLang="sl-SI" dirty="0">
              <a:latin typeface="Garamond" panose="02020404030301010803" pitchFamily="18" charset="0"/>
            </a:endParaRPr>
          </a:p>
          <a:p>
            <a:pPr>
              <a:buFontTx/>
              <a:buChar char="-"/>
              <a:defRPr/>
            </a:pPr>
            <a:endParaRPr lang="sl-SI" altLang="sl-SI" dirty="0">
              <a:latin typeface="Garamond" panose="02020404030301010803" pitchFamily="18" charset="0"/>
            </a:endParaRPr>
          </a:p>
          <a:p>
            <a:pPr>
              <a:buFontTx/>
              <a:buChar char="-"/>
              <a:defRPr/>
            </a:pPr>
            <a:endParaRPr lang="sl-SI" altLang="sl-SI" dirty="0">
              <a:latin typeface="Garamond" panose="02020404030301010803" pitchFamily="18" charset="0"/>
            </a:endParaRPr>
          </a:p>
          <a:p>
            <a:pPr marL="0" indent="0">
              <a:buNone/>
              <a:defRPr/>
            </a:pPr>
            <a:endParaRPr lang="sl-SI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979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sl-SI" smtClean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>
              <a:buNone/>
              <a:defRPr/>
            </a:pPr>
            <a:r>
              <a:rPr lang="sl-SI" altLang="sl-SI" sz="2400" dirty="0">
                <a:latin typeface="Garamond" panose="02020404030301010803" pitchFamily="18" charset="0"/>
              </a:rPr>
              <a:t>b. Terminologija za opisovanje likov: stranica, oglišče (pri geometrijskih telesih: rob, ploskev, oglišče)</a:t>
            </a:r>
          </a:p>
          <a:p>
            <a:pPr marL="0" indent="0">
              <a:buNone/>
              <a:defRPr/>
            </a:pPr>
            <a:endParaRPr lang="sl-SI" dirty="0" smtClean="0"/>
          </a:p>
          <a:p>
            <a:pPr eaLnBrk="1" hangingPunct="1">
              <a:defRPr/>
            </a:pPr>
            <a:r>
              <a:rPr lang="sl-SI" dirty="0" smtClean="0">
                <a:solidFill>
                  <a:srgbClr val="FF0000"/>
                </a:solidFill>
                <a:latin typeface="Garamond" panose="02020404030301010803" pitchFamily="18" charset="0"/>
              </a:rPr>
              <a:t>Večkotnik:</a:t>
            </a:r>
            <a:r>
              <a:rPr lang="sl-SI" dirty="0" smtClean="0">
                <a:latin typeface="Garamond" panose="02020404030301010803" pitchFamily="18" charset="0"/>
              </a:rPr>
              <a:t> eden najbolj splošnih poimenovanj, čeprav ne vključuje vseh likov, npr. kroga</a:t>
            </a:r>
          </a:p>
          <a:p>
            <a:pPr eaLnBrk="1" hangingPunct="1">
              <a:defRPr/>
            </a:pPr>
            <a:r>
              <a:rPr lang="sl-SI" dirty="0" smtClean="0">
                <a:solidFill>
                  <a:srgbClr val="FF0000"/>
                </a:solidFill>
                <a:latin typeface="Garamond" panose="02020404030301010803" pitchFamily="18" charset="0"/>
              </a:rPr>
              <a:t>Trikotnik</a:t>
            </a:r>
            <a:r>
              <a:rPr lang="sl-SI" dirty="0" smtClean="0">
                <a:latin typeface="Garamond" panose="02020404030301010803" pitchFamily="18" charset="0"/>
              </a:rPr>
              <a:t> je prav tako zelo splošno poimenovanje (lahko je enakostranični, enakokraki, pravokotni, topokotni trikotnik, ostrokotni trikotnik)</a:t>
            </a:r>
          </a:p>
          <a:p>
            <a:pPr eaLnBrk="1" hangingPunct="1">
              <a:defRPr/>
            </a:pPr>
            <a:r>
              <a:rPr lang="sl-SI" dirty="0" smtClean="0">
                <a:solidFill>
                  <a:srgbClr val="FF0000"/>
                </a:solidFill>
                <a:latin typeface="Garamond" panose="02020404030301010803" pitchFamily="18" charset="0"/>
              </a:rPr>
              <a:t>Štirikotnik</a:t>
            </a:r>
            <a:r>
              <a:rPr lang="sl-SI" dirty="0" smtClean="0">
                <a:latin typeface="Garamond" panose="02020404030301010803" pitchFamily="18" charset="0"/>
              </a:rPr>
              <a:t> je prav tako splošno poimenovanje (čeprav je podobno splošno poimenovanje kot trikotnik, pa v šoli ni prisoten)</a:t>
            </a:r>
          </a:p>
          <a:p>
            <a:pPr marL="0" indent="0">
              <a:buNone/>
              <a:defRPr/>
            </a:pPr>
            <a:r>
              <a:rPr lang="sl-SI" dirty="0" smtClean="0">
                <a:latin typeface="Garamond" panose="02020404030301010803" pitchFamily="18" charset="0"/>
              </a:rPr>
              <a:t>- Specifični štirikotniki: pravokotnik, kvadrat, paralelogram, </a:t>
            </a:r>
            <a:r>
              <a:rPr lang="sl-SI" dirty="0" err="1">
                <a:latin typeface="Garamond" panose="02020404030301010803" pitchFamily="18" charset="0"/>
              </a:rPr>
              <a:t>d</a:t>
            </a:r>
            <a:r>
              <a:rPr lang="sl-SI" dirty="0" err="1" smtClean="0">
                <a:latin typeface="Garamond" panose="02020404030301010803" pitchFamily="18" charset="0"/>
              </a:rPr>
              <a:t>eltoid</a:t>
            </a:r>
            <a:r>
              <a:rPr lang="sl-SI" dirty="0" smtClean="0">
                <a:latin typeface="Garamond" panose="02020404030301010803" pitchFamily="18" charset="0"/>
              </a:rPr>
              <a:t>, romb, trapez</a:t>
            </a:r>
          </a:p>
        </p:txBody>
      </p:sp>
    </p:spTree>
    <p:extLst>
      <p:ext uri="{BB962C8B-B14F-4D97-AF65-F5344CB8AC3E}">
        <p14:creationId xmlns:p14="http://schemas.microsoft.com/office/powerpoint/2010/main" val="9683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sl-SI" smtClean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sl-SI" dirty="0" smtClean="0">
                <a:latin typeface="Garamond" panose="02020404030301010803" pitchFamily="18" charset="0"/>
              </a:rPr>
              <a:t>c. Hierarhija med izbranimi štirikotniki: privzemimo vključujoče definicije in na osnovi opisov utemeljimo vsebovanost ene skupine štirikotnikov v drugi.  </a:t>
            </a:r>
          </a:p>
          <a:p>
            <a:pPr eaLnBrk="1" hangingPunct="1">
              <a:defRPr/>
            </a:pPr>
            <a:endParaRPr lang="sl-SI" dirty="0">
              <a:latin typeface="Garamond" panose="02020404030301010803" pitchFamily="18" charset="0"/>
            </a:endParaRPr>
          </a:p>
          <a:p>
            <a:pPr marL="0" indent="0">
              <a:buNone/>
              <a:defRPr/>
            </a:pPr>
            <a:r>
              <a:rPr lang="sl-SI" dirty="0">
                <a:latin typeface="Garamond" panose="02020404030301010803" pitchFamily="18" charset="0"/>
              </a:rPr>
              <a:t>č</a:t>
            </a:r>
            <a:r>
              <a:rPr lang="sl-SI" dirty="0" smtClean="0">
                <a:latin typeface="Garamond" panose="02020404030301010803" pitchFamily="18" charset="0"/>
              </a:rPr>
              <a:t>. Drugi večkotniki</a:t>
            </a:r>
          </a:p>
          <a:p>
            <a:pPr marL="0" indent="0">
              <a:buNone/>
              <a:defRPr/>
            </a:pPr>
            <a:r>
              <a:rPr lang="sl-SI" dirty="0" smtClean="0">
                <a:latin typeface="Garamond" panose="02020404030301010803" pitchFamily="18" charset="0"/>
              </a:rPr>
              <a:t>(pravilni) pet-kotnik, šest-kotnik, sedem-kotnik, osem-kotnik</a:t>
            </a:r>
            <a:endParaRPr lang="sl-SI" dirty="0">
              <a:latin typeface="Garamond" panose="02020404030301010803" pitchFamily="18" charset="0"/>
            </a:endParaRPr>
          </a:p>
          <a:p>
            <a:pPr marL="0" indent="0">
              <a:buNone/>
              <a:defRPr/>
            </a:pPr>
            <a:r>
              <a:rPr lang="sl-SI" dirty="0" smtClean="0">
                <a:latin typeface="Garamond" panose="02020404030301010803" pitchFamily="18" charset="0"/>
              </a:rPr>
              <a:t>Pravilni večkotniki imajo enako dolge stranice in enako velike kote.</a:t>
            </a:r>
          </a:p>
          <a:p>
            <a:pPr marL="0" indent="0">
              <a:buNone/>
              <a:defRPr/>
            </a:pPr>
            <a:r>
              <a:rPr lang="sl-SI" dirty="0" smtClean="0">
                <a:solidFill>
                  <a:srgbClr val="0070C0"/>
                </a:solidFill>
                <a:latin typeface="Garamond" panose="02020404030301010803" pitchFamily="18" charset="0"/>
              </a:rPr>
              <a:t>Bi lahko imel šest-kotnik enako dolge stranice, ne pa enako velikih kotov? Primer?</a:t>
            </a:r>
          </a:p>
          <a:p>
            <a:pPr marL="0" indent="0">
              <a:buNone/>
              <a:defRPr/>
            </a:pPr>
            <a:endParaRPr lang="sl-SI" dirty="0">
              <a:latin typeface="Garamond" panose="02020404030301010803" pitchFamily="18" charset="0"/>
            </a:endParaRPr>
          </a:p>
          <a:p>
            <a:pPr marL="0" indent="0">
              <a:buNone/>
              <a:defRPr/>
            </a:pPr>
            <a:r>
              <a:rPr lang="sl-SI" dirty="0">
                <a:latin typeface="Garamond" panose="02020404030301010803" pitchFamily="18" charset="0"/>
              </a:rPr>
              <a:t>d</a:t>
            </a:r>
            <a:r>
              <a:rPr lang="sl-SI" dirty="0" smtClean="0">
                <a:latin typeface="Garamond" panose="02020404030301010803" pitchFamily="18" charset="0"/>
              </a:rPr>
              <a:t>. Krog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1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sl-SI" smtClean="0"/>
          </a:p>
        </p:txBody>
      </p:sp>
      <p:sp>
        <p:nvSpPr>
          <p:cNvPr id="13315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altLang="sl-SI" sz="2400">
                <a:latin typeface="Garamond" panose="02020404030301010803" pitchFamily="18" charset="0"/>
              </a:rPr>
              <a:t>e. Simetrija</a:t>
            </a:r>
          </a:p>
          <a:p>
            <a:pPr marL="0" indent="0">
              <a:buNone/>
            </a:pPr>
            <a:r>
              <a:rPr lang="sl-SI" altLang="sl-SI" sz="2400">
                <a:latin typeface="Garamond" panose="02020404030301010803" pitchFamily="18" charset="0"/>
              </a:rPr>
              <a:t>Simetrija je transformacija, pri kateri se videz ohrani. </a:t>
            </a:r>
          </a:p>
          <a:p>
            <a:pPr marL="0" indent="0">
              <a:buNone/>
            </a:pPr>
            <a:r>
              <a:rPr lang="sl-SI" altLang="sl-SI" sz="2400">
                <a:solidFill>
                  <a:srgbClr val="FF0000"/>
                </a:solidFill>
                <a:latin typeface="Garamond" panose="02020404030301010803" pitchFamily="18" charset="0"/>
              </a:rPr>
              <a:t>Osna simetrija </a:t>
            </a:r>
            <a:r>
              <a:rPr lang="sl-SI" altLang="sl-SI" sz="2400">
                <a:latin typeface="Garamond" panose="02020404030301010803" pitchFamily="18" charset="0"/>
              </a:rPr>
              <a:t>je lastnost ravninskega lika, ki se pri zrcaljenju preslika sam nase.</a:t>
            </a:r>
          </a:p>
          <a:p>
            <a:pPr marL="0" indent="0">
              <a:buNone/>
            </a:pPr>
            <a:r>
              <a:rPr lang="sl-SI" altLang="sl-SI" sz="2400">
                <a:latin typeface="Garamond" panose="02020404030301010803" pitchFamily="18" charset="0"/>
              </a:rPr>
              <a:t>Lik, ki se pri zrcaljenju preko točke preslika sam nase, je </a:t>
            </a:r>
            <a:r>
              <a:rPr lang="sl-SI" altLang="sl-SI" sz="2400">
                <a:solidFill>
                  <a:srgbClr val="FF0000"/>
                </a:solidFill>
                <a:latin typeface="Garamond" panose="02020404030301010803" pitchFamily="18" charset="0"/>
              </a:rPr>
              <a:t>središčno simetričen</a:t>
            </a:r>
            <a:r>
              <a:rPr lang="sl-SI" altLang="sl-SI" sz="2400">
                <a:latin typeface="Garamond" panose="02020404030301010803" pitchFamily="18" charset="0"/>
              </a:rPr>
              <a:t>.</a:t>
            </a:r>
          </a:p>
          <a:p>
            <a:pPr marL="0" indent="0">
              <a:buNone/>
            </a:pPr>
            <a:r>
              <a:rPr lang="sl-SI" altLang="sl-SI" sz="2400">
                <a:latin typeface="Garamond" panose="02020404030301010803" pitchFamily="18" charset="0"/>
              </a:rPr>
              <a:t>Če se pri zasuku lik preslika sam nase, je </a:t>
            </a:r>
            <a:r>
              <a:rPr lang="sl-SI" altLang="sl-SI" sz="2400">
                <a:solidFill>
                  <a:srgbClr val="FF0000"/>
                </a:solidFill>
                <a:latin typeface="Garamond" panose="02020404030301010803" pitchFamily="18" charset="0"/>
              </a:rPr>
              <a:t>rotacijsko simetričen</a:t>
            </a:r>
            <a:r>
              <a:rPr lang="sl-SI" altLang="sl-SI" sz="2400">
                <a:latin typeface="Garamond" panose="02020404030301010803" pitchFamily="18" charset="0"/>
              </a:rPr>
              <a:t>.</a:t>
            </a:r>
          </a:p>
          <a:p>
            <a:pPr marL="0" indent="0">
              <a:buNone/>
            </a:pPr>
            <a:endParaRPr lang="sl-SI" altLang="sl-SI" sz="240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sl-SI" altLang="sl-SI" sz="2400">
                <a:solidFill>
                  <a:srgbClr val="0070C0"/>
                </a:solidFill>
                <a:latin typeface="Garamond" panose="02020404030301010803" pitchFamily="18" charset="0"/>
              </a:rPr>
              <a:t>Poglejmo simetrije na različnih primerih.</a:t>
            </a:r>
          </a:p>
          <a:p>
            <a:pPr marL="0" indent="0">
              <a:buNone/>
            </a:pPr>
            <a:r>
              <a:rPr lang="sl-SI" altLang="sl-SI" smtClean="0"/>
              <a:t> </a:t>
            </a:r>
            <a:endParaRPr lang="en-GB" altLang="sl-SI" smtClean="0"/>
          </a:p>
        </p:txBody>
      </p:sp>
    </p:spTree>
    <p:extLst>
      <p:ext uri="{BB962C8B-B14F-4D97-AF65-F5344CB8AC3E}">
        <p14:creationId xmlns:p14="http://schemas.microsoft.com/office/powerpoint/2010/main" val="107510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sl-SI" smtClean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sl-SI" dirty="0" err="1" smtClean="0"/>
              <a:t>f</a:t>
            </a:r>
            <a:r>
              <a:rPr lang="sl-SI" dirty="0" err="1" smtClean="0">
                <a:latin typeface="Garamond" panose="02020404030301010803" pitchFamily="18" charset="0"/>
              </a:rPr>
              <a:t>.</a:t>
            </a:r>
            <a:r>
              <a:rPr lang="sl-SI" dirty="0" smtClean="0">
                <a:latin typeface="Garamond" panose="02020404030301010803" pitchFamily="18" charset="0"/>
              </a:rPr>
              <a:t> Še druge transformacije</a:t>
            </a:r>
          </a:p>
          <a:p>
            <a:pPr marL="0" indent="0">
              <a:buNone/>
              <a:defRPr/>
            </a:pPr>
            <a:r>
              <a:rPr lang="sl-SI" dirty="0" smtClean="0">
                <a:latin typeface="Garamond" panose="02020404030301010803" pitchFamily="18" charset="0"/>
              </a:rPr>
              <a:t>- Vzporedni premik – enak lik na novi poziciji (levo, desno, navzgor, navzdol)</a:t>
            </a:r>
          </a:p>
          <a:p>
            <a:pPr marL="0" indent="0">
              <a:buNone/>
              <a:defRPr/>
            </a:pPr>
            <a:r>
              <a:rPr lang="sl-SI" dirty="0" smtClean="0">
                <a:latin typeface="Garamond" panose="02020404030301010803" pitchFamily="18" charset="0"/>
              </a:rPr>
              <a:t>- Povečava</a:t>
            </a:r>
          </a:p>
          <a:p>
            <a:pPr eaLnBrk="1" hangingPunct="1">
              <a:defRPr/>
            </a:pPr>
            <a:endParaRPr lang="sl-SI" dirty="0">
              <a:latin typeface="Garamond" panose="02020404030301010803" pitchFamily="18" charset="0"/>
            </a:endParaRPr>
          </a:p>
          <a:p>
            <a:pPr marL="0" indent="0">
              <a:buNone/>
              <a:defRPr/>
            </a:pPr>
            <a:r>
              <a:rPr lang="sl-SI" dirty="0" smtClean="0">
                <a:solidFill>
                  <a:srgbClr val="0070C0"/>
                </a:solidFill>
                <a:latin typeface="Garamond" panose="02020404030301010803" pitchFamily="18" charset="0"/>
              </a:rPr>
              <a:t>Izdelajmo primer na kvadratni mreži.</a:t>
            </a:r>
            <a:endParaRPr lang="en-GB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8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sl-SI" altLang="sl-SI" dirty="0" smtClean="0">
                <a:latin typeface="Garamond" panose="02020404030301010803" pitchFamily="18" charset="0"/>
              </a:rPr>
              <a:t>g. </a:t>
            </a:r>
            <a:r>
              <a:rPr lang="sl-SI" altLang="sl-SI" dirty="0" smtClean="0">
                <a:latin typeface="Garamond" panose="02020404030301010803" pitchFamily="18" charset="0"/>
              </a:rPr>
              <a:t>Skladnost</a:t>
            </a:r>
            <a:endParaRPr lang="sl-SI" altLang="sl-SI" dirty="0" smtClean="0">
              <a:latin typeface="Garamond" panose="02020404030301010803" pitchFamily="18" charset="0"/>
            </a:endParaRPr>
          </a:p>
          <a:p>
            <a:pPr marL="0" indent="0">
              <a:buNone/>
              <a:defRPr/>
            </a:pPr>
            <a:endParaRPr lang="sl-SI" altLang="sl-SI" dirty="0" smtClean="0">
              <a:latin typeface="Garamond" panose="02020404030301010803" pitchFamily="18" charset="0"/>
            </a:endParaRPr>
          </a:p>
          <a:p>
            <a:pPr marL="0" indent="0">
              <a:buNone/>
              <a:defRPr/>
            </a:pPr>
            <a:r>
              <a:rPr lang="sl-SI" altLang="sl-SI" dirty="0" smtClean="0">
                <a:latin typeface="Garamond" panose="02020404030301010803" pitchFamily="18" charset="0"/>
              </a:rPr>
              <a:t>Lika </a:t>
            </a:r>
            <a:r>
              <a:rPr lang="sl-SI" altLang="sl-SI" dirty="0" smtClean="0">
                <a:latin typeface="Garamond" panose="02020404030301010803" pitchFamily="18" charset="0"/>
              </a:rPr>
              <a:t>sta skladna, če sta enaka po obliki in velikosti (če se natanko prekrivata).</a:t>
            </a:r>
          </a:p>
          <a:p>
            <a:pPr marL="0" indent="0">
              <a:buNone/>
              <a:defRPr/>
            </a:pPr>
            <a:r>
              <a:rPr lang="sl-SI" altLang="sl-SI" dirty="0" smtClean="0">
                <a:solidFill>
                  <a:srgbClr val="0070C0"/>
                </a:solidFill>
                <a:latin typeface="Garamond" panose="02020404030301010803" pitchFamily="18" charset="0"/>
              </a:rPr>
              <a:t>Zakaj je potrebno pojasnilo v oklepaju glede skladnosti?</a:t>
            </a:r>
          </a:p>
          <a:p>
            <a:pPr>
              <a:defRPr/>
            </a:pPr>
            <a:endParaRPr lang="sl-SI" altLang="sl-SI" dirty="0" smtClean="0">
              <a:latin typeface="Garamond" panose="02020404030301010803" pitchFamily="18" charset="0"/>
            </a:endParaRPr>
          </a:p>
          <a:p>
            <a:pPr>
              <a:buNone/>
              <a:defRPr/>
            </a:pPr>
            <a:endParaRPr lang="sl-SI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9598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1161</Words>
  <Application>Microsoft Office PowerPoint</Application>
  <PresentationFormat>Širokozaslonsko</PresentationFormat>
  <Paragraphs>120</Paragraphs>
  <Slides>21</Slides>
  <Notes>8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Garamond</vt:lpstr>
      <vt:lpstr>Times New Roman</vt:lpstr>
      <vt:lpstr>Officeova tema</vt:lpstr>
      <vt:lpstr>Ključni pojmi iz geometrije na RP (izročki za predavanja študentom razrednega pouka pri predmetu Didaktike matematike 1, T. Hodnik)</vt:lpstr>
      <vt:lpstr>Uvod</vt:lpstr>
      <vt:lpstr>Escher (vir: maurits cornelis escher umetnine - Bing images)</vt:lpstr>
      <vt:lpstr>Objekti v geometriji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Oblikujte navodilo za risanje spodnjega vzorca</vt:lpstr>
      <vt:lpstr>Waclaw Szpakowski (1883 – 1973)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Izbrane teme iz geometrije (izročki za predavanja študentom razrednega pouka pri predmetu Didaktike matematike 1, T. Hodnik)</dc:title>
  <dc:creator>Rewiever</dc:creator>
  <cp:lastModifiedBy>Rewiever</cp:lastModifiedBy>
  <cp:revision>2</cp:revision>
  <dcterms:created xsi:type="dcterms:W3CDTF">2022-04-18T18:34:47Z</dcterms:created>
  <dcterms:modified xsi:type="dcterms:W3CDTF">2022-04-18T18:36:20Z</dcterms:modified>
</cp:coreProperties>
</file>