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58" r:id="rId3"/>
    <p:sldId id="305" r:id="rId4"/>
    <p:sldId id="306"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BFC03-6E97-420E-AF12-3D3A8FC0BAF3}" type="datetimeFigureOut">
              <a:rPr lang="sl-SI" smtClean="0"/>
              <a:t>4. 10. 2025</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095A61-EB58-4F0C-A167-6453503F8774}" type="slidenum">
              <a:rPr lang="sl-SI" smtClean="0"/>
              <a:t>‹#›</a:t>
            </a:fld>
            <a:endParaRPr lang="sl-SI"/>
          </a:p>
        </p:txBody>
      </p:sp>
    </p:spTree>
    <p:extLst>
      <p:ext uri="{BB962C8B-B14F-4D97-AF65-F5344CB8AC3E}">
        <p14:creationId xmlns:p14="http://schemas.microsoft.com/office/powerpoint/2010/main" val="2498889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B18DD-2C1C-4D2B-8ECF-91B63F8725FE}" type="slidenum">
              <a:rPr kumimoji="0" lang="sl-S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l-S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03775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B18DD-2C1C-4D2B-8ECF-91B63F8725FE}" type="slidenum">
              <a:rPr kumimoji="0" lang="sl-S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l-S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71324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B18DD-2C1C-4D2B-8ECF-91B63F8725FE}" type="slidenum">
              <a:rPr kumimoji="0" lang="sl-S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l-S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11551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B18DD-2C1C-4D2B-8ECF-91B63F8725FE}" type="slidenum">
              <a:rPr kumimoji="0" lang="sl-S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l-S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54113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B18DD-2C1C-4D2B-8ECF-91B63F8725FE}" type="slidenum">
              <a:rPr kumimoji="0" lang="sl-S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l-S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4196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B18DD-2C1C-4D2B-8ECF-91B63F8725FE}" type="slidenum">
              <a:rPr kumimoji="0" lang="sl-S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l-S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41209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B18DD-2C1C-4D2B-8ECF-91B63F8725FE}" type="slidenum">
              <a:rPr kumimoji="0" lang="sl-S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l-S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49187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B18DD-2C1C-4D2B-8ECF-91B63F8725FE}" type="slidenum">
              <a:rPr kumimoji="0" lang="sl-S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l-S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10977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B18DD-2C1C-4D2B-8ECF-91B63F8725FE}" type="slidenum">
              <a:rPr kumimoji="0" lang="sl-S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l-S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04458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B18DD-2C1C-4D2B-8ECF-91B63F8725FE}" type="slidenum">
              <a:rPr kumimoji="0" lang="sl-S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l-S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3648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B18DD-2C1C-4D2B-8ECF-91B63F8725FE}" type="slidenum">
              <a:rPr kumimoji="0" lang="sl-S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l-S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43423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9AE5B2D3-E92A-43A6-B56B-D75458889EF5}" type="datetimeFigureOut">
              <a:rPr lang="sl-SI" smtClean="0"/>
              <a:t>4. 10. 2025</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735265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9AE5B2D3-E92A-43A6-B56B-D75458889EF5}" type="datetimeFigureOut">
              <a:rPr lang="sl-SI" smtClean="0"/>
              <a:t>4. 10. 2025</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32704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9AE5B2D3-E92A-43A6-B56B-D75458889EF5}" type="datetimeFigureOut">
              <a:rPr lang="sl-SI" smtClean="0"/>
              <a:t>4. 10. 2025</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810303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EB12291-4BF8-F8B8-611F-10B40F36679E}"/>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409CD10E-3EE5-7C75-A745-B7CFDF25FB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9107773A-3871-2867-6E20-365E81043A79}"/>
              </a:ext>
            </a:extLst>
          </p:cNvPr>
          <p:cNvSpPr>
            <a:spLocks noGrp="1"/>
          </p:cNvSpPr>
          <p:nvPr>
            <p:ph type="dt" sz="half" idx="10"/>
          </p:nvPr>
        </p:nvSpPr>
        <p:spPr/>
        <p:txBody>
          <a:bodyPr/>
          <a:lstStyle/>
          <a:p>
            <a:fld id="{A16007D6-8747-4BCD-B71E-DCE7F8683C71}" type="datetime1">
              <a:rPr lang="sl-SI" smtClean="0"/>
              <a:t>4. 10. 2025</a:t>
            </a:fld>
            <a:endParaRPr lang="sl-SI"/>
          </a:p>
        </p:txBody>
      </p:sp>
      <p:sp>
        <p:nvSpPr>
          <p:cNvPr id="5" name="Označba mesta noge 4">
            <a:extLst>
              <a:ext uri="{FF2B5EF4-FFF2-40B4-BE49-F238E27FC236}">
                <a16:creationId xmlns:a16="http://schemas.microsoft.com/office/drawing/2014/main" id="{7F9369A5-6524-5823-598D-986E3817FDCD}"/>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9BA95812-2208-44A1-68A4-2D63A02CD7F7}"/>
              </a:ext>
            </a:extLst>
          </p:cNvPr>
          <p:cNvSpPr>
            <a:spLocks noGrp="1"/>
          </p:cNvSpPr>
          <p:nvPr>
            <p:ph type="sldNum" sz="quarter" idx="12"/>
          </p:nvPr>
        </p:nvSpPr>
        <p:spPr/>
        <p:txBody>
          <a:bodyPr/>
          <a:lstStyle/>
          <a:p>
            <a:fld id="{8B5F4A4C-8B39-4225-9D0B-43BB06A4B409}" type="slidenum">
              <a:rPr lang="sl-SI" smtClean="0"/>
              <a:t>‹#›</a:t>
            </a:fld>
            <a:endParaRPr lang="sl-SI"/>
          </a:p>
        </p:txBody>
      </p:sp>
    </p:spTree>
    <p:extLst>
      <p:ext uri="{BB962C8B-B14F-4D97-AF65-F5344CB8AC3E}">
        <p14:creationId xmlns:p14="http://schemas.microsoft.com/office/powerpoint/2010/main" val="3438651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EC02C3-A88D-1816-805F-B214A07E8FE2}"/>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83CECCB1-EB48-7A11-986F-18739F6C6089}"/>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1C6111D3-51F0-C3EC-CEF1-23E6612962C3}"/>
              </a:ext>
            </a:extLst>
          </p:cNvPr>
          <p:cNvSpPr>
            <a:spLocks noGrp="1"/>
          </p:cNvSpPr>
          <p:nvPr>
            <p:ph type="dt" sz="half" idx="10"/>
          </p:nvPr>
        </p:nvSpPr>
        <p:spPr/>
        <p:txBody>
          <a:bodyPr/>
          <a:lstStyle/>
          <a:p>
            <a:fld id="{DAD9C7E5-7C2D-445E-BCDF-F2CC92F0DD17}" type="datetime1">
              <a:rPr lang="sl-SI" smtClean="0"/>
              <a:t>4. 10. 2025</a:t>
            </a:fld>
            <a:endParaRPr lang="sl-SI"/>
          </a:p>
        </p:txBody>
      </p:sp>
      <p:sp>
        <p:nvSpPr>
          <p:cNvPr id="5" name="Označba mesta noge 4">
            <a:extLst>
              <a:ext uri="{FF2B5EF4-FFF2-40B4-BE49-F238E27FC236}">
                <a16:creationId xmlns:a16="http://schemas.microsoft.com/office/drawing/2014/main" id="{B52A6967-0532-E7B4-2560-4C83B935C1AE}"/>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639BCEDA-309A-FA5A-4A8E-66447DF99E20}"/>
              </a:ext>
            </a:extLst>
          </p:cNvPr>
          <p:cNvSpPr>
            <a:spLocks noGrp="1"/>
          </p:cNvSpPr>
          <p:nvPr>
            <p:ph type="sldNum" sz="quarter" idx="12"/>
          </p:nvPr>
        </p:nvSpPr>
        <p:spPr/>
        <p:txBody>
          <a:bodyPr/>
          <a:lstStyle/>
          <a:p>
            <a:fld id="{8B5F4A4C-8B39-4225-9D0B-43BB06A4B409}" type="slidenum">
              <a:rPr lang="sl-SI" smtClean="0"/>
              <a:t>‹#›</a:t>
            </a:fld>
            <a:endParaRPr lang="sl-SI"/>
          </a:p>
        </p:txBody>
      </p:sp>
    </p:spTree>
    <p:extLst>
      <p:ext uri="{BB962C8B-B14F-4D97-AF65-F5344CB8AC3E}">
        <p14:creationId xmlns:p14="http://schemas.microsoft.com/office/powerpoint/2010/main" val="1776284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20D6245-707B-5967-7F20-5B162AF3705C}"/>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D50E60B4-B368-146E-D8F8-10AD5F356BB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F9AF175E-DB95-374E-CA64-1AA8FD2622CB}"/>
              </a:ext>
            </a:extLst>
          </p:cNvPr>
          <p:cNvSpPr>
            <a:spLocks noGrp="1"/>
          </p:cNvSpPr>
          <p:nvPr>
            <p:ph type="dt" sz="half" idx="10"/>
          </p:nvPr>
        </p:nvSpPr>
        <p:spPr/>
        <p:txBody>
          <a:bodyPr/>
          <a:lstStyle/>
          <a:p>
            <a:fld id="{0E3E19E2-B88C-49CA-9146-C91E26B3B55C}" type="datetime1">
              <a:rPr lang="sl-SI" smtClean="0"/>
              <a:t>4. 10. 2025</a:t>
            </a:fld>
            <a:endParaRPr lang="sl-SI"/>
          </a:p>
        </p:txBody>
      </p:sp>
      <p:sp>
        <p:nvSpPr>
          <p:cNvPr id="5" name="Označba mesta noge 4">
            <a:extLst>
              <a:ext uri="{FF2B5EF4-FFF2-40B4-BE49-F238E27FC236}">
                <a16:creationId xmlns:a16="http://schemas.microsoft.com/office/drawing/2014/main" id="{B3765C4B-9C22-CBFF-77F1-C7B9C668B05B}"/>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ADC8F083-06FC-039E-2583-854C7BF40D4E}"/>
              </a:ext>
            </a:extLst>
          </p:cNvPr>
          <p:cNvSpPr>
            <a:spLocks noGrp="1"/>
          </p:cNvSpPr>
          <p:nvPr>
            <p:ph type="sldNum" sz="quarter" idx="12"/>
          </p:nvPr>
        </p:nvSpPr>
        <p:spPr/>
        <p:txBody>
          <a:bodyPr/>
          <a:lstStyle/>
          <a:p>
            <a:fld id="{8B5F4A4C-8B39-4225-9D0B-43BB06A4B409}" type="slidenum">
              <a:rPr lang="sl-SI" smtClean="0"/>
              <a:t>‹#›</a:t>
            </a:fld>
            <a:endParaRPr lang="sl-SI"/>
          </a:p>
        </p:txBody>
      </p:sp>
    </p:spTree>
    <p:extLst>
      <p:ext uri="{BB962C8B-B14F-4D97-AF65-F5344CB8AC3E}">
        <p14:creationId xmlns:p14="http://schemas.microsoft.com/office/powerpoint/2010/main" val="2722901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C44A4C9-FDA2-9D2C-79DC-026AE820A79E}"/>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3DA674BC-9111-8136-D7A6-693E37C8D6C2}"/>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7A72D55C-8A75-F26B-2290-2E00C03B3162}"/>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D0F5BC5E-165E-9AEF-7BBE-0191F6180CFA}"/>
              </a:ext>
            </a:extLst>
          </p:cNvPr>
          <p:cNvSpPr>
            <a:spLocks noGrp="1"/>
          </p:cNvSpPr>
          <p:nvPr>
            <p:ph type="dt" sz="half" idx="10"/>
          </p:nvPr>
        </p:nvSpPr>
        <p:spPr/>
        <p:txBody>
          <a:bodyPr/>
          <a:lstStyle/>
          <a:p>
            <a:fld id="{6F6E0FCD-E98F-467F-BF32-088ECBA4DC07}" type="datetime1">
              <a:rPr lang="sl-SI" smtClean="0"/>
              <a:t>4. 10. 2025</a:t>
            </a:fld>
            <a:endParaRPr lang="sl-SI"/>
          </a:p>
        </p:txBody>
      </p:sp>
      <p:sp>
        <p:nvSpPr>
          <p:cNvPr id="6" name="Označba mesta noge 5">
            <a:extLst>
              <a:ext uri="{FF2B5EF4-FFF2-40B4-BE49-F238E27FC236}">
                <a16:creationId xmlns:a16="http://schemas.microsoft.com/office/drawing/2014/main" id="{790DE0A0-A1E3-4D6B-1065-BE208E3D5C72}"/>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2841FC9D-CA1D-A7AC-8378-9808B1C434DF}"/>
              </a:ext>
            </a:extLst>
          </p:cNvPr>
          <p:cNvSpPr>
            <a:spLocks noGrp="1"/>
          </p:cNvSpPr>
          <p:nvPr>
            <p:ph type="sldNum" sz="quarter" idx="12"/>
          </p:nvPr>
        </p:nvSpPr>
        <p:spPr/>
        <p:txBody>
          <a:bodyPr/>
          <a:lstStyle/>
          <a:p>
            <a:fld id="{8B5F4A4C-8B39-4225-9D0B-43BB06A4B409}" type="slidenum">
              <a:rPr lang="sl-SI" smtClean="0"/>
              <a:t>‹#›</a:t>
            </a:fld>
            <a:endParaRPr lang="sl-SI"/>
          </a:p>
        </p:txBody>
      </p:sp>
    </p:spTree>
    <p:extLst>
      <p:ext uri="{BB962C8B-B14F-4D97-AF65-F5344CB8AC3E}">
        <p14:creationId xmlns:p14="http://schemas.microsoft.com/office/powerpoint/2010/main" val="755938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D212A5E-0F59-FEC5-CDC5-C842519C1869}"/>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0983FEAA-E526-DE98-3E85-A199AE78F1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3AD5F5E0-CD97-72D3-2011-2C9C1A66E1CF}"/>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7941F4A3-411C-74D8-82D7-4955CD72E2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3E5DEE04-B6F8-3991-4FDD-F55EF16ED32B}"/>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29A32957-397A-A3C1-B735-2D5E92D8919A}"/>
              </a:ext>
            </a:extLst>
          </p:cNvPr>
          <p:cNvSpPr>
            <a:spLocks noGrp="1"/>
          </p:cNvSpPr>
          <p:nvPr>
            <p:ph type="dt" sz="half" idx="10"/>
          </p:nvPr>
        </p:nvSpPr>
        <p:spPr/>
        <p:txBody>
          <a:bodyPr/>
          <a:lstStyle/>
          <a:p>
            <a:fld id="{976E096F-8A46-40C1-BB8B-D0B0048F2A21}" type="datetime1">
              <a:rPr lang="sl-SI" smtClean="0"/>
              <a:t>4. 10. 2025</a:t>
            </a:fld>
            <a:endParaRPr lang="sl-SI"/>
          </a:p>
        </p:txBody>
      </p:sp>
      <p:sp>
        <p:nvSpPr>
          <p:cNvPr id="8" name="Označba mesta noge 7">
            <a:extLst>
              <a:ext uri="{FF2B5EF4-FFF2-40B4-BE49-F238E27FC236}">
                <a16:creationId xmlns:a16="http://schemas.microsoft.com/office/drawing/2014/main" id="{08DF6D39-2E01-083D-AB52-CAD09156A882}"/>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47CA7527-42C6-2A1B-36B5-A096314BF39C}"/>
              </a:ext>
            </a:extLst>
          </p:cNvPr>
          <p:cNvSpPr>
            <a:spLocks noGrp="1"/>
          </p:cNvSpPr>
          <p:nvPr>
            <p:ph type="sldNum" sz="quarter" idx="12"/>
          </p:nvPr>
        </p:nvSpPr>
        <p:spPr/>
        <p:txBody>
          <a:bodyPr/>
          <a:lstStyle/>
          <a:p>
            <a:fld id="{8B5F4A4C-8B39-4225-9D0B-43BB06A4B409}" type="slidenum">
              <a:rPr lang="sl-SI" smtClean="0"/>
              <a:t>‹#›</a:t>
            </a:fld>
            <a:endParaRPr lang="sl-SI"/>
          </a:p>
        </p:txBody>
      </p:sp>
    </p:spTree>
    <p:extLst>
      <p:ext uri="{BB962C8B-B14F-4D97-AF65-F5344CB8AC3E}">
        <p14:creationId xmlns:p14="http://schemas.microsoft.com/office/powerpoint/2010/main" val="1341689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04D81F7-DF26-9B01-CCC5-F0671430F9EF}"/>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C3F7287A-A51F-0147-B319-5144A96EB1C3}"/>
              </a:ext>
            </a:extLst>
          </p:cNvPr>
          <p:cNvSpPr>
            <a:spLocks noGrp="1"/>
          </p:cNvSpPr>
          <p:nvPr>
            <p:ph type="dt" sz="half" idx="10"/>
          </p:nvPr>
        </p:nvSpPr>
        <p:spPr/>
        <p:txBody>
          <a:bodyPr/>
          <a:lstStyle/>
          <a:p>
            <a:fld id="{65267F2E-529E-4356-BEB6-9AFFA20D895A}" type="datetime1">
              <a:rPr lang="sl-SI" smtClean="0"/>
              <a:t>4. 10. 2025</a:t>
            </a:fld>
            <a:endParaRPr lang="sl-SI"/>
          </a:p>
        </p:txBody>
      </p:sp>
      <p:sp>
        <p:nvSpPr>
          <p:cNvPr id="4" name="Označba mesta noge 3">
            <a:extLst>
              <a:ext uri="{FF2B5EF4-FFF2-40B4-BE49-F238E27FC236}">
                <a16:creationId xmlns:a16="http://schemas.microsoft.com/office/drawing/2014/main" id="{EE5DDC2E-4082-AD58-D446-0C0AEA82C5BC}"/>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3F60A31D-570E-23CB-C0B6-5B695120316B}"/>
              </a:ext>
            </a:extLst>
          </p:cNvPr>
          <p:cNvSpPr>
            <a:spLocks noGrp="1"/>
          </p:cNvSpPr>
          <p:nvPr>
            <p:ph type="sldNum" sz="quarter" idx="12"/>
          </p:nvPr>
        </p:nvSpPr>
        <p:spPr/>
        <p:txBody>
          <a:bodyPr/>
          <a:lstStyle/>
          <a:p>
            <a:fld id="{8B5F4A4C-8B39-4225-9D0B-43BB06A4B409}" type="slidenum">
              <a:rPr lang="sl-SI" smtClean="0"/>
              <a:t>‹#›</a:t>
            </a:fld>
            <a:endParaRPr lang="sl-SI"/>
          </a:p>
        </p:txBody>
      </p:sp>
    </p:spTree>
    <p:extLst>
      <p:ext uri="{BB962C8B-B14F-4D97-AF65-F5344CB8AC3E}">
        <p14:creationId xmlns:p14="http://schemas.microsoft.com/office/powerpoint/2010/main" val="1475379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DB5B181E-F4EF-C72C-0FFF-42D7E6A1BA67}"/>
              </a:ext>
            </a:extLst>
          </p:cNvPr>
          <p:cNvSpPr>
            <a:spLocks noGrp="1"/>
          </p:cNvSpPr>
          <p:nvPr>
            <p:ph type="dt" sz="half" idx="10"/>
          </p:nvPr>
        </p:nvSpPr>
        <p:spPr/>
        <p:txBody>
          <a:bodyPr/>
          <a:lstStyle/>
          <a:p>
            <a:fld id="{A008A954-E7C6-4B23-AF22-CD1BEC089E19}" type="datetime1">
              <a:rPr lang="sl-SI" smtClean="0"/>
              <a:t>4. 10. 2025</a:t>
            </a:fld>
            <a:endParaRPr lang="sl-SI"/>
          </a:p>
        </p:txBody>
      </p:sp>
      <p:sp>
        <p:nvSpPr>
          <p:cNvPr id="3" name="Označba mesta noge 2">
            <a:extLst>
              <a:ext uri="{FF2B5EF4-FFF2-40B4-BE49-F238E27FC236}">
                <a16:creationId xmlns:a16="http://schemas.microsoft.com/office/drawing/2014/main" id="{29DC85C3-96E2-1E21-42CB-1848612A69DD}"/>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05EFF52D-B309-DD73-1AE0-0D38B26AED01}"/>
              </a:ext>
            </a:extLst>
          </p:cNvPr>
          <p:cNvSpPr>
            <a:spLocks noGrp="1"/>
          </p:cNvSpPr>
          <p:nvPr>
            <p:ph type="sldNum" sz="quarter" idx="12"/>
          </p:nvPr>
        </p:nvSpPr>
        <p:spPr/>
        <p:txBody>
          <a:bodyPr/>
          <a:lstStyle/>
          <a:p>
            <a:fld id="{8B5F4A4C-8B39-4225-9D0B-43BB06A4B409}" type="slidenum">
              <a:rPr lang="sl-SI" smtClean="0"/>
              <a:t>‹#›</a:t>
            </a:fld>
            <a:endParaRPr lang="sl-SI"/>
          </a:p>
        </p:txBody>
      </p:sp>
    </p:spTree>
    <p:extLst>
      <p:ext uri="{BB962C8B-B14F-4D97-AF65-F5344CB8AC3E}">
        <p14:creationId xmlns:p14="http://schemas.microsoft.com/office/powerpoint/2010/main" val="1744417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B111A63-FF6C-9AAF-C01F-0F620031EE73}"/>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1D70D640-CC27-255C-673D-5B9A8451E4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CA80C293-64AF-257A-A296-51FE7D4C97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CDEF4366-4F28-298B-F175-5A9CA00CFEDB}"/>
              </a:ext>
            </a:extLst>
          </p:cNvPr>
          <p:cNvSpPr>
            <a:spLocks noGrp="1"/>
          </p:cNvSpPr>
          <p:nvPr>
            <p:ph type="dt" sz="half" idx="10"/>
          </p:nvPr>
        </p:nvSpPr>
        <p:spPr/>
        <p:txBody>
          <a:bodyPr/>
          <a:lstStyle/>
          <a:p>
            <a:fld id="{7406E0F8-735F-45DC-B0EB-61B7EC340BAA}" type="datetime1">
              <a:rPr lang="sl-SI" smtClean="0"/>
              <a:t>4. 10. 2025</a:t>
            </a:fld>
            <a:endParaRPr lang="sl-SI"/>
          </a:p>
        </p:txBody>
      </p:sp>
      <p:sp>
        <p:nvSpPr>
          <p:cNvPr id="6" name="Označba mesta noge 5">
            <a:extLst>
              <a:ext uri="{FF2B5EF4-FFF2-40B4-BE49-F238E27FC236}">
                <a16:creationId xmlns:a16="http://schemas.microsoft.com/office/drawing/2014/main" id="{A98E9DF2-C4D4-977A-0642-B75C8B34EF9A}"/>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E5683D81-AFD2-6F98-5B32-639B2C671817}"/>
              </a:ext>
            </a:extLst>
          </p:cNvPr>
          <p:cNvSpPr>
            <a:spLocks noGrp="1"/>
          </p:cNvSpPr>
          <p:nvPr>
            <p:ph type="sldNum" sz="quarter" idx="12"/>
          </p:nvPr>
        </p:nvSpPr>
        <p:spPr/>
        <p:txBody>
          <a:bodyPr/>
          <a:lstStyle/>
          <a:p>
            <a:fld id="{8B5F4A4C-8B39-4225-9D0B-43BB06A4B409}" type="slidenum">
              <a:rPr lang="sl-SI" smtClean="0"/>
              <a:t>‹#›</a:t>
            </a:fld>
            <a:endParaRPr lang="sl-SI"/>
          </a:p>
        </p:txBody>
      </p:sp>
    </p:spTree>
    <p:extLst>
      <p:ext uri="{BB962C8B-B14F-4D97-AF65-F5344CB8AC3E}">
        <p14:creationId xmlns:p14="http://schemas.microsoft.com/office/powerpoint/2010/main" val="3827316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9AE5B2D3-E92A-43A6-B56B-D75458889EF5}" type="datetimeFigureOut">
              <a:rPr lang="sl-SI" smtClean="0"/>
              <a:t>4. 10. 2025</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3718293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97F8AF8-C7DB-9DF2-6ED1-F2AEFA0D2F42}"/>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BED6FFFC-C572-E0D6-C4C6-9DD4C69D5A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39C4F349-CF1E-D6F3-CF89-CF5A0CB115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B88DB942-E70E-5C66-2FF7-5C42ED511D55}"/>
              </a:ext>
            </a:extLst>
          </p:cNvPr>
          <p:cNvSpPr>
            <a:spLocks noGrp="1"/>
          </p:cNvSpPr>
          <p:nvPr>
            <p:ph type="dt" sz="half" idx="10"/>
          </p:nvPr>
        </p:nvSpPr>
        <p:spPr/>
        <p:txBody>
          <a:bodyPr/>
          <a:lstStyle/>
          <a:p>
            <a:fld id="{6CB5968B-5BCE-4579-8EA2-BC3A5DF39980}" type="datetime1">
              <a:rPr lang="sl-SI" smtClean="0"/>
              <a:t>4. 10. 2025</a:t>
            </a:fld>
            <a:endParaRPr lang="sl-SI"/>
          </a:p>
        </p:txBody>
      </p:sp>
      <p:sp>
        <p:nvSpPr>
          <p:cNvPr id="6" name="Označba mesta noge 5">
            <a:extLst>
              <a:ext uri="{FF2B5EF4-FFF2-40B4-BE49-F238E27FC236}">
                <a16:creationId xmlns:a16="http://schemas.microsoft.com/office/drawing/2014/main" id="{800EA133-2857-5A49-4D6F-D0653F8C429C}"/>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425BFC0D-483A-5E61-B70D-AD257CE3888A}"/>
              </a:ext>
            </a:extLst>
          </p:cNvPr>
          <p:cNvSpPr>
            <a:spLocks noGrp="1"/>
          </p:cNvSpPr>
          <p:nvPr>
            <p:ph type="sldNum" sz="quarter" idx="12"/>
          </p:nvPr>
        </p:nvSpPr>
        <p:spPr/>
        <p:txBody>
          <a:bodyPr/>
          <a:lstStyle/>
          <a:p>
            <a:fld id="{8B5F4A4C-8B39-4225-9D0B-43BB06A4B409}" type="slidenum">
              <a:rPr lang="sl-SI" smtClean="0"/>
              <a:t>‹#›</a:t>
            </a:fld>
            <a:endParaRPr lang="sl-SI"/>
          </a:p>
        </p:txBody>
      </p:sp>
    </p:spTree>
    <p:extLst>
      <p:ext uri="{BB962C8B-B14F-4D97-AF65-F5344CB8AC3E}">
        <p14:creationId xmlns:p14="http://schemas.microsoft.com/office/powerpoint/2010/main" val="648094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A238FC2-5884-7293-4EB5-E04FDE4301DD}"/>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E70B83EB-EA28-9175-5FE0-C307719AA4AE}"/>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173A8282-D8BA-B25B-D30D-5B40D6CCE048}"/>
              </a:ext>
            </a:extLst>
          </p:cNvPr>
          <p:cNvSpPr>
            <a:spLocks noGrp="1"/>
          </p:cNvSpPr>
          <p:nvPr>
            <p:ph type="dt" sz="half" idx="10"/>
          </p:nvPr>
        </p:nvSpPr>
        <p:spPr/>
        <p:txBody>
          <a:bodyPr/>
          <a:lstStyle/>
          <a:p>
            <a:fld id="{57BB462B-201D-4D5D-9AEC-3AE0B302F85A}" type="datetime1">
              <a:rPr lang="sl-SI" smtClean="0"/>
              <a:t>4. 10. 2025</a:t>
            </a:fld>
            <a:endParaRPr lang="sl-SI"/>
          </a:p>
        </p:txBody>
      </p:sp>
      <p:sp>
        <p:nvSpPr>
          <p:cNvPr id="5" name="Označba mesta noge 4">
            <a:extLst>
              <a:ext uri="{FF2B5EF4-FFF2-40B4-BE49-F238E27FC236}">
                <a16:creationId xmlns:a16="http://schemas.microsoft.com/office/drawing/2014/main" id="{14349DB9-0261-CDD0-DC1A-FB304F42897A}"/>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894A3BA8-9B07-1D76-4B5E-C28A3C631252}"/>
              </a:ext>
            </a:extLst>
          </p:cNvPr>
          <p:cNvSpPr>
            <a:spLocks noGrp="1"/>
          </p:cNvSpPr>
          <p:nvPr>
            <p:ph type="sldNum" sz="quarter" idx="12"/>
          </p:nvPr>
        </p:nvSpPr>
        <p:spPr/>
        <p:txBody>
          <a:bodyPr/>
          <a:lstStyle/>
          <a:p>
            <a:fld id="{8B5F4A4C-8B39-4225-9D0B-43BB06A4B409}" type="slidenum">
              <a:rPr lang="sl-SI" smtClean="0"/>
              <a:t>‹#›</a:t>
            </a:fld>
            <a:endParaRPr lang="sl-SI"/>
          </a:p>
        </p:txBody>
      </p:sp>
    </p:spTree>
    <p:extLst>
      <p:ext uri="{BB962C8B-B14F-4D97-AF65-F5344CB8AC3E}">
        <p14:creationId xmlns:p14="http://schemas.microsoft.com/office/powerpoint/2010/main" val="2484536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00CC32E3-81FF-A440-234E-1C7B4E164F02}"/>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EA9CF61E-05BB-855D-E203-93739C11D33C}"/>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41537D9E-37F7-4DCC-C0AA-0A299DFB4533}"/>
              </a:ext>
            </a:extLst>
          </p:cNvPr>
          <p:cNvSpPr>
            <a:spLocks noGrp="1"/>
          </p:cNvSpPr>
          <p:nvPr>
            <p:ph type="dt" sz="half" idx="10"/>
          </p:nvPr>
        </p:nvSpPr>
        <p:spPr/>
        <p:txBody>
          <a:bodyPr/>
          <a:lstStyle/>
          <a:p>
            <a:fld id="{009E2BCF-F137-4C52-A192-6A0D65FCA29C}" type="datetime1">
              <a:rPr lang="sl-SI" smtClean="0"/>
              <a:t>4. 10. 2025</a:t>
            </a:fld>
            <a:endParaRPr lang="sl-SI"/>
          </a:p>
        </p:txBody>
      </p:sp>
      <p:sp>
        <p:nvSpPr>
          <p:cNvPr id="5" name="Označba mesta noge 4">
            <a:extLst>
              <a:ext uri="{FF2B5EF4-FFF2-40B4-BE49-F238E27FC236}">
                <a16:creationId xmlns:a16="http://schemas.microsoft.com/office/drawing/2014/main" id="{CC8EF418-22B4-9FE4-8436-669266CDA113}"/>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670AC174-3A05-89EB-4103-847B56DF3CCC}"/>
              </a:ext>
            </a:extLst>
          </p:cNvPr>
          <p:cNvSpPr>
            <a:spLocks noGrp="1"/>
          </p:cNvSpPr>
          <p:nvPr>
            <p:ph type="sldNum" sz="quarter" idx="12"/>
          </p:nvPr>
        </p:nvSpPr>
        <p:spPr/>
        <p:txBody>
          <a:bodyPr/>
          <a:lstStyle/>
          <a:p>
            <a:fld id="{8B5F4A4C-8B39-4225-9D0B-43BB06A4B409}" type="slidenum">
              <a:rPr lang="sl-SI" smtClean="0"/>
              <a:t>‹#›</a:t>
            </a:fld>
            <a:endParaRPr lang="sl-SI"/>
          </a:p>
        </p:txBody>
      </p:sp>
    </p:spTree>
    <p:extLst>
      <p:ext uri="{BB962C8B-B14F-4D97-AF65-F5344CB8AC3E}">
        <p14:creationId xmlns:p14="http://schemas.microsoft.com/office/powerpoint/2010/main" val="405615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9AE5B2D3-E92A-43A6-B56B-D75458889EF5}" type="datetimeFigureOut">
              <a:rPr lang="sl-SI" smtClean="0"/>
              <a:t>4. 10. 2025</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88126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9AE5B2D3-E92A-43A6-B56B-D75458889EF5}" type="datetimeFigureOut">
              <a:rPr lang="sl-SI" smtClean="0"/>
              <a:t>4. 10. 2025</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112199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9AE5B2D3-E92A-43A6-B56B-D75458889EF5}" type="datetimeFigureOut">
              <a:rPr lang="sl-SI" smtClean="0"/>
              <a:t>4. 10. 2025</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3003969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9AE5B2D3-E92A-43A6-B56B-D75458889EF5}" type="datetimeFigureOut">
              <a:rPr lang="sl-SI" smtClean="0"/>
              <a:t>4. 10. 2025</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707072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9AE5B2D3-E92A-43A6-B56B-D75458889EF5}" type="datetimeFigureOut">
              <a:rPr lang="sl-SI" smtClean="0"/>
              <a:t>4. 10. 2025</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2863181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9AE5B2D3-E92A-43A6-B56B-D75458889EF5}" type="datetimeFigureOut">
              <a:rPr lang="sl-SI" smtClean="0"/>
              <a:t>4. 10. 2025</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851555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9AE5B2D3-E92A-43A6-B56B-D75458889EF5}" type="datetimeFigureOut">
              <a:rPr lang="sl-SI" smtClean="0"/>
              <a:t>4. 10. 2025</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316029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5B2D3-E92A-43A6-B56B-D75458889EF5}" type="datetimeFigureOut">
              <a:rPr lang="sl-SI" smtClean="0"/>
              <a:t>4. 10. 2025</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F2063-8523-477E-8762-FE2D02B0EB80}" type="slidenum">
              <a:rPr lang="sl-SI" smtClean="0"/>
              <a:t>‹#›</a:t>
            </a:fld>
            <a:endParaRPr lang="sl-SI"/>
          </a:p>
        </p:txBody>
      </p:sp>
    </p:spTree>
    <p:extLst>
      <p:ext uri="{BB962C8B-B14F-4D97-AF65-F5344CB8AC3E}">
        <p14:creationId xmlns:p14="http://schemas.microsoft.com/office/powerpoint/2010/main" val="187243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A0673B3A-2432-5890-A824-CF3419B1B2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809198CD-4CCA-A24D-0D87-49957FE9BD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558B746B-0F9B-7117-A17C-6841D3203C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85E8431-A865-4603-B969-F0B3700DF428}" type="datetime1">
              <a:rPr lang="sl-SI" smtClean="0"/>
              <a:t>4. 10. 2025</a:t>
            </a:fld>
            <a:endParaRPr lang="sl-SI"/>
          </a:p>
        </p:txBody>
      </p:sp>
      <p:sp>
        <p:nvSpPr>
          <p:cNvPr id="5" name="Označba mesta noge 4">
            <a:extLst>
              <a:ext uri="{FF2B5EF4-FFF2-40B4-BE49-F238E27FC236}">
                <a16:creationId xmlns:a16="http://schemas.microsoft.com/office/drawing/2014/main" id="{F7D4770B-0094-FE4D-A2FB-1730FAAD8E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l-SI"/>
          </a:p>
        </p:txBody>
      </p:sp>
      <p:sp>
        <p:nvSpPr>
          <p:cNvPr id="6" name="Označba mesta številke diapozitiva 5">
            <a:extLst>
              <a:ext uri="{FF2B5EF4-FFF2-40B4-BE49-F238E27FC236}">
                <a16:creationId xmlns:a16="http://schemas.microsoft.com/office/drawing/2014/main" id="{680D6289-BF30-5138-1E07-282DBF6C49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5F4A4C-8B39-4225-9D0B-43BB06A4B409}" type="slidenum">
              <a:rPr lang="sl-SI" smtClean="0"/>
              <a:t>‹#›</a:t>
            </a:fld>
            <a:endParaRPr lang="sl-SI"/>
          </a:p>
        </p:txBody>
      </p:sp>
    </p:spTree>
    <p:extLst>
      <p:ext uri="{BB962C8B-B14F-4D97-AF65-F5344CB8AC3E}">
        <p14:creationId xmlns:p14="http://schemas.microsoft.com/office/powerpoint/2010/main" val="4153506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81.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5.png"/><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Naslov 1">
            <a:extLst>
              <a:ext uri="{FF2B5EF4-FFF2-40B4-BE49-F238E27FC236}">
                <a16:creationId xmlns:a16="http://schemas.microsoft.com/office/drawing/2014/main" id="{68DBD30E-C529-C72B-B14C-407F89132783}"/>
              </a:ext>
            </a:extLst>
          </p:cNvPr>
          <p:cNvSpPr>
            <a:spLocks noGrp="1"/>
          </p:cNvSpPr>
          <p:nvPr>
            <p:ph type="title"/>
          </p:nvPr>
        </p:nvSpPr>
        <p:spPr>
          <a:xfrm>
            <a:off x="1178564" y="290948"/>
            <a:ext cx="9833548" cy="1325563"/>
          </a:xfrm>
        </p:spPr>
        <p:txBody>
          <a:bodyPr anchor="b">
            <a:normAutofit/>
          </a:bodyPr>
          <a:lstStyle/>
          <a:p>
            <a:pPr algn="ctr"/>
            <a:r>
              <a:rPr lang="sl-SI" b="1" dirty="0">
                <a:solidFill>
                  <a:schemeClr val="tx2"/>
                </a:solidFill>
              </a:rPr>
              <a:t>N I Č T I  G L A V N I  Z A K O N  </a:t>
            </a:r>
            <a:br>
              <a:rPr lang="sl-SI" b="1" dirty="0">
                <a:solidFill>
                  <a:schemeClr val="tx2"/>
                </a:solidFill>
              </a:rPr>
            </a:br>
            <a:r>
              <a:rPr lang="sl-SI" b="1" dirty="0">
                <a:solidFill>
                  <a:schemeClr val="tx2"/>
                </a:solidFill>
              </a:rPr>
              <a:t>T E R M O D I N A M I K E</a:t>
            </a: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3" name="Označba mesta vsebine 2">
            <a:extLst>
              <a:ext uri="{FF2B5EF4-FFF2-40B4-BE49-F238E27FC236}">
                <a16:creationId xmlns:a16="http://schemas.microsoft.com/office/drawing/2014/main" id="{ACE797EB-3E7A-DE41-A032-E5402F8BD13C}"/>
              </a:ext>
            </a:extLst>
          </p:cNvPr>
          <p:cNvSpPr>
            <a:spLocks noGrp="1"/>
          </p:cNvSpPr>
          <p:nvPr>
            <p:ph idx="1"/>
          </p:nvPr>
        </p:nvSpPr>
        <p:spPr>
          <a:xfrm>
            <a:off x="737419" y="1907458"/>
            <a:ext cx="10746658" cy="4448891"/>
          </a:xfrm>
        </p:spPr>
        <p:txBody>
          <a:bodyPr>
            <a:normAutofit/>
          </a:bodyPr>
          <a:lstStyle/>
          <a:p>
            <a:pPr algn="just"/>
            <a:r>
              <a:rPr lang="sl-SI" sz="2200" b="1" dirty="0">
                <a:solidFill>
                  <a:schemeClr val="tx2"/>
                </a:solidFill>
              </a:rPr>
              <a:t>Toplotno ravnovesje</a:t>
            </a:r>
          </a:p>
          <a:p>
            <a:pPr algn="just"/>
            <a:r>
              <a:rPr lang="sl-SI" sz="2200" b="1" dirty="0">
                <a:solidFill>
                  <a:schemeClr val="tx2"/>
                </a:solidFill>
              </a:rPr>
              <a:t>Ničti glavni zakon termodinamike</a:t>
            </a:r>
          </a:p>
          <a:p>
            <a:pPr algn="just"/>
            <a:r>
              <a:rPr lang="sl-SI" sz="2200" b="1" dirty="0">
                <a:solidFill>
                  <a:schemeClr val="tx2"/>
                </a:solidFill>
              </a:rPr>
              <a:t>Osnovne termodinamične veličine stanja</a:t>
            </a:r>
          </a:p>
          <a:p>
            <a:pPr lvl="1" algn="just"/>
            <a:r>
              <a:rPr lang="sl-SI" sz="2200" dirty="0">
                <a:solidFill>
                  <a:schemeClr val="tx2"/>
                </a:solidFill>
              </a:rPr>
              <a:t>Prostornina</a:t>
            </a:r>
          </a:p>
          <a:p>
            <a:pPr lvl="1" algn="just"/>
            <a:r>
              <a:rPr lang="sl-SI" sz="2200" dirty="0">
                <a:solidFill>
                  <a:schemeClr val="tx2"/>
                </a:solidFill>
              </a:rPr>
              <a:t>Tok</a:t>
            </a:r>
          </a:p>
          <a:p>
            <a:pPr lvl="1" algn="just"/>
            <a:r>
              <a:rPr lang="sl-SI" sz="2200" dirty="0">
                <a:solidFill>
                  <a:schemeClr val="tx2"/>
                </a:solidFill>
              </a:rPr>
              <a:t>Tlak</a:t>
            </a:r>
          </a:p>
          <a:p>
            <a:pPr lvl="1" algn="just"/>
            <a:r>
              <a:rPr lang="sl-SI" sz="2200" dirty="0">
                <a:solidFill>
                  <a:schemeClr val="tx2"/>
                </a:solidFill>
              </a:rPr>
              <a:t>Temperatura</a:t>
            </a:r>
          </a:p>
          <a:p>
            <a:pPr marL="457200" lvl="1" indent="0" algn="just">
              <a:buNone/>
            </a:pPr>
            <a:endParaRPr lang="sl-SI" sz="2200" b="1" dirty="0">
              <a:solidFill>
                <a:schemeClr val="tx2"/>
              </a:solidFill>
            </a:endParaRPr>
          </a:p>
        </p:txBody>
      </p:sp>
      <p:sp>
        <p:nvSpPr>
          <p:cNvPr id="4" name="Označba mesta številke diapozitiva 3">
            <a:extLst>
              <a:ext uri="{FF2B5EF4-FFF2-40B4-BE49-F238E27FC236}">
                <a16:creationId xmlns:a16="http://schemas.microsoft.com/office/drawing/2014/main" id="{020C3108-B7E6-EFF0-07B8-CBC4AD8228D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sl-SI" sz="1200" b="0" i="0" u="none" strike="noStrike" kern="1200" cap="none" spc="0" normalizeH="0" baseline="0" noProof="0">
              <a:ln>
                <a:noFill/>
              </a:ln>
              <a:solidFill>
                <a:prstClr val="black">
                  <a:tint val="82000"/>
                </a:prst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300403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Naslov 1">
            <a:extLst>
              <a:ext uri="{FF2B5EF4-FFF2-40B4-BE49-F238E27FC236}">
                <a16:creationId xmlns:a16="http://schemas.microsoft.com/office/drawing/2014/main" id="{68DBD30E-C529-C72B-B14C-407F89132783}"/>
              </a:ext>
            </a:extLst>
          </p:cNvPr>
          <p:cNvSpPr>
            <a:spLocks noGrp="1"/>
          </p:cNvSpPr>
          <p:nvPr>
            <p:ph type="title"/>
          </p:nvPr>
        </p:nvSpPr>
        <p:spPr>
          <a:xfrm>
            <a:off x="1178564" y="172113"/>
            <a:ext cx="9833548" cy="659076"/>
          </a:xfrm>
        </p:spPr>
        <p:txBody>
          <a:bodyPr anchor="b">
            <a:noAutofit/>
          </a:bodyPr>
          <a:lstStyle/>
          <a:p>
            <a:pPr algn="ctr"/>
            <a:br>
              <a:rPr lang="sl-SI" sz="4000" b="1" dirty="0">
                <a:solidFill>
                  <a:schemeClr val="tx2"/>
                </a:solidFill>
              </a:rPr>
            </a:br>
            <a:r>
              <a:rPr lang="sl-SI" sz="4000" b="1" dirty="0">
                <a:solidFill>
                  <a:schemeClr val="tx2"/>
                </a:solidFill>
              </a:rPr>
              <a:t>RAČUNSKA PRIMERA</a:t>
            </a: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3" name="Označba mesta vsebine 2">
                <a:extLst>
                  <a:ext uri="{FF2B5EF4-FFF2-40B4-BE49-F238E27FC236}">
                    <a16:creationId xmlns:a16="http://schemas.microsoft.com/office/drawing/2014/main" id="{ACE797EB-3E7A-DE41-A032-E5402F8BD13C}"/>
                  </a:ext>
                </a:extLst>
              </p:cNvPr>
              <p:cNvSpPr>
                <a:spLocks noGrp="1"/>
              </p:cNvSpPr>
              <p:nvPr>
                <p:ph idx="1"/>
              </p:nvPr>
            </p:nvSpPr>
            <p:spPr>
              <a:xfrm>
                <a:off x="582803" y="1003300"/>
                <a:ext cx="11093381" cy="5353049"/>
              </a:xfrm>
            </p:spPr>
            <p:txBody>
              <a:bodyPr>
                <a:noAutofit/>
              </a:bodyPr>
              <a:lstStyle/>
              <a:p>
                <a:pPr marL="457200" indent="-457200" algn="just">
                  <a:buFont typeface="+mj-lt"/>
                  <a:buAutoNum type="arabicPeriod"/>
                </a:pPr>
                <a:r>
                  <a:rPr lang="pl-PL" sz="2000" b="1" dirty="0">
                    <a:solidFill>
                      <a:schemeClr val="tx2"/>
                    </a:solidFill>
                    <a:latin typeface="Arial" panose="020B0604020202020204" pitchFamily="34" charset="0"/>
                    <a:cs typeface="Arial" panose="020B0604020202020204" pitchFamily="34" charset="0"/>
                  </a:rPr>
                  <a:t>V rezervoarju prostornine 15 </a:t>
                </a:r>
                <a14:m>
                  <m:oMath xmlns:m="http://schemas.openxmlformats.org/officeDocument/2006/math">
                    <m:sSup>
                      <m:sSupPr>
                        <m:ctrlPr>
                          <a:rPr lang="sl-SI" sz="2000" b="1" i="1" smtClean="0">
                            <a:solidFill>
                              <a:srgbClr val="0E2841"/>
                            </a:solidFill>
                            <a:latin typeface="Cambria Math" panose="02040503050406030204" pitchFamily="18" charset="0"/>
                          </a:rPr>
                        </m:ctrlPr>
                      </m:sSupPr>
                      <m:e>
                        <m:r>
                          <a:rPr lang="sl-SI" sz="2000" b="1" i="1">
                            <a:solidFill>
                              <a:srgbClr val="0E2841"/>
                            </a:solidFill>
                            <a:latin typeface="Cambria Math" panose="02040503050406030204" pitchFamily="18" charset="0"/>
                          </a:rPr>
                          <m:t>𝒎</m:t>
                        </m:r>
                      </m:e>
                      <m:sup>
                        <m:r>
                          <a:rPr lang="sl-SI" sz="2000" b="1" i="1">
                            <a:solidFill>
                              <a:srgbClr val="0E2841"/>
                            </a:solidFill>
                            <a:latin typeface="Cambria Math" panose="02040503050406030204" pitchFamily="18" charset="0"/>
                          </a:rPr>
                          <m:t>𝟑</m:t>
                        </m:r>
                      </m:sup>
                    </m:sSup>
                  </m:oMath>
                </a14:m>
                <a:r>
                  <a:rPr lang="pl-PL" sz="2000" b="1" dirty="0">
                    <a:solidFill>
                      <a:schemeClr val="tx2"/>
                    </a:solidFill>
                    <a:latin typeface="Arial" panose="020B0604020202020204" pitchFamily="34" charset="0"/>
                    <a:cs typeface="Arial" panose="020B0604020202020204" pitchFamily="34" charset="0"/>
                  </a:rPr>
                  <a:t> je zaprt plin z maso 12 kg.</a:t>
                </a:r>
              </a:p>
              <a:p>
                <a:pPr marL="457200" indent="-457200" algn="just">
                  <a:buAutoNum type="alphaLcParenR"/>
                </a:pPr>
                <a:r>
                  <a:rPr lang="pl-PL" sz="2000" b="1" dirty="0">
                    <a:solidFill>
                      <a:schemeClr val="tx2"/>
                    </a:solidFill>
                    <a:latin typeface="Arial" panose="020B0604020202020204" pitchFamily="34" charset="0"/>
                    <a:cs typeface="Arial" panose="020B0604020202020204" pitchFamily="34" charset="0"/>
                  </a:rPr>
                  <a:t>Izračunaj specifično prostornino plina.</a:t>
                </a:r>
              </a:p>
              <a:p>
                <a:pPr marL="457200" indent="-457200" algn="just">
                  <a:buAutoNum type="alphaLcParenR"/>
                </a:pPr>
                <a:r>
                  <a:rPr lang="pl-PL" sz="2000" b="1" dirty="0">
                    <a:solidFill>
                      <a:schemeClr val="tx2"/>
                    </a:solidFill>
                    <a:latin typeface="Arial" panose="020B0604020202020204" pitchFamily="34" charset="0"/>
                    <a:cs typeface="Arial" panose="020B0604020202020204" pitchFamily="34" charset="0"/>
                  </a:rPr>
                  <a:t>Kolikšna je gostota plina?</a:t>
                </a:r>
              </a:p>
              <a:p>
                <a:pPr marL="457200" indent="-457200" algn="just">
                  <a:buAutoNum type="alphaLcParenR"/>
                </a:pPr>
                <a:r>
                  <a:rPr lang="pl-PL" sz="2000" b="1" dirty="0">
                    <a:solidFill>
                      <a:schemeClr val="tx2"/>
                    </a:solidFill>
                    <a:latin typeface="Arial" panose="020B0604020202020204" pitchFamily="34" charset="0"/>
                    <a:cs typeface="Arial" panose="020B0604020202020204" pitchFamily="34" charset="0"/>
                  </a:rPr>
                  <a:t>Kolikšna gostota plina, če v rezervoar dodamo še 3 kg plina?</a:t>
                </a:r>
              </a:p>
              <a:p>
                <a:pPr marL="0" indent="0" algn="just">
                  <a:buNone/>
                </a:pPr>
                <a:endParaRPr lang="sl-SI" sz="2000" b="1" dirty="0">
                  <a:solidFill>
                    <a:schemeClr val="tx2"/>
                  </a:solidFill>
                  <a:latin typeface="Arial" panose="020B0604020202020204" pitchFamily="34" charset="0"/>
                  <a:cs typeface="Arial" panose="020B0604020202020204" pitchFamily="34" charset="0"/>
                </a:endParaRPr>
              </a:p>
              <a:p>
                <a:pPr marL="0" indent="0" algn="just">
                  <a:buNone/>
                </a:pPr>
                <a:r>
                  <a:rPr lang="sl-SI" sz="2000" b="1" dirty="0">
                    <a:solidFill>
                      <a:schemeClr val="tx2"/>
                    </a:solidFill>
                    <a:latin typeface="Arial" panose="020B0604020202020204" pitchFamily="34" charset="0"/>
                    <a:cs typeface="Arial" panose="020B0604020202020204" pitchFamily="34" charset="0"/>
                  </a:rPr>
                  <a:t>2. V cisterni s prostornino 9000 l je kurilno olje z gostoto 0,83 </a:t>
                </a:r>
                <a14:m>
                  <m:oMath xmlns:m="http://schemas.openxmlformats.org/officeDocument/2006/math">
                    <m:f>
                      <m:fPr>
                        <m:ctrlPr>
                          <a:rPr lang="sl-SI" sz="2000" b="1" i="1" smtClean="0">
                            <a:solidFill>
                              <a:srgbClr val="0E2841"/>
                            </a:solidFill>
                            <a:latin typeface="Cambria Math" panose="02040503050406030204" pitchFamily="18" charset="0"/>
                          </a:rPr>
                        </m:ctrlPr>
                      </m:fPr>
                      <m:num>
                        <m:r>
                          <a:rPr lang="sl-SI" sz="2000" b="1" i="1" smtClean="0">
                            <a:solidFill>
                              <a:srgbClr val="0E2841"/>
                            </a:solidFill>
                            <a:latin typeface="Cambria Math" panose="02040503050406030204" pitchFamily="18" charset="0"/>
                          </a:rPr>
                          <m:t>𝒈</m:t>
                        </m:r>
                      </m:num>
                      <m:den>
                        <m:sSup>
                          <m:sSupPr>
                            <m:ctrlPr>
                              <a:rPr lang="sl-SI" sz="2000" b="1" i="1" smtClean="0">
                                <a:solidFill>
                                  <a:srgbClr val="0E2841"/>
                                </a:solidFill>
                                <a:latin typeface="Cambria Math" panose="02040503050406030204" pitchFamily="18" charset="0"/>
                              </a:rPr>
                            </m:ctrlPr>
                          </m:sSupPr>
                          <m:e>
                            <m:r>
                              <a:rPr lang="sl-SI" sz="2000" b="1" i="1" smtClean="0">
                                <a:solidFill>
                                  <a:srgbClr val="0E2841"/>
                                </a:solidFill>
                                <a:latin typeface="Cambria Math" panose="02040503050406030204" pitchFamily="18" charset="0"/>
                              </a:rPr>
                              <m:t>𝒎</m:t>
                            </m:r>
                          </m:e>
                          <m:sup>
                            <m:r>
                              <a:rPr lang="sl-SI" sz="2000" b="1" i="1" smtClean="0">
                                <a:solidFill>
                                  <a:srgbClr val="0E2841"/>
                                </a:solidFill>
                                <a:latin typeface="Cambria Math" panose="02040503050406030204" pitchFamily="18" charset="0"/>
                              </a:rPr>
                              <m:t>𝟑</m:t>
                            </m:r>
                          </m:sup>
                        </m:sSup>
                      </m:den>
                    </m:f>
                  </m:oMath>
                </a14:m>
                <a:r>
                  <a:rPr kumimoji="0" lang="sl-SI" sz="2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sl-SI" sz="20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a:t>
                </a:r>
              </a:p>
              <a:p>
                <a:pPr marL="457200" indent="-457200" algn="just">
                  <a:buAutoNum type="alphaLcParenR"/>
                </a:pPr>
                <a:r>
                  <a:rPr lang="sl-SI" sz="2000" b="1" dirty="0">
                    <a:solidFill>
                      <a:schemeClr val="tx2"/>
                    </a:solidFill>
                    <a:latin typeface="Arial" panose="020B0604020202020204" pitchFamily="34" charset="0"/>
                    <a:cs typeface="Arial" panose="020B0604020202020204" pitchFamily="34" charset="0"/>
                  </a:rPr>
                  <a:t>Izračunaj maso kurilnega olja.</a:t>
                </a:r>
              </a:p>
              <a:p>
                <a:pPr marL="457200" indent="-457200" algn="just">
                  <a:buAutoNum type="alphaLcParenR"/>
                </a:pPr>
                <a:r>
                  <a:rPr kumimoji="0" lang="sl-SI" sz="20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Kolikšen je specifični volumen olja?</a:t>
                </a:r>
              </a:p>
              <a:p>
                <a:pPr marL="0" indent="0" algn="just">
                  <a:buNone/>
                </a:pPr>
                <a:endParaRPr lang="sl-SI" sz="2000" b="1" dirty="0">
                  <a:solidFill>
                    <a:schemeClr val="tx2"/>
                  </a:solidFill>
                  <a:latin typeface="Arial" panose="020B0604020202020204" pitchFamily="34" charset="0"/>
                  <a:cs typeface="Arial" panose="020B0604020202020204" pitchFamily="34" charset="0"/>
                </a:endParaRPr>
              </a:p>
            </p:txBody>
          </p:sp>
        </mc:Choice>
        <mc:Fallback xmlns="">
          <p:sp>
            <p:nvSpPr>
              <p:cNvPr id="3" name="Označba mesta vsebine 2">
                <a:extLst>
                  <a:ext uri="{FF2B5EF4-FFF2-40B4-BE49-F238E27FC236}">
                    <a16:creationId xmlns:a16="http://schemas.microsoft.com/office/drawing/2014/main" id="{ACE797EB-3E7A-DE41-A032-E5402F8BD13C}"/>
                  </a:ext>
                </a:extLst>
              </p:cNvPr>
              <p:cNvSpPr>
                <a:spLocks noGrp="1" noRot="1" noChangeAspect="1" noMove="1" noResize="1" noEditPoints="1" noAdjustHandles="1" noChangeArrowheads="1" noChangeShapeType="1" noTextEdit="1"/>
              </p:cNvSpPr>
              <p:nvPr>
                <p:ph idx="1"/>
              </p:nvPr>
            </p:nvSpPr>
            <p:spPr>
              <a:xfrm>
                <a:off x="582803" y="1003300"/>
                <a:ext cx="11093381" cy="5353049"/>
              </a:xfrm>
              <a:blipFill>
                <a:blip r:embed="rId2"/>
                <a:stretch>
                  <a:fillRect l="-605" t="-1025"/>
                </a:stretch>
              </a:blipFill>
            </p:spPr>
            <p:txBody>
              <a:bodyPr/>
              <a:lstStyle/>
              <a:p>
                <a:r>
                  <a:rPr lang="sl-SI">
                    <a:noFill/>
                  </a:rPr>
                  <a:t> </a:t>
                </a:r>
              </a:p>
            </p:txBody>
          </p:sp>
        </mc:Fallback>
      </mc:AlternateContent>
      <p:sp>
        <p:nvSpPr>
          <p:cNvPr id="4" name="Označba mesta številke diapozitiva 3">
            <a:extLst>
              <a:ext uri="{FF2B5EF4-FFF2-40B4-BE49-F238E27FC236}">
                <a16:creationId xmlns:a16="http://schemas.microsoft.com/office/drawing/2014/main" id="{020C3108-B7E6-EFF0-07B8-CBC4AD8228D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sl-SI"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836561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Naslov 1">
            <a:extLst>
              <a:ext uri="{FF2B5EF4-FFF2-40B4-BE49-F238E27FC236}">
                <a16:creationId xmlns:a16="http://schemas.microsoft.com/office/drawing/2014/main" id="{68DBD30E-C529-C72B-B14C-407F89132783}"/>
              </a:ext>
            </a:extLst>
          </p:cNvPr>
          <p:cNvSpPr>
            <a:spLocks noGrp="1"/>
          </p:cNvSpPr>
          <p:nvPr>
            <p:ph type="title"/>
          </p:nvPr>
        </p:nvSpPr>
        <p:spPr>
          <a:xfrm>
            <a:off x="1178564" y="172113"/>
            <a:ext cx="9833548" cy="659076"/>
          </a:xfrm>
        </p:spPr>
        <p:txBody>
          <a:bodyPr anchor="b">
            <a:noAutofit/>
          </a:bodyPr>
          <a:lstStyle/>
          <a:p>
            <a:pPr algn="ctr"/>
            <a:br>
              <a:rPr lang="sl-SI" sz="4000" b="1" dirty="0">
                <a:solidFill>
                  <a:schemeClr val="tx2"/>
                </a:solidFill>
              </a:rPr>
            </a:br>
            <a:r>
              <a:rPr lang="sl-SI" sz="4000" b="1" dirty="0">
                <a:solidFill>
                  <a:schemeClr val="tx2"/>
                </a:solidFill>
              </a:rPr>
              <a:t>REŠITEV</a:t>
            </a: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3" name="Označba mesta vsebine 2">
                <a:extLst>
                  <a:ext uri="{FF2B5EF4-FFF2-40B4-BE49-F238E27FC236}">
                    <a16:creationId xmlns:a16="http://schemas.microsoft.com/office/drawing/2014/main" id="{ACE797EB-3E7A-DE41-A032-E5402F8BD13C}"/>
                  </a:ext>
                </a:extLst>
              </p:cNvPr>
              <p:cNvSpPr>
                <a:spLocks noGrp="1"/>
              </p:cNvSpPr>
              <p:nvPr>
                <p:ph idx="1"/>
              </p:nvPr>
            </p:nvSpPr>
            <p:spPr>
              <a:xfrm>
                <a:off x="582803" y="1003300"/>
                <a:ext cx="11093381" cy="5353049"/>
              </a:xfrm>
            </p:spPr>
            <p:txBody>
              <a:bodyPr>
                <a:noAutofit/>
              </a:bodyPr>
              <a:lstStyle/>
              <a:p>
                <a:pPr marL="0" indent="0" algn="just">
                  <a:buNone/>
                </a:pPr>
                <a:r>
                  <a:rPr lang="sl-SI" sz="2000" b="1" dirty="0"/>
                  <a:t>1. </a:t>
                </a:r>
              </a:p>
              <a:p>
                <a:pPr marL="0" indent="0" algn="just">
                  <a:buNone/>
                </a:pPr>
                <a:r>
                  <a:rPr lang="sl-SI" sz="2000" b="1" dirty="0"/>
                  <a:t>V = 15 </a:t>
                </a:r>
                <a14:m>
                  <m:oMath xmlns:m="http://schemas.openxmlformats.org/officeDocument/2006/math">
                    <m:sSup>
                      <m:sSupPr>
                        <m:ctrlPr>
                          <a:rPr lang="sl-SI" sz="2000" b="1" i="1" smtClean="0">
                            <a:latin typeface="Cambria Math" panose="02040503050406030204" pitchFamily="18" charset="0"/>
                          </a:rPr>
                        </m:ctrlPr>
                      </m:sSupPr>
                      <m:e>
                        <m:r>
                          <a:rPr lang="sl-SI" sz="2000" b="1" i="1" smtClean="0">
                            <a:latin typeface="Cambria Math" panose="02040503050406030204" pitchFamily="18" charset="0"/>
                          </a:rPr>
                          <m:t>𝒎</m:t>
                        </m:r>
                      </m:e>
                      <m:sup>
                        <m:r>
                          <a:rPr lang="sl-SI" sz="2000" b="1" i="1" smtClean="0">
                            <a:latin typeface="Cambria Math" panose="02040503050406030204" pitchFamily="18" charset="0"/>
                          </a:rPr>
                          <m:t>𝟑</m:t>
                        </m:r>
                      </m:sup>
                    </m:sSup>
                  </m:oMath>
                </a14:m>
                <a:endParaRPr lang="sl-SI" sz="2000" b="1" dirty="0"/>
              </a:p>
              <a:p>
                <a:pPr marL="0" indent="0" algn="just">
                  <a:buNone/>
                </a:pPr>
                <a:r>
                  <a:rPr lang="de-DE" sz="2000" b="1" u="sng" dirty="0"/>
                  <a:t>m = </a:t>
                </a:r>
                <a:r>
                  <a:rPr lang="sl-SI" sz="2000" b="1" u="sng" dirty="0"/>
                  <a:t>1</a:t>
                </a:r>
                <a:r>
                  <a:rPr lang="de-DE" sz="2000" b="1" u="sng" dirty="0"/>
                  <a:t>2 kg</a:t>
                </a:r>
              </a:p>
              <a:p>
                <a:pPr marL="0" indent="0" algn="just">
                  <a:buNone/>
                </a:pPr>
                <a:r>
                  <a:rPr lang="sl-SI" sz="2000" b="1" i="1" dirty="0"/>
                  <a:t>v</a:t>
                </a:r>
                <a:r>
                  <a:rPr lang="de-DE" sz="2000" b="1" i="1" dirty="0"/>
                  <a:t>,</a:t>
                </a:r>
                <a:r>
                  <a:rPr lang="de-DE" sz="2000" b="1" dirty="0"/>
                  <a:t> </a:t>
                </a:r>
                <a:r>
                  <a:rPr lang="el-GR" sz="2000" b="1" dirty="0"/>
                  <a:t>ρ</a:t>
                </a:r>
                <a:r>
                  <a:rPr lang="sl-SI" sz="2000" b="1" dirty="0"/>
                  <a:t> </a:t>
                </a:r>
                <a:r>
                  <a:rPr lang="de-DE" sz="2000" b="1" dirty="0"/>
                  <a:t>= ?</a:t>
                </a:r>
                <a:endParaRPr lang="sl-SI" sz="2000" b="1" dirty="0"/>
              </a:p>
            </p:txBody>
          </p:sp>
        </mc:Choice>
        <mc:Fallback xmlns="">
          <p:sp>
            <p:nvSpPr>
              <p:cNvPr id="3" name="Označba mesta vsebine 2">
                <a:extLst>
                  <a:ext uri="{FF2B5EF4-FFF2-40B4-BE49-F238E27FC236}">
                    <a16:creationId xmlns:a16="http://schemas.microsoft.com/office/drawing/2014/main" id="{ACE797EB-3E7A-DE41-A032-E5402F8BD13C}"/>
                  </a:ext>
                </a:extLst>
              </p:cNvPr>
              <p:cNvSpPr>
                <a:spLocks noGrp="1" noRot="1" noChangeAspect="1" noMove="1" noResize="1" noEditPoints="1" noAdjustHandles="1" noChangeArrowheads="1" noChangeShapeType="1" noTextEdit="1"/>
              </p:cNvSpPr>
              <p:nvPr>
                <p:ph idx="1"/>
              </p:nvPr>
            </p:nvSpPr>
            <p:spPr>
              <a:xfrm>
                <a:off x="582803" y="1003300"/>
                <a:ext cx="11093381" cy="5353049"/>
              </a:xfrm>
              <a:blipFill>
                <a:blip r:embed="rId2"/>
                <a:stretch>
                  <a:fillRect l="-605" t="-1139"/>
                </a:stretch>
              </a:blipFill>
            </p:spPr>
            <p:txBody>
              <a:bodyPr/>
              <a:lstStyle/>
              <a:p>
                <a:r>
                  <a:rPr lang="sl-SI">
                    <a:noFill/>
                  </a:rPr>
                  <a:t> </a:t>
                </a:r>
              </a:p>
            </p:txBody>
          </p:sp>
        </mc:Fallback>
      </mc:AlternateContent>
      <p:sp>
        <p:nvSpPr>
          <p:cNvPr id="4" name="Označba mesta številke diapozitiva 3">
            <a:extLst>
              <a:ext uri="{FF2B5EF4-FFF2-40B4-BE49-F238E27FC236}">
                <a16:creationId xmlns:a16="http://schemas.microsoft.com/office/drawing/2014/main" id="{020C3108-B7E6-EFF0-07B8-CBC4AD8228D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sl-SI"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6" name="PoljeZBesedilom 5">
                <a:extLst>
                  <a:ext uri="{FF2B5EF4-FFF2-40B4-BE49-F238E27FC236}">
                    <a16:creationId xmlns:a16="http://schemas.microsoft.com/office/drawing/2014/main" id="{8E68D368-9643-73A1-7148-CE6A88A7ACC4}"/>
                  </a:ext>
                </a:extLst>
              </p:cNvPr>
              <p:cNvSpPr txBox="1"/>
              <p:nvPr/>
            </p:nvSpPr>
            <p:spPr>
              <a:xfrm>
                <a:off x="578056" y="3089285"/>
                <a:ext cx="2123535" cy="2518959"/>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sl-SI" sz="2000" b="1" i="1" u="none" strike="noStrike" kern="1200" cap="none" spc="0" normalizeH="0" baseline="0" noProof="0" dirty="0">
                    <a:ln>
                      <a:noFill/>
                    </a:ln>
                    <a:solidFill>
                      <a:srgbClr val="0E2841"/>
                    </a:solidFill>
                    <a:effectLst/>
                    <a:uLnTx/>
                    <a:uFillTx/>
                    <a:latin typeface="Candara" panose="020E0502030303020204" pitchFamily="34" charset="0"/>
                    <a:ea typeface="+mn-ea"/>
                    <a:cs typeface="+mn-cs"/>
                  </a:rPr>
                  <a:t>v</a:t>
                </a:r>
                <a:r>
                  <a:rPr kumimoji="0" lang="sl-SI" sz="2000" b="1" i="0" u="none" strike="noStrike" kern="1200" cap="none" spc="0" normalizeH="0" baseline="0" noProof="0" dirty="0">
                    <a:ln>
                      <a:noFill/>
                    </a:ln>
                    <a:solidFill>
                      <a:srgbClr val="0E2841"/>
                    </a:solidFill>
                    <a:effectLst/>
                    <a:uLnTx/>
                    <a:uFillTx/>
                    <a:latin typeface="Arial" panose="020B0604020202020204"/>
                    <a:ea typeface="+mn-ea"/>
                    <a:cs typeface="+mn-cs"/>
                  </a:rPr>
                  <a:t> </a:t>
                </a:r>
                <a14:m>
                  <m:oMath xmlns:m="http://schemas.openxmlformats.org/officeDocument/2006/math">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m:t>
                    </m:r>
                    <m:f>
                      <m:fPr>
                        <m:ctrlP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ctrlPr>
                      </m:fPr>
                      <m:num>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𝑽</m:t>
                        </m:r>
                      </m:num>
                      <m:den>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𝒎</m:t>
                        </m:r>
                      </m:den>
                    </m:f>
                  </m:oMath>
                </a14:m>
                <a:r>
                  <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sl-SI" sz="2000" b="1" i="1" u="none" strike="noStrike" kern="1200" cap="none" spc="0" normalizeH="0" baseline="0" noProof="0" dirty="0">
                    <a:ln>
                      <a:noFill/>
                    </a:ln>
                    <a:solidFill>
                      <a:srgbClr val="0E2841"/>
                    </a:solidFill>
                    <a:effectLst/>
                    <a:uLnTx/>
                    <a:uFillTx/>
                    <a:latin typeface="Candara" panose="020E0502030303020204" pitchFamily="34" charset="0"/>
                    <a:ea typeface="+mn-ea"/>
                    <a:cs typeface="+mn-cs"/>
                  </a:rPr>
                  <a:t>v</a:t>
                </a:r>
                <a:r>
                  <a:rPr kumimoji="0" lang="sl-SI" sz="2000" b="1" i="0" u="none" strike="noStrike" kern="1200" cap="none" spc="0" normalizeH="0" baseline="0" noProof="0" dirty="0">
                    <a:ln>
                      <a:noFill/>
                    </a:ln>
                    <a:solidFill>
                      <a:srgbClr val="0E2841"/>
                    </a:solidFill>
                    <a:effectLst/>
                    <a:uLnTx/>
                    <a:uFillTx/>
                    <a:latin typeface="Arial" panose="020B0604020202020204"/>
                    <a:ea typeface="+mn-ea"/>
                    <a:cs typeface="+mn-cs"/>
                  </a:rPr>
                  <a:t> </a:t>
                </a:r>
                <a14:m>
                  <m:oMath xmlns:m="http://schemas.openxmlformats.org/officeDocument/2006/math">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m:t>
                    </m:r>
                    <m:f>
                      <m:fPr>
                        <m:ctrlP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ctrlPr>
                      </m:fPr>
                      <m:num>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𝟏𝟓</m:t>
                        </m:r>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 </m:t>
                        </m:r>
                        <m:sSup>
                          <m:sSupPr>
                            <m:ctrlPr>
                              <a:rPr kumimoji="0" lang="sl-SI" sz="20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sl-SI" sz="20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𝒎</m:t>
                            </m:r>
                          </m:e>
                          <m:sup>
                            <m:r>
                              <a:rPr kumimoji="0" lang="sl-SI" sz="20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sup>
                        </m:sSup>
                      </m:num>
                      <m:den>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𝟏𝟐</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 </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𝒌𝒈</m:t>
                        </m:r>
                      </m:den>
                    </m:f>
                  </m:oMath>
                </a14:m>
                <a:endPar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sl-SI" sz="2000" b="1" i="1" u="none" strike="noStrike" kern="1200" cap="none" spc="0" normalizeH="0" baseline="0" noProof="0" dirty="0">
                    <a:ln>
                      <a:noFill/>
                    </a:ln>
                    <a:solidFill>
                      <a:srgbClr val="FF0000"/>
                    </a:solidFill>
                    <a:effectLst/>
                    <a:uLnTx/>
                    <a:uFillTx/>
                    <a:latin typeface="Candara" panose="020E0502030303020204" pitchFamily="34" charset="0"/>
                    <a:ea typeface="+mn-ea"/>
                    <a:cs typeface="+mn-cs"/>
                  </a:rPr>
                  <a:t>v </a:t>
                </a:r>
                <a14:m>
                  <m:oMath xmlns:m="http://schemas.openxmlformats.org/officeDocument/2006/math">
                    <m:r>
                      <a:rPr kumimoji="0" lang="sl-SI" sz="20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r>
                      <a:rPr kumimoji="0" lang="sl-SI" sz="20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𝟏</m:t>
                    </m:r>
                    <m:r>
                      <a:rPr kumimoji="0" lang="sl-SI" sz="20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
                      <a:rPr kumimoji="0" lang="sl-SI" sz="20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𝟐𝟓</m:t>
                    </m:r>
                    <m:f>
                      <m:fPr>
                        <m:ctrlP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sSup>
                          <m:sSupPr>
                            <m:ctrlPr>
                              <a:rPr kumimoji="0" lang="sl-SI" sz="20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pPr>
                          <m:e>
                            <m:r>
                              <a:rPr kumimoji="0" lang="sl-SI" sz="20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𝒎</m:t>
                            </m:r>
                          </m:e>
                          <m:sup>
                            <m:r>
                              <a:rPr kumimoji="0" lang="sl-SI" sz="20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𝟑</m:t>
                            </m:r>
                          </m:sup>
                        </m:sSup>
                      </m:num>
                      <m:den>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𝒌𝒈</m:t>
                        </m:r>
                      </m:den>
                    </m:f>
                  </m:oMath>
                </a14:m>
                <a:r>
                  <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endParaRPr>
              </a:p>
            </p:txBody>
          </p:sp>
        </mc:Choice>
        <mc:Fallback xmlns="">
          <p:sp>
            <p:nvSpPr>
              <p:cNvPr id="6" name="PoljeZBesedilom 5">
                <a:extLst>
                  <a:ext uri="{FF2B5EF4-FFF2-40B4-BE49-F238E27FC236}">
                    <a16:creationId xmlns:a16="http://schemas.microsoft.com/office/drawing/2014/main" id="{8E68D368-9643-73A1-7148-CE6A88A7ACC4}"/>
                  </a:ext>
                </a:extLst>
              </p:cNvPr>
              <p:cNvSpPr txBox="1">
                <a:spLocks noRot="1" noChangeAspect="1" noMove="1" noResize="1" noEditPoints="1" noAdjustHandles="1" noChangeArrowheads="1" noChangeShapeType="1" noTextEdit="1"/>
              </p:cNvSpPr>
              <p:nvPr/>
            </p:nvSpPr>
            <p:spPr>
              <a:xfrm>
                <a:off x="578056" y="3089285"/>
                <a:ext cx="2123535" cy="2518959"/>
              </a:xfrm>
              <a:prstGeom prst="rect">
                <a:avLst/>
              </a:prstGeom>
              <a:blipFill>
                <a:blip r:embed="rId3"/>
                <a:stretch>
                  <a:fillRect l="-2849"/>
                </a:stretch>
              </a:blipFill>
              <a:ln/>
            </p:spPr>
            <p:txBody>
              <a:bodyPr/>
              <a:lstStyle/>
              <a:p>
                <a:r>
                  <a:rPr lang="sl-SI">
                    <a:noFill/>
                  </a:rPr>
                  <a:t> </a:t>
                </a:r>
              </a:p>
            </p:txBody>
          </p:sp>
        </mc:Fallback>
      </mc:AlternateContent>
      <mc:AlternateContent xmlns:mc="http://schemas.openxmlformats.org/markup-compatibility/2006" xmlns:a14="http://schemas.microsoft.com/office/drawing/2010/main">
        <mc:Choice Requires="a14">
          <p:sp>
            <p:nvSpPr>
              <p:cNvPr id="7" name="PoljeZBesedilom 6">
                <a:extLst>
                  <a:ext uri="{FF2B5EF4-FFF2-40B4-BE49-F238E27FC236}">
                    <a16:creationId xmlns:a16="http://schemas.microsoft.com/office/drawing/2014/main" id="{8B0C94E3-DCFF-5EFB-0E16-BBC3D8967844}"/>
                  </a:ext>
                </a:extLst>
              </p:cNvPr>
              <p:cNvSpPr txBox="1"/>
              <p:nvPr/>
            </p:nvSpPr>
            <p:spPr>
              <a:xfrm>
                <a:off x="3454353" y="3582981"/>
                <a:ext cx="1752588" cy="2016129"/>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1" u="none" strike="noStrike" kern="1200" cap="none" spc="0" normalizeH="0" baseline="0" noProof="0" dirty="0">
                    <a:ln>
                      <a:noFill/>
                    </a:ln>
                    <a:solidFill>
                      <a:srgbClr val="0E2841"/>
                    </a:solidFill>
                    <a:effectLst/>
                    <a:uLnTx/>
                    <a:uFillTx/>
                    <a:latin typeface="Arial" panose="020B0604020202020204"/>
                    <a:ea typeface="+mn-ea"/>
                    <a:cs typeface="+mn-cs"/>
                  </a:rPr>
                  <a:t>ρ</a:t>
                </a:r>
                <a14:m>
                  <m:oMath xmlns:m="http://schemas.openxmlformats.org/officeDocument/2006/math">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m:t>
                    </m:r>
                    <m:f>
                      <m:fPr>
                        <m:ctrlP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ctrlPr>
                      </m:fPr>
                      <m:num>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𝒎</m:t>
                        </m:r>
                      </m:num>
                      <m:den>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𝑽</m:t>
                        </m:r>
                      </m:den>
                    </m:f>
                  </m:oMath>
                </a14:m>
                <a:endParaRPr kumimoji="0" lang="sl-SI" sz="2000" b="1"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000" b="1"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1" u="none" strike="noStrike" kern="1200" cap="none" spc="0" normalizeH="0" baseline="0" noProof="0" dirty="0">
                    <a:ln>
                      <a:noFill/>
                    </a:ln>
                    <a:solidFill>
                      <a:srgbClr val="0E2841"/>
                    </a:solidFill>
                    <a:effectLst/>
                    <a:uLnTx/>
                    <a:uFillTx/>
                    <a:latin typeface="Arial" panose="020B0604020202020204"/>
                    <a:ea typeface="+mn-ea"/>
                    <a:cs typeface="+mn-cs"/>
                  </a:rPr>
                  <a:t>ρ</a:t>
                </a:r>
                <a14:m>
                  <m:oMath xmlns:m="http://schemas.openxmlformats.org/officeDocument/2006/math">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m:t>
                    </m:r>
                    <m:f>
                      <m:fPr>
                        <m:ctrlP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fPr>
                      <m:num>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𝟏𝟐</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 </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𝒌𝒈</m:t>
                        </m:r>
                      </m:num>
                      <m:den>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𝟏𝟓</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 </m:t>
                        </m:r>
                        <m:sSup>
                          <m:sSupPr>
                            <m:ctrlPr>
                              <a:rPr kumimoji="0" lang="sl-SI" sz="20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sl-SI" sz="20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𝒎</m:t>
                            </m:r>
                          </m:e>
                          <m:sup>
                            <m:r>
                              <a:rPr kumimoji="0" lang="sl-SI" sz="20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sup>
                        </m:sSup>
                      </m:den>
                    </m:f>
                  </m:oMath>
                </a14:m>
                <a:endParaRPr kumimoji="0" lang="sl-SI" sz="2000" b="1" i="1" u="none" strike="noStrike" kern="1200" cap="none" spc="0" normalizeH="0" baseline="0" noProof="0" dirty="0">
                  <a:ln>
                    <a:noFill/>
                  </a:ln>
                  <a:solidFill>
                    <a:srgbClr val="0E284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000" b="1" i="1" u="none" strike="noStrike" kern="1200" cap="none" spc="0" normalizeH="0" baseline="0" noProof="0" dirty="0">
                  <a:ln>
                    <a:noFill/>
                  </a:ln>
                  <a:solidFill>
                    <a:srgbClr val="0E284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1" u="none" strike="noStrike" kern="1200" cap="none" spc="0" normalizeH="0" baseline="0" noProof="0" dirty="0">
                    <a:ln>
                      <a:noFill/>
                    </a:ln>
                    <a:solidFill>
                      <a:srgbClr val="FF0000"/>
                    </a:solidFill>
                    <a:effectLst/>
                    <a:uLnTx/>
                    <a:uFillTx/>
                    <a:latin typeface="Arial" panose="020B0604020202020204"/>
                    <a:ea typeface="+mn-ea"/>
                    <a:cs typeface="+mn-cs"/>
                  </a:rPr>
                  <a:t>ρ</a:t>
                </a:r>
                <a14:m>
                  <m:oMath xmlns:m="http://schemas.openxmlformats.org/officeDocument/2006/math">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𝟎</m:t>
                    </m:r>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𝟖</m:t>
                    </m:r>
                    <m:f>
                      <m:fPr>
                        <m:ctrlP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𝒌𝒈</m:t>
                        </m:r>
                      </m:num>
                      <m:den>
                        <m:sSup>
                          <m:sSupPr>
                            <m:ctrlP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pPr>
                          <m:e>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𝒎</m:t>
                            </m:r>
                          </m:e>
                          <m:sup>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𝟑</m:t>
                            </m:r>
                          </m:sup>
                        </m:sSup>
                      </m:den>
                    </m:f>
                  </m:oMath>
                </a14:m>
                <a:endPar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endParaRPr>
              </a:p>
            </p:txBody>
          </p:sp>
        </mc:Choice>
        <mc:Fallback xmlns="">
          <p:sp>
            <p:nvSpPr>
              <p:cNvPr id="7" name="PoljeZBesedilom 6">
                <a:extLst>
                  <a:ext uri="{FF2B5EF4-FFF2-40B4-BE49-F238E27FC236}">
                    <a16:creationId xmlns:a16="http://schemas.microsoft.com/office/drawing/2014/main" id="{8B0C94E3-DCFF-5EFB-0E16-BBC3D8967844}"/>
                  </a:ext>
                </a:extLst>
              </p:cNvPr>
              <p:cNvSpPr txBox="1">
                <a:spLocks noRot="1" noChangeAspect="1" noMove="1" noResize="1" noEditPoints="1" noAdjustHandles="1" noChangeArrowheads="1" noChangeShapeType="1" noTextEdit="1"/>
              </p:cNvSpPr>
              <p:nvPr/>
            </p:nvSpPr>
            <p:spPr>
              <a:xfrm>
                <a:off x="3454353" y="3582981"/>
                <a:ext cx="1752588" cy="2016129"/>
              </a:xfrm>
              <a:prstGeom prst="rect">
                <a:avLst/>
              </a:prstGeom>
              <a:blipFill>
                <a:blip r:embed="rId4"/>
                <a:stretch>
                  <a:fillRect l="-3448" b="-1201"/>
                </a:stretch>
              </a:blipFill>
              <a:ln/>
            </p:spPr>
            <p:txBody>
              <a:bodyPr/>
              <a:lstStyle/>
              <a:p>
                <a:r>
                  <a:rPr lang="sl-SI">
                    <a:noFill/>
                  </a:rPr>
                  <a:t> </a:t>
                </a:r>
              </a:p>
            </p:txBody>
          </p:sp>
        </mc:Fallback>
      </mc:AlternateContent>
      <mc:AlternateContent xmlns:mc="http://schemas.openxmlformats.org/markup-compatibility/2006" xmlns:a14="http://schemas.microsoft.com/office/drawing/2010/main">
        <mc:Choice Requires="a14">
          <p:sp>
            <p:nvSpPr>
              <p:cNvPr id="5" name="PoljeZBesedilom 4">
                <a:extLst>
                  <a:ext uri="{FF2B5EF4-FFF2-40B4-BE49-F238E27FC236}">
                    <a16:creationId xmlns:a16="http://schemas.microsoft.com/office/drawing/2014/main" id="{D4F0A5BF-C3AF-F03E-6852-5C0144829C8F}"/>
                  </a:ext>
                </a:extLst>
              </p:cNvPr>
              <p:cNvSpPr txBox="1"/>
              <p:nvPr/>
            </p:nvSpPr>
            <p:spPr>
              <a:xfrm>
                <a:off x="5959703" y="3582853"/>
                <a:ext cx="1752588" cy="2016129"/>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1" u="none" strike="noStrike" kern="1200" cap="none" spc="0" normalizeH="0" baseline="0" noProof="0" dirty="0">
                    <a:ln>
                      <a:noFill/>
                    </a:ln>
                    <a:solidFill>
                      <a:srgbClr val="0E2841"/>
                    </a:solidFill>
                    <a:effectLst/>
                    <a:uLnTx/>
                    <a:uFillTx/>
                    <a:latin typeface="Arial" panose="020B0604020202020204"/>
                    <a:ea typeface="+mn-ea"/>
                    <a:cs typeface="+mn-cs"/>
                  </a:rPr>
                  <a:t>ρ</a:t>
                </a:r>
                <a14:m>
                  <m:oMath xmlns:m="http://schemas.openxmlformats.org/officeDocument/2006/math">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m:t>
                    </m:r>
                    <m:f>
                      <m:fPr>
                        <m:ctrlP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ctrlPr>
                      </m:fPr>
                      <m:num>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𝒎</m:t>
                        </m:r>
                      </m:num>
                      <m:den>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𝑽</m:t>
                        </m:r>
                      </m:den>
                    </m:f>
                  </m:oMath>
                </a14:m>
                <a:endParaRPr kumimoji="0" lang="sl-SI" sz="2000" b="1"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000" b="1"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1" u="none" strike="noStrike" kern="1200" cap="none" spc="0" normalizeH="0" baseline="0" noProof="0" dirty="0">
                    <a:ln>
                      <a:noFill/>
                    </a:ln>
                    <a:solidFill>
                      <a:srgbClr val="0E2841"/>
                    </a:solidFill>
                    <a:effectLst/>
                    <a:uLnTx/>
                    <a:uFillTx/>
                    <a:latin typeface="Arial" panose="020B0604020202020204"/>
                    <a:ea typeface="+mn-ea"/>
                    <a:cs typeface="+mn-cs"/>
                  </a:rPr>
                  <a:t>ρ</a:t>
                </a:r>
                <a14:m>
                  <m:oMath xmlns:m="http://schemas.openxmlformats.org/officeDocument/2006/math">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m:t>
                    </m:r>
                    <m:f>
                      <m:fPr>
                        <m:ctrlP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fPr>
                      <m:num>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𝟏𝟓</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 </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𝒌𝒈</m:t>
                        </m:r>
                      </m:num>
                      <m:den>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𝟏𝟓</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 </m:t>
                        </m:r>
                        <m:sSup>
                          <m:sSupPr>
                            <m:ctrlPr>
                              <a:rPr kumimoji="0" lang="sl-SI" sz="20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sl-SI" sz="20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𝒎</m:t>
                            </m:r>
                          </m:e>
                          <m:sup>
                            <m:r>
                              <a:rPr kumimoji="0" lang="sl-SI" sz="20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sup>
                        </m:sSup>
                      </m:den>
                    </m:f>
                  </m:oMath>
                </a14:m>
                <a:endParaRPr kumimoji="0" lang="sl-SI" sz="2000" b="1" i="1" u="none" strike="noStrike" kern="1200" cap="none" spc="0" normalizeH="0" baseline="0" noProof="0" dirty="0">
                  <a:ln>
                    <a:noFill/>
                  </a:ln>
                  <a:solidFill>
                    <a:srgbClr val="0E284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000" b="1" i="1" u="none" strike="noStrike" kern="1200" cap="none" spc="0" normalizeH="0" baseline="0" noProof="0" dirty="0">
                  <a:ln>
                    <a:noFill/>
                  </a:ln>
                  <a:solidFill>
                    <a:srgbClr val="0E284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1" u="none" strike="noStrike" kern="1200" cap="none" spc="0" normalizeH="0" baseline="0" noProof="0" dirty="0">
                    <a:ln>
                      <a:noFill/>
                    </a:ln>
                    <a:solidFill>
                      <a:srgbClr val="FF0000"/>
                    </a:solidFill>
                    <a:effectLst/>
                    <a:uLnTx/>
                    <a:uFillTx/>
                    <a:latin typeface="Arial" panose="020B0604020202020204"/>
                    <a:ea typeface="+mn-ea"/>
                    <a:cs typeface="+mn-cs"/>
                  </a:rPr>
                  <a:t>ρ</a:t>
                </a:r>
                <a14:m>
                  <m:oMath xmlns:m="http://schemas.openxmlformats.org/officeDocument/2006/math">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𝟏</m:t>
                    </m:r>
                    <m:f>
                      <m:fPr>
                        <m:ctrlP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𝒌𝒈</m:t>
                        </m:r>
                      </m:num>
                      <m:den>
                        <m:sSup>
                          <m:sSupPr>
                            <m:ctrlP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pPr>
                          <m:e>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𝒎</m:t>
                            </m:r>
                          </m:e>
                          <m:sup>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𝟑</m:t>
                            </m:r>
                          </m:sup>
                        </m:sSup>
                      </m:den>
                    </m:f>
                  </m:oMath>
                </a14:m>
                <a:endPar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endParaRPr>
              </a:p>
            </p:txBody>
          </p:sp>
        </mc:Choice>
        <mc:Fallback xmlns="">
          <p:sp>
            <p:nvSpPr>
              <p:cNvPr id="5" name="PoljeZBesedilom 4">
                <a:extLst>
                  <a:ext uri="{FF2B5EF4-FFF2-40B4-BE49-F238E27FC236}">
                    <a16:creationId xmlns:a16="http://schemas.microsoft.com/office/drawing/2014/main" id="{D4F0A5BF-C3AF-F03E-6852-5C0144829C8F}"/>
                  </a:ext>
                </a:extLst>
              </p:cNvPr>
              <p:cNvSpPr txBox="1">
                <a:spLocks noRot="1" noChangeAspect="1" noMove="1" noResize="1" noEditPoints="1" noAdjustHandles="1" noChangeArrowheads="1" noChangeShapeType="1" noTextEdit="1"/>
              </p:cNvSpPr>
              <p:nvPr/>
            </p:nvSpPr>
            <p:spPr>
              <a:xfrm>
                <a:off x="5959703" y="3582853"/>
                <a:ext cx="1752588" cy="2016129"/>
              </a:xfrm>
              <a:prstGeom prst="rect">
                <a:avLst/>
              </a:prstGeom>
              <a:blipFill>
                <a:blip r:embed="rId5"/>
                <a:stretch>
                  <a:fillRect l="-3448" b="-1201"/>
                </a:stretch>
              </a:blipFill>
              <a:ln/>
            </p:spPr>
            <p:txBody>
              <a:bodyPr/>
              <a:lstStyle/>
              <a:p>
                <a:r>
                  <a:rPr lang="sl-SI">
                    <a:noFill/>
                  </a:rPr>
                  <a:t> </a:t>
                </a:r>
              </a:p>
            </p:txBody>
          </p:sp>
        </mc:Fallback>
      </mc:AlternateContent>
    </p:spTree>
    <p:extLst>
      <p:ext uri="{BB962C8B-B14F-4D97-AF65-F5344CB8AC3E}">
        <p14:creationId xmlns:p14="http://schemas.microsoft.com/office/powerpoint/2010/main" val="3833000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Naslov 1">
            <a:extLst>
              <a:ext uri="{FF2B5EF4-FFF2-40B4-BE49-F238E27FC236}">
                <a16:creationId xmlns:a16="http://schemas.microsoft.com/office/drawing/2014/main" id="{68DBD30E-C529-C72B-B14C-407F89132783}"/>
              </a:ext>
            </a:extLst>
          </p:cNvPr>
          <p:cNvSpPr>
            <a:spLocks noGrp="1"/>
          </p:cNvSpPr>
          <p:nvPr>
            <p:ph type="title"/>
          </p:nvPr>
        </p:nvSpPr>
        <p:spPr>
          <a:xfrm>
            <a:off x="1178564" y="172113"/>
            <a:ext cx="9833548" cy="659076"/>
          </a:xfrm>
        </p:spPr>
        <p:txBody>
          <a:bodyPr anchor="b">
            <a:noAutofit/>
          </a:bodyPr>
          <a:lstStyle/>
          <a:p>
            <a:pPr algn="ctr"/>
            <a:br>
              <a:rPr lang="sl-SI" sz="4000" b="1" dirty="0">
                <a:solidFill>
                  <a:schemeClr val="tx2"/>
                </a:solidFill>
              </a:rPr>
            </a:br>
            <a:r>
              <a:rPr lang="sl-SI" sz="4000" b="1" dirty="0">
                <a:solidFill>
                  <a:schemeClr val="tx2"/>
                </a:solidFill>
              </a:rPr>
              <a:t>REŠITEV</a:t>
            </a: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3" name="Označba mesta vsebine 2">
                <a:extLst>
                  <a:ext uri="{FF2B5EF4-FFF2-40B4-BE49-F238E27FC236}">
                    <a16:creationId xmlns:a16="http://schemas.microsoft.com/office/drawing/2014/main" id="{ACE797EB-3E7A-DE41-A032-E5402F8BD13C}"/>
                  </a:ext>
                </a:extLst>
              </p:cNvPr>
              <p:cNvSpPr>
                <a:spLocks noGrp="1"/>
              </p:cNvSpPr>
              <p:nvPr>
                <p:ph idx="1"/>
              </p:nvPr>
            </p:nvSpPr>
            <p:spPr>
              <a:xfrm>
                <a:off x="582803" y="1003300"/>
                <a:ext cx="11093381" cy="5353049"/>
              </a:xfrm>
            </p:spPr>
            <p:txBody>
              <a:bodyPr>
                <a:noAutofit/>
              </a:bodyPr>
              <a:lstStyle/>
              <a:p>
                <a:pPr marL="0" indent="0" algn="just">
                  <a:buNone/>
                </a:pPr>
                <a:r>
                  <a:rPr lang="sl-SI" sz="2000" b="1" dirty="0"/>
                  <a:t>2. </a:t>
                </a:r>
              </a:p>
              <a:p>
                <a:pPr marL="0" indent="0" algn="just">
                  <a:buNone/>
                </a:pPr>
                <a:r>
                  <a:rPr lang="el-GR" sz="2000" b="1" dirty="0"/>
                  <a:t>ρ</a:t>
                </a:r>
                <a:r>
                  <a:rPr lang="sl-SI" sz="2000" b="1" dirty="0"/>
                  <a:t>  = </a:t>
                </a:r>
                <a:r>
                  <a:rPr lang="sl-SI" sz="2000" b="1" dirty="0">
                    <a:solidFill>
                      <a:schemeClr val="tx2"/>
                    </a:solidFill>
                  </a:rPr>
                  <a:t>0,83 </a:t>
                </a:r>
                <a14:m>
                  <m:oMath xmlns:m="http://schemas.openxmlformats.org/officeDocument/2006/math">
                    <m:f>
                      <m:fPr>
                        <m:ctrlPr>
                          <a:rPr lang="sl-SI" sz="2000" b="1" i="1">
                            <a:solidFill>
                              <a:srgbClr val="0E2841"/>
                            </a:solidFill>
                            <a:latin typeface="Cambria Math" panose="02040503050406030204" pitchFamily="18" charset="0"/>
                          </a:rPr>
                        </m:ctrlPr>
                      </m:fPr>
                      <m:num>
                        <m:r>
                          <a:rPr lang="sl-SI" sz="2000" b="1" i="1">
                            <a:solidFill>
                              <a:srgbClr val="0E2841"/>
                            </a:solidFill>
                            <a:latin typeface="Cambria Math" panose="02040503050406030204" pitchFamily="18" charset="0"/>
                          </a:rPr>
                          <m:t>𝒈</m:t>
                        </m:r>
                      </m:num>
                      <m:den>
                        <m:sSup>
                          <m:sSupPr>
                            <m:ctrlPr>
                              <a:rPr lang="sl-SI" sz="2000" b="1" i="1">
                                <a:solidFill>
                                  <a:srgbClr val="0E2841"/>
                                </a:solidFill>
                                <a:latin typeface="Cambria Math" panose="02040503050406030204" pitchFamily="18" charset="0"/>
                              </a:rPr>
                            </m:ctrlPr>
                          </m:sSupPr>
                          <m:e>
                            <m:r>
                              <a:rPr lang="sl-SI" sz="2000" b="1" i="1">
                                <a:solidFill>
                                  <a:srgbClr val="0E2841"/>
                                </a:solidFill>
                                <a:latin typeface="Cambria Math" panose="02040503050406030204" pitchFamily="18" charset="0"/>
                              </a:rPr>
                              <m:t>𝒎</m:t>
                            </m:r>
                          </m:e>
                          <m:sup>
                            <m:r>
                              <a:rPr lang="sl-SI" sz="2000" b="1" i="1">
                                <a:solidFill>
                                  <a:srgbClr val="0E2841"/>
                                </a:solidFill>
                                <a:latin typeface="Cambria Math" panose="02040503050406030204" pitchFamily="18" charset="0"/>
                              </a:rPr>
                              <m:t>𝟑</m:t>
                            </m:r>
                          </m:sup>
                        </m:sSup>
                      </m:den>
                    </m:f>
                    <m:r>
                      <a:rPr lang="sl-SI" sz="2000" b="1" i="0" smtClean="0">
                        <a:solidFill>
                          <a:srgbClr val="0E2841"/>
                        </a:solidFill>
                        <a:latin typeface="Cambria Math" panose="02040503050406030204" pitchFamily="18" charset="0"/>
                      </a:rPr>
                      <m:t>=</m:t>
                    </m:r>
                    <m:r>
                      <a:rPr lang="sl-SI" sz="2000" b="1" i="0" smtClean="0">
                        <a:solidFill>
                          <a:srgbClr val="0E2841"/>
                        </a:solidFill>
                        <a:latin typeface="Cambria Math" panose="02040503050406030204" pitchFamily="18" charset="0"/>
                      </a:rPr>
                      <m:t>𝟖𝟑𝟎</m:t>
                    </m:r>
                  </m:oMath>
                </a14:m>
                <a:r>
                  <a:rPr lang="sl-SI" sz="2000" b="1" dirty="0">
                    <a:solidFill>
                      <a:srgbClr val="0E2841"/>
                    </a:solidFill>
                  </a:rPr>
                  <a:t> </a:t>
                </a:r>
                <a14:m>
                  <m:oMath xmlns:m="http://schemas.openxmlformats.org/officeDocument/2006/math">
                    <m:f>
                      <m:fPr>
                        <m:ctrlPr>
                          <a:rPr lang="sl-SI" sz="2000" b="1" i="1">
                            <a:solidFill>
                              <a:srgbClr val="0E2841"/>
                            </a:solidFill>
                            <a:latin typeface="Cambria Math" panose="02040503050406030204" pitchFamily="18" charset="0"/>
                          </a:rPr>
                        </m:ctrlPr>
                      </m:fPr>
                      <m:num>
                        <m:r>
                          <a:rPr lang="sl-SI" sz="2000" b="1" i="1" smtClean="0">
                            <a:solidFill>
                              <a:srgbClr val="0E2841"/>
                            </a:solidFill>
                            <a:latin typeface="Cambria Math" panose="02040503050406030204" pitchFamily="18" charset="0"/>
                          </a:rPr>
                          <m:t>𝒌</m:t>
                        </m:r>
                        <m:r>
                          <a:rPr lang="sl-SI" sz="2000" b="1" i="1">
                            <a:solidFill>
                              <a:srgbClr val="0E2841"/>
                            </a:solidFill>
                            <a:latin typeface="Cambria Math" panose="02040503050406030204" pitchFamily="18" charset="0"/>
                          </a:rPr>
                          <m:t>𝒈</m:t>
                        </m:r>
                      </m:num>
                      <m:den>
                        <m:sSup>
                          <m:sSupPr>
                            <m:ctrlPr>
                              <a:rPr lang="sl-SI" sz="2000" b="1" i="1">
                                <a:solidFill>
                                  <a:srgbClr val="0E2841"/>
                                </a:solidFill>
                                <a:latin typeface="Cambria Math" panose="02040503050406030204" pitchFamily="18" charset="0"/>
                              </a:rPr>
                            </m:ctrlPr>
                          </m:sSupPr>
                          <m:e>
                            <m:r>
                              <a:rPr lang="sl-SI" sz="2000" b="1" i="1">
                                <a:solidFill>
                                  <a:srgbClr val="0E2841"/>
                                </a:solidFill>
                                <a:latin typeface="Cambria Math" panose="02040503050406030204" pitchFamily="18" charset="0"/>
                              </a:rPr>
                              <m:t>𝒎</m:t>
                            </m:r>
                          </m:e>
                          <m:sup>
                            <m:r>
                              <a:rPr lang="sl-SI" sz="2000" b="1" i="1">
                                <a:solidFill>
                                  <a:srgbClr val="0E2841"/>
                                </a:solidFill>
                                <a:latin typeface="Cambria Math" panose="02040503050406030204" pitchFamily="18" charset="0"/>
                              </a:rPr>
                              <m:t>𝟑</m:t>
                            </m:r>
                          </m:sup>
                        </m:sSup>
                      </m:den>
                    </m:f>
                  </m:oMath>
                </a14:m>
                <a:endParaRPr lang="sl-SI" sz="2000" b="1" dirty="0"/>
              </a:p>
              <a:p>
                <a:pPr marL="0" indent="0" algn="just">
                  <a:buNone/>
                </a:pPr>
                <a:r>
                  <a:rPr lang="sl-SI" sz="2000" b="1" u="sng" dirty="0"/>
                  <a:t>V</a:t>
                </a:r>
                <a:r>
                  <a:rPr lang="de-DE" sz="2000" b="1" u="sng" dirty="0"/>
                  <a:t> = </a:t>
                </a:r>
                <a:r>
                  <a:rPr lang="sl-SI" sz="2000" b="1" u="sng" dirty="0"/>
                  <a:t>9000 l = 9 </a:t>
                </a:r>
                <a14:m>
                  <m:oMath xmlns:m="http://schemas.openxmlformats.org/officeDocument/2006/math">
                    <m:sSup>
                      <m:sSupPr>
                        <m:ctrlPr>
                          <a:rPr lang="sl-SI" sz="2000" b="1" i="1" u="sng" smtClean="0">
                            <a:latin typeface="Cambria Math" panose="02040503050406030204" pitchFamily="18" charset="0"/>
                          </a:rPr>
                        </m:ctrlPr>
                      </m:sSupPr>
                      <m:e>
                        <m:r>
                          <a:rPr lang="sl-SI" sz="2000" b="1" i="0" u="sng" smtClean="0">
                            <a:latin typeface="Cambria Math" panose="02040503050406030204" pitchFamily="18" charset="0"/>
                          </a:rPr>
                          <m:t>𝐦</m:t>
                        </m:r>
                      </m:e>
                      <m:sup>
                        <m:r>
                          <a:rPr lang="sl-SI" sz="2000" b="1" i="0" u="sng" smtClean="0">
                            <a:latin typeface="Cambria Math" panose="02040503050406030204" pitchFamily="18" charset="0"/>
                          </a:rPr>
                          <m:t>𝟑</m:t>
                        </m:r>
                      </m:sup>
                    </m:sSup>
                  </m:oMath>
                </a14:m>
                <a:endParaRPr lang="de-DE" sz="2000" b="1" u="sng" dirty="0"/>
              </a:p>
              <a:p>
                <a:pPr marL="0" indent="0" algn="just">
                  <a:buNone/>
                </a:pPr>
                <a:r>
                  <a:rPr lang="sl-SI" sz="2000" b="1" i="1" dirty="0"/>
                  <a:t>m, v</a:t>
                </a:r>
                <a:r>
                  <a:rPr lang="sl-SI" sz="2000" b="1" dirty="0"/>
                  <a:t> </a:t>
                </a:r>
                <a:r>
                  <a:rPr lang="de-DE" sz="2000" b="1" dirty="0"/>
                  <a:t>= ?</a:t>
                </a:r>
                <a:endParaRPr lang="sl-SI" sz="2000" b="1" dirty="0"/>
              </a:p>
            </p:txBody>
          </p:sp>
        </mc:Choice>
        <mc:Fallback xmlns="">
          <p:sp>
            <p:nvSpPr>
              <p:cNvPr id="3" name="Označba mesta vsebine 2">
                <a:extLst>
                  <a:ext uri="{FF2B5EF4-FFF2-40B4-BE49-F238E27FC236}">
                    <a16:creationId xmlns:a16="http://schemas.microsoft.com/office/drawing/2014/main" id="{ACE797EB-3E7A-DE41-A032-E5402F8BD13C}"/>
                  </a:ext>
                </a:extLst>
              </p:cNvPr>
              <p:cNvSpPr>
                <a:spLocks noGrp="1" noRot="1" noChangeAspect="1" noMove="1" noResize="1" noEditPoints="1" noAdjustHandles="1" noChangeArrowheads="1" noChangeShapeType="1" noTextEdit="1"/>
              </p:cNvSpPr>
              <p:nvPr>
                <p:ph idx="1"/>
              </p:nvPr>
            </p:nvSpPr>
            <p:spPr>
              <a:xfrm>
                <a:off x="582803" y="1003300"/>
                <a:ext cx="11093381" cy="5353049"/>
              </a:xfrm>
              <a:blipFill>
                <a:blip r:embed="rId2"/>
                <a:stretch>
                  <a:fillRect l="-605" t="-1139"/>
                </a:stretch>
              </a:blipFill>
            </p:spPr>
            <p:txBody>
              <a:bodyPr/>
              <a:lstStyle/>
              <a:p>
                <a:r>
                  <a:rPr lang="sl-SI">
                    <a:noFill/>
                  </a:rPr>
                  <a:t> </a:t>
                </a:r>
              </a:p>
            </p:txBody>
          </p:sp>
        </mc:Fallback>
      </mc:AlternateContent>
      <p:sp>
        <p:nvSpPr>
          <p:cNvPr id="4" name="Označba mesta številke diapozitiva 3">
            <a:extLst>
              <a:ext uri="{FF2B5EF4-FFF2-40B4-BE49-F238E27FC236}">
                <a16:creationId xmlns:a16="http://schemas.microsoft.com/office/drawing/2014/main" id="{020C3108-B7E6-EFF0-07B8-CBC4AD8228D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sl-SI"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6" name="PoljeZBesedilom 5">
                <a:extLst>
                  <a:ext uri="{FF2B5EF4-FFF2-40B4-BE49-F238E27FC236}">
                    <a16:creationId xmlns:a16="http://schemas.microsoft.com/office/drawing/2014/main" id="{8E68D368-9643-73A1-7148-CE6A88A7ACC4}"/>
                  </a:ext>
                </a:extLst>
              </p:cNvPr>
              <p:cNvSpPr txBox="1"/>
              <p:nvPr/>
            </p:nvSpPr>
            <p:spPr>
              <a:xfrm>
                <a:off x="6009600" y="3165617"/>
                <a:ext cx="2368660" cy="263290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sl-SI" sz="2000" b="1" i="1" u="none" strike="noStrike" kern="1200" cap="none" spc="0" normalizeH="0" baseline="0" noProof="0" dirty="0">
                    <a:ln>
                      <a:noFill/>
                    </a:ln>
                    <a:solidFill>
                      <a:srgbClr val="0E2841"/>
                    </a:solidFill>
                    <a:effectLst/>
                    <a:uLnTx/>
                    <a:uFillTx/>
                    <a:latin typeface="Aptos" panose="02110004020202020204"/>
                    <a:ea typeface="+mn-ea"/>
                    <a:cs typeface="+mn-cs"/>
                  </a:rPr>
                  <a:t>v</a:t>
                </a:r>
                <a:r>
                  <a:rPr kumimoji="0" lang="sl-SI" sz="2000" b="1" i="0" u="none" strike="noStrike" kern="1200" cap="none" spc="0" normalizeH="0" baseline="0" noProof="0" dirty="0">
                    <a:ln>
                      <a:noFill/>
                    </a:ln>
                    <a:solidFill>
                      <a:srgbClr val="0E2841"/>
                    </a:solidFill>
                    <a:effectLst/>
                    <a:uLnTx/>
                    <a:uFillTx/>
                    <a:latin typeface="Aptos" panose="02110004020202020204"/>
                    <a:ea typeface="+mn-ea"/>
                    <a:cs typeface="+mn-cs"/>
                  </a:rPr>
                  <a:t> </a:t>
                </a:r>
                <a14:m>
                  <m:oMath xmlns:m="http://schemas.openxmlformats.org/officeDocument/2006/math">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m:t>
                    </m:r>
                    <m:f>
                      <m:fPr>
                        <m:ctrlP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ctrlPr>
                      </m:fPr>
                      <m:num>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𝟏</m:t>
                        </m:r>
                      </m:num>
                      <m:den>
                        <m:r>
                          <m:rPr>
                            <m:nor/>
                          </m:rPr>
                          <a:rPr kumimoji="0" lang="el-GR" sz="2000" b="1" i="0" u="none" strike="noStrike" kern="1200" cap="none" spc="0" normalizeH="0" baseline="0" noProof="0" dirty="0">
                            <a:ln>
                              <a:noFill/>
                            </a:ln>
                            <a:solidFill>
                              <a:prstClr val="black"/>
                            </a:solidFill>
                            <a:effectLst/>
                            <a:uLnTx/>
                            <a:uFillTx/>
                            <a:latin typeface="Arial" panose="020B0604020202020204"/>
                            <a:ea typeface="+mn-ea"/>
                            <a:cs typeface="+mn-cs"/>
                          </a:rPr>
                          <m:t>ρ</m:t>
                        </m:r>
                      </m:den>
                    </m:f>
                  </m:oMath>
                </a14:m>
                <a:r>
                  <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sl-SI" sz="2000" b="1" i="1" u="none" strike="noStrike" kern="1200" cap="none" spc="0" normalizeH="0" baseline="0" noProof="0" dirty="0">
                    <a:ln>
                      <a:noFill/>
                    </a:ln>
                    <a:solidFill>
                      <a:srgbClr val="0E2841"/>
                    </a:solidFill>
                    <a:effectLst/>
                    <a:uLnTx/>
                    <a:uFillTx/>
                    <a:latin typeface="Aptos" panose="02110004020202020204"/>
                    <a:ea typeface="+mn-ea"/>
                    <a:cs typeface="+mn-cs"/>
                  </a:rPr>
                  <a:t>v</a:t>
                </a:r>
                <a:r>
                  <a:rPr kumimoji="0" lang="sl-SI" sz="2000" b="1" i="0" u="none" strike="noStrike" kern="1200" cap="none" spc="0" normalizeH="0" baseline="0" noProof="0" dirty="0">
                    <a:ln>
                      <a:noFill/>
                    </a:ln>
                    <a:solidFill>
                      <a:srgbClr val="0E2841"/>
                    </a:solidFill>
                    <a:effectLst/>
                    <a:uLnTx/>
                    <a:uFillTx/>
                    <a:latin typeface="Aptos" panose="02110004020202020204"/>
                    <a:ea typeface="+mn-ea"/>
                    <a:cs typeface="+mn-cs"/>
                  </a:rPr>
                  <a:t> </a:t>
                </a:r>
                <a14:m>
                  <m:oMath xmlns:m="http://schemas.openxmlformats.org/officeDocument/2006/math">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m:t>
                    </m:r>
                    <m:f>
                      <m:fPr>
                        <m:ctrlP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ctrlPr>
                      </m:fPr>
                      <m:num>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𝟏</m:t>
                        </m:r>
                      </m:num>
                      <m:den>
                        <m:r>
                          <a:rPr kumimoji="0" lang="sl-SI" sz="2000" b="1" i="0"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𝟖𝟑𝟎</m:t>
                        </m:r>
                        <m:r>
                          <m:rPr>
                            <m:nor/>
                          </m:rPr>
                          <a:rPr kumimoji="0" lang="sl-SI" sz="2000" b="1" i="0" u="none" strike="noStrike" kern="1200" cap="none" spc="0" normalizeH="0" baseline="0" noProof="0" dirty="0">
                            <a:ln>
                              <a:noFill/>
                            </a:ln>
                            <a:solidFill>
                              <a:srgbClr val="0E2841"/>
                            </a:solidFill>
                            <a:effectLst/>
                            <a:uLnTx/>
                            <a:uFillTx/>
                            <a:latin typeface="Arial" panose="020B0604020202020204"/>
                            <a:ea typeface="+mn-ea"/>
                            <a:cs typeface="+mn-cs"/>
                          </a:rPr>
                          <m:t> </m:t>
                        </m:r>
                        <m:f>
                          <m:fPr>
                            <m:ctrlP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ctrlPr>
                          </m:fPr>
                          <m:num>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𝒌𝒈</m:t>
                            </m:r>
                          </m:num>
                          <m:den>
                            <m:sSup>
                              <m:sSupPr>
                                <m:ctrlP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ctrlPr>
                              </m:sSupPr>
                              <m:e>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𝒎</m:t>
                                </m:r>
                              </m:e>
                              <m:sup>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𝟑</m:t>
                                </m:r>
                              </m:sup>
                            </m:sSup>
                          </m:den>
                        </m:f>
                      </m:den>
                    </m:f>
                  </m:oMath>
                </a14:m>
                <a:endPar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sl-SI" sz="2000" b="1" i="1" u="none" strike="noStrike" kern="1200" cap="none" spc="0" normalizeH="0" baseline="0" noProof="0" dirty="0">
                    <a:ln>
                      <a:noFill/>
                    </a:ln>
                    <a:solidFill>
                      <a:srgbClr val="FF0000"/>
                    </a:solidFill>
                    <a:effectLst/>
                    <a:uLnTx/>
                    <a:uFillTx/>
                    <a:latin typeface="Aptos" panose="02110004020202020204"/>
                    <a:ea typeface="+mn-ea"/>
                    <a:cs typeface="+mn-cs"/>
                  </a:rPr>
                  <a:t>v</a:t>
                </a:r>
                <a:r>
                  <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rPr>
                  <a:t> </a:t>
                </a:r>
                <a14:m>
                  <m:oMath xmlns:m="http://schemas.openxmlformats.org/officeDocument/2006/math">
                    <m:r>
                      <a:rPr kumimoji="0" lang="sl-SI" sz="20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r>
                      <a:rPr kumimoji="0" lang="sl-SI" sz="20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𝟎</m:t>
                    </m:r>
                    <m:r>
                      <a:rPr kumimoji="0" lang="sl-SI" sz="20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
                      <a:rPr kumimoji="0" lang="sl-SI" sz="20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𝟎𝟎𝟏𝟐𝟎𝟓</m:t>
                    </m:r>
                    <m:r>
                      <a:rPr kumimoji="0" lang="sl-SI" sz="20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f>
                      <m:fPr>
                        <m:ctrlP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sSup>
                          <m:sSupPr>
                            <m:ctrlPr>
                              <a:rPr kumimoji="0" lang="sl-SI" sz="20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pPr>
                          <m:e>
                            <m:r>
                              <a:rPr kumimoji="0" lang="sl-SI" sz="20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𝒎</m:t>
                            </m:r>
                          </m:e>
                          <m:sup>
                            <m:r>
                              <a:rPr kumimoji="0" lang="sl-SI" sz="20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𝟑</m:t>
                            </m:r>
                          </m:sup>
                        </m:sSup>
                      </m:num>
                      <m:den>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𝒌𝒈</m:t>
                        </m:r>
                      </m:den>
                    </m:f>
                  </m:oMath>
                </a14:m>
                <a:r>
                  <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endParaRPr>
              </a:p>
            </p:txBody>
          </p:sp>
        </mc:Choice>
        <mc:Fallback xmlns="">
          <p:sp>
            <p:nvSpPr>
              <p:cNvPr id="6" name="PoljeZBesedilom 5">
                <a:extLst>
                  <a:ext uri="{FF2B5EF4-FFF2-40B4-BE49-F238E27FC236}">
                    <a16:creationId xmlns:a16="http://schemas.microsoft.com/office/drawing/2014/main" id="{8E68D368-9643-73A1-7148-CE6A88A7ACC4}"/>
                  </a:ext>
                </a:extLst>
              </p:cNvPr>
              <p:cNvSpPr txBox="1">
                <a:spLocks noRot="1" noChangeAspect="1" noMove="1" noResize="1" noEditPoints="1" noAdjustHandles="1" noChangeArrowheads="1" noChangeShapeType="1" noTextEdit="1"/>
              </p:cNvSpPr>
              <p:nvPr/>
            </p:nvSpPr>
            <p:spPr>
              <a:xfrm>
                <a:off x="6009600" y="3165617"/>
                <a:ext cx="2368660" cy="2632900"/>
              </a:xfrm>
              <a:prstGeom prst="rect">
                <a:avLst/>
              </a:prstGeom>
              <a:blipFill>
                <a:blip r:embed="rId3"/>
                <a:stretch>
                  <a:fillRect l="-2558"/>
                </a:stretch>
              </a:blipFill>
              <a:ln/>
            </p:spPr>
            <p:txBody>
              <a:bodyPr/>
              <a:lstStyle/>
              <a:p>
                <a:r>
                  <a:rPr lang="sl-SI">
                    <a:noFill/>
                  </a:rPr>
                  <a:t> </a:t>
                </a:r>
              </a:p>
            </p:txBody>
          </p:sp>
        </mc:Fallback>
      </mc:AlternateContent>
      <mc:AlternateContent xmlns:mc="http://schemas.openxmlformats.org/markup-compatibility/2006" xmlns:a14="http://schemas.microsoft.com/office/drawing/2010/main">
        <mc:Choice Requires="a14">
          <p:sp>
            <p:nvSpPr>
              <p:cNvPr id="7" name="PoljeZBesedilom 6">
                <a:extLst>
                  <a:ext uri="{FF2B5EF4-FFF2-40B4-BE49-F238E27FC236}">
                    <a16:creationId xmlns:a16="http://schemas.microsoft.com/office/drawing/2014/main" id="{8B0C94E3-DCFF-5EFB-0E16-BBC3D8967844}"/>
                  </a:ext>
                </a:extLst>
              </p:cNvPr>
              <p:cNvSpPr txBox="1"/>
              <p:nvPr/>
            </p:nvSpPr>
            <p:spPr>
              <a:xfrm>
                <a:off x="1400963" y="3139124"/>
                <a:ext cx="2737899" cy="2490169"/>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1" u="none" strike="noStrike" kern="1200" cap="none" spc="0" normalizeH="0" baseline="0" noProof="0" dirty="0">
                    <a:ln>
                      <a:noFill/>
                    </a:ln>
                    <a:solidFill>
                      <a:srgbClr val="0E2841"/>
                    </a:solidFill>
                    <a:effectLst/>
                    <a:uLnTx/>
                    <a:uFillTx/>
                    <a:latin typeface="Aptos" panose="02110004020202020204"/>
                    <a:ea typeface="+mn-ea"/>
                    <a:cs typeface="+mn-cs"/>
                  </a:rPr>
                  <a:t>ρ</a:t>
                </a:r>
                <a14:m>
                  <m:oMath xmlns:m="http://schemas.openxmlformats.org/officeDocument/2006/math">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m:t>
                    </m:r>
                    <m:f>
                      <m:fPr>
                        <m:ctrlP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ctrlPr>
                      </m:fPr>
                      <m:num>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𝒎</m:t>
                        </m:r>
                      </m:num>
                      <m:den>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𝑽</m:t>
                        </m:r>
                      </m:den>
                    </m:f>
                  </m:oMath>
                </a14:m>
                <a:endParaRPr kumimoji="0" lang="sl-SI" sz="2000" b="1"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000" b="1"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000" b="1" i="0" u="none" strike="noStrike" kern="1200" cap="none" spc="0" normalizeH="0" baseline="0" noProof="0" dirty="0">
                    <a:ln>
                      <a:noFill/>
                    </a:ln>
                    <a:solidFill>
                      <a:srgbClr val="0E2841"/>
                    </a:solidFill>
                    <a:effectLst/>
                    <a:uLnTx/>
                    <a:uFillTx/>
                    <a:latin typeface="Aptos" panose="02110004020202020204"/>
                    <a:ea typeface="+mn-ea"/>
                    <a:cs typeface="+mn-cs"/>
                  </a:rPr>
                  <a:t>m = </a:t>
                </a:r>
                <a:r>
                  <a:rPr kumimoji="0" lang="el-GR" sz="2000" b="1" i="1" u="none" strike="noStrike" kern="1200" cap="none" spc="0" normalizeH="0" baseline="0" noProof="0" dirty="0">
                    <a:ln>
                      <a:noFill/>
                    </a:ln>
                    <a:solidFill>
                      <a:srgbClr val="0E2841"/>
                    </a:solidFill>
                    <a:effectLst/>
                    <a:uLnTx/>
                    <a:uFillTx/>
                    <a:latin typeface="Aptos" panose="02110004020202020204"/>
                    <a:ea typeface="+mn-ea"/>
                    <a:cs typeface="+mn-cs"/>
                  </a:rPr>
                  <a:t>ρ</a:t>
                </a:r>
                <a14:m>
                  <m:oMath xmlns:m="http://schemas.openxmlformats.org/officeDocument/2006/math">
                    <m:r>
                      <a:rPr kumimoji="0" lang="el-GR"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𝑽</m:t>
                    </m:r>
                  </m:oMath>
                </a14:m>
                <a:endParaRPr kumimoji="0" lang="sl-SI" sz="2000" b="1"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000" b="1"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000" b="1" i="1" u="none" strike="noStrike" kern="1200" cap="none" spc="0" normalizeH="0" baseline="0" noProof="0" dirty="0">
                    <a:ln>
                      <a:noFill/>
                    </a:ln>
                    <a:solidFill>
                      <a:srgbClr val="0E2841"/>
                    </a:solidFill>
                    <a:effectLst/>
                    <a:uLnTx/>
                    <a:uFillTx/>
                    <a:latin typeface="Aptos" panose="02110004020202020204"/>
                    <a:ea typeface="+mn-ea"/>
                    <a:cs typeface="+mn-cs"/>
                  </a:rPr>
                  <a:t>m </a:t>
                </a:r>
                <a14:m>
                  <m:oMath xmlns:m="http://schemas.openxmlformats.org/officeDocument/2006/math">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m:t>
                    </m:r>
                    <m:r>
                      <a:rPr kumimoji="0" lang="sl-SI" sz="2000" b="1" i="0"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𝟖𝟑𝟎</m:t>
                    </m:r>
                    <m:r>
                      <m:rPr>
                        <m:nor/>
                      </m:rPr>
                      <a:rPr kumimoji="0" lang="sl-SI" sz="2000" b="1" i="0" u="none" strike="noStrike" kern="1200" cap="none" spc="0" normalizeH="0" baseline="0" noProof="0" dirty="0">
                        <a:ln>
                          <a:noFill/>
                        </a:ln>
                        <a:solidFill>
                          <a:srgbClr val="0E2841"/>
                        </a:solidFill>
                        <a:effectLst/>
                        <a:uLnTx/>
                        <a:uFillTx/>
                        <a:latin typeface="Arial" panose="020B0604020202020204"/>
                        <a:ea typeface="+mn-ea"/>
                        <a:cs typeface="+mn-cs"/>
                      </a:rPr>
                      <m:t> </m:t>
                    </m:r>
                    <m:f>
                      <m:fPr>
                        <m:ctrlP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ctrlPr>
                      </m:fPr>
                      <m:num>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𝒌𝒈</m:t>
                        </m:r>
                      </m:num>
                      <m:den>
                        <m:sSup>
                          <m:sSupPr>
                            <m:ctrlP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ctrlPr>
                          </m:sSupPr>
                          <m:e>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𝒎</m:t>
                            </m:r>
                          </m:e>
                          <m:sup>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𝟑</m:t>
                            </m:r>
                          </m:sup>
                        </m:sSup>
                      </m:den>
                    </m:f>
                    <m:r>
                      <a:rPr kumimoji="0" lang="el-GR" sz="20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𝟗</m:t>
                    </m:r>
                    <m:sSup>
                      <m:sSupPr>
                        <m:ctrlPr>
                          <a:rPr kumimoji="0" lang="sl-SI" sz="20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sl-SI" sz="20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𝐦</m:t>
                        </m:r>
                      </m:e>
                      <m:sup>
                        <m:r>
                          <a:rPr kumimoji="0" lang="sl-SI" sz="20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sup>
                    </m:sSup>
                  </m:oMath>
                </a14:m>
                <a:endParaRPr kumimoji="0" lang="sl-SI" sz="2000" b="1" i="1"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000" b="1" i="1"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000" b="1" i="1" u="none" strike="noStrike" kern="1200" cap="none" spc="0" normalizeH="0" baseline="0" noProof="0" dirty="0">
                    <a:ln>
                      <a:noFill/>
                    </a:ln>
                    <a:solidFill>
                      <a:srgbClr val="FF0000"/>
                    </a:solidFill>
                    <a:effectLst/>
                    <a:uLnTx/>
                    <a:uFillTx/>
                    <a:latin typeface="Aptos" panose="02110004020202020204"/>
                    <a:ea typeface="+mn-ea"/>
                    <a:cs typeface="+mn-cs"/>
                  </a:rPr>
                  <a:t>m</a:t>
                </a:r>
                <a14:m>
                  <m:oMath xmlns:m="http://schemas.openxmlformats.org/officeDocument/2006/math">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𝟕𝟒𝟕𝟎</m:t>
                    </m:r>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𝒌𝒈</m:t>
                    </m:r>
                  </m:oMath>
                </a14:m>
                <a:endPar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endParaRPr>
              </a:p>
            </p:txBody>
          </p:sp>
        </mc:Choice>
        <mc:Fallback xmlns="">
          <p:sp>
            <p:nvSpPr>
              <p:cNvPr id="7" name="PoljeZBesedilom 6">
                <a:extLst>
                  <a:ext uri="{FF2B5EF4-FFF2-40B4-BE49-F238E27FC236}">
                    <a16:creationId xmlns:a16="http://schemas.microsoft.com/office/drawing/2014/main" id="{8B0C94E3-DCFF-5EFB-0E16-BBC3D8967844}"/>
                  </a:ext>
                </a:extLst>
              </p:cNvPr>
              <p:cNvSpPr txBox="1">
                <a:spLocks noRot="1" noChangeAspect="1" noMove="1" noResize="1" noEditPoints="1" noAdjustHandles="1" noChangeArrowheads="1" noChangeShapeType="1" noTextEdit="1"/>
              </p:cNvSpPr>
              <p:nvPr/>
            </p:nvSpPr>
            <p:spPr>
              <a:xfrm>
                <a:off x="1400963" y="3139124"/>
                <a:ext cx="2737899" cy="2490169"/>
              </a:xfrm>
              <a:prstGeom prst="rect">
                <a:avLst/>
              </a:prstGeom>
              <a:blipFill>
                <a:blip r:embed="rId4"/>
                <a:stretch>
                  <a:fillRect l="-2212" b="-3163"/>
                </a:stretch>
              </a:blipFill>
              <a:ln/>
            </p:spPr>
            <p:txBody>
              <a:bodyPr/>
              <a:lstStyle/>
              <a:p>
                <a:r>
                  <a:rPr lang="sl-SI">
                    <a:noFill/>
                  </a:rPr>
                  <a:t> </a:t>
                </a:r>
              </a:p>
            </p:txBody>
          </p:sp>
        </mc:Fallback>
      </mc:AlternateContent>
    </p:spTree>
    <p:extLst>
      <p:ext uri="{BB962C8B-B14F-4D97-AF65-F5344CB8AC3E}">
        <p14:creationId xmlns:p14="http://schemas.microsoft.com/office/powerpoint/2010/main" val="4132621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Naslov 1">
            <a:extLst>
              <a:ext uri="{FF2B5EF4-FFF2-40B4-BE49-F238E27FC236}">
                <a16:creationId xmlns:a16="http://schemas.microsoft.com/office/drawing/2014/main" id="{68DBD30E-C529-C72B-B14C-407F89132783}"/>
              </a:ext>
            </a:extLst>
          </p:cNvPr>
          <p:cNvSpPr>
            <a:spLocks noGrp="1"/>
          </p:cNvSpPr>
          <p:nvPr>
            <p:ph type="title"/>
          </p:nvPr>
        </p:nvSpPr>
        <p:spPr>
          <a:xfrm>
            <a:off x="1178564" y="172113"/>
            <a:ext cx="9833548" cy="659076"/>
          </a:xfrm>
        </p:spPr>
        <p:txBody>
          <a:bodyPr anchor="b">
            <a:noAutofit/>
          </a:bodyPr>
          <a:lstStyle/>
          <a:p>
            <a:pPr algn="ctr"/>
            <a:br>
              <a:rPr lang="sl-SI" sz="4000" b="1" dirty="0">
                <a:solidFill>
                  <a:schemeClr val="tx2"/>
                </a:solidFill>
              </a:rPr>
            </a:br>
            <a:r>
              <a:rPr lang="sl-SI" sz="4000" dirty="0">
                <a:solidFill>
                  <a:schemeClr val="tx2"/>
                </a:solidFill>
              </a:rPr>
              <a:t>Tok  </a:t>
            </a:r>
            <a:endParaRPr lang="sl-SI" sz="4000" b="1" dirty="0">
              <a:solidFill>
                <a:schemeClr val="tx2"/>
              </a:solidFill>
            </a:endParaRP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3" name="Označba mesta vsebine 2">
            <a:extLst>
              <a:ext uri="{FF2B5EF4-FFF2-40B4-BE49-F238E27FC236}">
                <a16:creationId xmlns:a16="http://schemas.microsoft.com/office/drawing/2014/main" id="{ACE797EB-3E7A-DE41-A032-E5402F8BD13C}"/>
              </a:ext>
            </a:extLst>
          </p:cNvPr>
          <p:cNvSpPr>
            <a:spLocks noGrp="1"/>
          </p:cNvSpPr>
          <p:nvPr>
            <p:ph idx="1"/>
          </p:nvPr>
        </p:nvSpPr>
        <p:spPr>
          <a:xfrm>
            <a:off x="582803" y="1003300"/>
            <a:ext cx="11093381" cy="5353049"/>
          </a:xfrm>
        </p:spPr>
        <p:txBody>
          <a:bodyPr>
            <a:noAutofit/>
          </a:bodyPr>
          <a:lstStyle/>
          <a:p>
            <a:pPr marL="0" indent="0" algn="just">
              <a:buNone/>
            </a:pPr>
            <a:r>
              <a:rPr lang="sl-SI" sz="2200" dirty="0">
                <a:solidFill>
                  <a:schemeClr val="tx2"/>
                </a:solidFill>
              </a:rPr>
              <a:t>V tehničnih napravah se pogosto srečujemo z gibanjem plinov in kapljevin, ki mu pravimo snovni tok. Takšne naprave so na primer cevovodi, črpalke, kompresorji …</a:t>
            </a:r>
          </a:p>
          <a:p>
            <a:pPr marL="0" indent="0" algn="just">
              <a:buNone/>
            </a:pPr>
            <a:r>
              <a:rPr lang="sl-SI" sz="2200" dirty="0">
                <a:solidFill>
                  <a:schemeClr val="tx2"/>
                </a:solidFill>
              </a:rPr>
              <a:t>Najenostavnejši je stacionarni snovni tok, pri katerem se razmere v tekočini na izbranem delu s časom ne spreminjajo. V takem snovnem toku lahko zelo enostavno ugotovimo tirnico tekočine.</a:t>
            </a:r>
          </a:p>
          <a:p>
            <a:pPr marL="0" indent="0" algn="just">
              <a:buNone/>
            </a:pPr>
            <a:r>
              <a:rPr lang="sl-SI" sz="2200" dirty="0">
                <a:solidFill>
                  <a:schemeClr val="tx2"/>
                </a:solidFill>
              </a:rPr>
              <a:t>Tirnica bo gladka krivulja, ki jo imenujemo tokovnica. Tirnice delov tekočine lahko zelo enostavno opazujemo, če v stacionarni snovni tok skozi šobe vbrizgamo barvilo. Tokovnice so gladke, urejene ter med seboj vzporedne. Pravimo, da je takšen snovni tok laminaren.</a:t>
            </a:r>
          </a:p>
          <a:p>
            <a:pPr marL="0" indent="0" algn="just">
              <a:buNone/>
            </a:pPr>
            <a:r>
              <a:rPr lang="sl-SI" sz="2200" dirty="0">
                <a:solidFill>
                  <a:schemeClr val="tx2"/>
                </a:solidFill>
              </a:rPr>
              <a:t>Nasprotje laminarnega snovnega toka je turbulentni snovni tok, ki ni stacionaren. V turbulentnem snovnem toku se pri veliki hitrosti tekočine v cevi in za ovirami pojavljajo vrtinci. Tokovnice se med seboj prepletajo, njihov potek in hitrost pa se s časom spreminjata.</a:t>
            </a:r>
          </a:p>
        </p:txBody>
      </p:sp>
      <p:sp>
        <p:nvSpPr>
          <p:cNvPr id="4" name="Označba mesta številke diapozitiva 3">
            <a:extLst>
              <a:ext uri="{FF2B5EF4-FFF2-40B4-BE49-F238E27FC236}">
                <a16:creationId xmlns:a16="http://schemas.microsoft.com/office/drawing/2014/main" id="{020C3108-B7E6-EFF0-07B8-CBC4AD8228D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sl-SI"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pic>
        <p:nvPicPr>
          <p:cNvPr id="8" name="Slika 7">
            <a:extLst>
              <a:ext uri="{FF2B5EF4-FFF2-40B4-BE49-F238E27FC236}">
                <a16:creationId xmlns:a16="http://schemas.microsoft.com/office/drawing/2014/main" id="{F287E3D7-B8B1-7531-A128-C672D0CA6FBE}"/>
              </a:ext>
            </a:extLst>
          </p:cNvPr>
          <p:cNvPicPr>
            <a:picLocks noChangeAspect="1"/>
          </p:cNvPicPr>
          <p:nvPr/>
        </p:nvPicPr>
        <p:blipFill rotWithShape="1">
          <a:blip r:embed="rId2"/>
          <a:srcRect l="4741" t="54910" r="61210" b="27025"/>
          <a:stretch/>
        </p:blipFill>
        <p:spPr>
          <a:xfrm>
            <a:off x="3011966" y="5066522"/>
            <a:ext cx="6002993" cy="1791478"/>
          </a:xfrm>
          <a:prstGeom prst="rect">
            <a:avLst/>
          </a:prstGeom>
        </p:spPr>
      </p:pic>
    </p:spTree>
    <p:extLst>
      <p:ext uri="{BB962C8B-B14F-4D97-AF65-F5344CB8AC3E}">
        <p14:creationId xmlns:p14="http://schemas.microsoft.com/office/powerpoint/2010/main" val="795001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3" name="Označba mesta vsebine 2">
                <a:extLst>
                  <a:ext uri="{FF2B5EF4-FFF2-40B4-BE49-F238E27FC236}">
                    <a16:creationId xmlns:a16="http://schemas.microsoft.com/office/drawing/2014/main" id="{ACE797EB-3E7A-DE41-A032-E5402F8BD13C}"/>
                  </a:ext>
                </a:extLst>
              </p:cNvPr>
              <p:cNvSpPr>
                <a:spLocks noGrp="1"/>
              </p:cNvSpPr>
              <p:nvPr>
                <p:ph idx="1"/>
              </p:nvPr>
            </p:nvSpPr>
            <p:spPr>
              <a:xfrm>
                <a:off x="582803" y="502418"/>
                <a:ext cx="11093381" cy="5853931"/>
              </a:xfrm>
            </p:spPr>
            <p:txBody>
              <a:bodyPr>
                <a:normAutofit/>
              </a:bodyPr>
              <a:lstStyle/>
              <a:p>
                <a:pPr marL="0" indent="0" algn="just">
                  <a:buNone/>
                </a:pPr>
                <a:r>
                  <a:rPr lang="sl-SI" sz="2200" b="1" dirty="0">
                    <a:solidFill>
                      <a:schemeClr val="accent4"/>
                    </a:solidFill>
                  </a:rPr>
                  <a:t>Prostorninski tok </a:t>
                </a:r>
                <a14:m>
                  <m:oMath xmlns:m="http://schemas.openxmlformats.org/officeDocument/2006/math">
                    <m:sSub>
                      <m:sSubPr>
                        <m:ctrlPr>
                          <a:rPr lang="sl-SI" sz="2200" b="1" i="1" smtClean="0">
                            <a:solidFill>
                              <a:schemeClr val="accent4"/>
                            </a:solidFill>
                            <a:latin typeface="Cambria Math" panose="02040503050406030204" pitchFamily="18" charset="0"/>
                          </a:rPr>
                        </m:ctrlPr>
                      </m:sSubPr>
                      <m:e>
                        <m:r>
                          <a:rPr lang="sl-SI" sz="2200" b="1" i="1" smtClean="0">
                            <a:solidFill>
                              <a:schemeClr val="accent4"/>
                            </a:solidFill>
                            <a:latin typeface="Cambria Math" panose="02040503050406030204" pitchFamily="18" charset="0"/>
                          </a:rPr>
                          <m:t>𝒒</m:t>
                        </m:r>
                      </m:e>
                      <m:sub>
                        <m:r>
                          <a:rPr lang="sl-SI" sz="2200" b="1" i="1" smtClean="0">
                            <a:solidFill>
                              <a:schemeClr val="accent4"/>
                            </a:solidFill>
                            <a:latin typeface="Cambria Math" panose="02040503050406030204" pitchFamily="18" charset="0"/>
                          </a:rPr>
                          <m:t>𝒗</m:t>
                        </m:r>
                      </m:sub>
                    </m:sSub>
                  </m:oMath>
                </a14:m>
                <a:r>
                  <a:rPr lang="sl-SI" sz="2200" dirty="0">
                    <a:solidFill>
                      <a:schemeClr val="accent4"/>
                    </a:solidFill>
                  </a:rPr>
                  <a:t> </a:t>
                </a:r>
                <a:r>
                  <a:rPr lang="sl-SI" sz="2200" dirty="0">
                    <a:solidFill>
                      <a:schemeClr val="tx2"/>
                    </a:solidFill>
                  </a:rPr>
                  <a:t>je prostornina tekočine </a:t>
                </a:r>
                <a:r>
                  <a:rPr lang="el-GR" sz="2200" dirty="0">
                    <a:solidFill>
                      <a:schemeClr val="tx2"/>
                    </a:solidFill>
                  </a:rPr>
                  <a:t>Δ</a:t>
                </a:r>
                <a:r>
                  <a:rPr lang="sl-SI" sz="2200" dirty="0">
                    <a:solidFill>
                      <a:schemeClr val="tx2"/>
                    </a:solidFill>
                  </a:rPr>
                  <a:t>V, ki v časovnem intervalu </a:t>
                </a:r>
                <a:r>
                  <a:rPr lang="el-GR" sz="2200" dirty="0">
                    <a:solidFill>
                      <a:schemeClr val="tx2"/>
                    </a:solidFill>
                  </a:rPr>
                  <a:t>Δ</a:t>
                </a:r>
                <a:r>
                  <a:rPr lang="sl-SI" sz="2200" dirty="0">
                    <a:solidFill>
                      <a:schemeClr val="tx2"/>
                    </a:solidFill>
                  </a:rPr>
                  <a:t>t steče skozi opazovani prerez cevovoda.</a:t>
                </a: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b="1" dirty="0">
                  <a:solidFill>
                    <a:schemeClr val="accent4"/>
                  </a:solidFill>
                </a:endParaRPr>
              </a:p>
              <a:p>
                <a:pPr marL="0" indent="0" algn="just">
                  <a:buNone/>
                </a:pPr>
                <a:endParaRPr lang="sl-SI" sz="2200" b="1" dirty="0">
                  <a:solidFill>
                    <a:schemeClr val="accent4"/>
                  </a:solidFill>
                </a:endParaRPr>
              </a:p>
              <a:p>
                <a:pPr marL="0" indent="0" algn="just">
                  <a:buNone/>
                </a:pPr>
                <a:r>
                  <a:rPr lang="sl-SI" sz="2200" b="1" dirty="0">
                    <a:solidFill>
                      <a:schemeClr val="accent4"/>
                    </a:solidFill>
                  </a:rPr>
                  <a:t>Masni tok </a:t>
                </a:r>
                <a14:m>
                  <m:oMath xmlns:m="http://schemas.openxmlformats.org/officeDocument/2006/math">
                    <m:sSub>
                      <m:sSubPr>
                        <m:ctrlPr>
                          <a:rPr lang="sl-SI" sz="2200" b="1" i="1" smtClean="0">
                            <a:solidFill>
                              <a:schemeClr val="accent4"/>
                            </a:solidFill>
                            <a:latin typeface="Cambria Math" panose="02040503050406030204" pitchFamily="18" charset="0"/>
                          </a:rPr>
                        </m:ctrlPr>
                      </m:sSubPr>
                      <m:e>
                        <m:r>
                          <a:rPr lang="sl-SI" sz="2200" b="1" i="1" smtClean="0">
                            <a:solidFill>
                              <a:schemeClr val="accent4"/>
                            </a:solidFill>
                            <a:latin typeface="Cambria Math" panose="02040503050406030204" pitchFamily="18" charset="0"/>
                          </a:rPr>
                          <m:t>𝒒</m:t>
                        </m:r>
                      </m:e>
                      <m:sub>
                        <m:r>
                          <a:rPr lang="sl-SI" sz="2200" b="1" i="1" smtClean="0">
                            <a:solidFill>
                              <a:schemeClr val="accent4"/>
                            </a:solidFill>
                            <a:latin typeface="Cambria Math" panose="02040503050406030204" pitchFamily="18" charset="0"/>
                          </a:rPr>
                          <m:t>𝒎</m:t>
                        </m:r>
                      </m:sub>
                    </m:sSub>
                  </m:oMath>
                </a14:m>
                <a:r>
                  <a:rPr lang="sl-SI" sz="2200" b="1" dirty="0">
                    <a:solidFill>
                      <a:schemeClr val="accent4"/>
                    </a:solidFill>
                  </a:rPr>
                  <a:t> </a:t>
                </a:r>
                <a:r>
                  <a:rPr lang="sl-SI" sz="2200" dirty="0">
                    <a:solidFill>
                      <a:schemeClr val="tx2"/>
                    </a:solidFill>
                  </a:rPr>
                  <a:t>je masa tekočine </a:t>
                </a:r>
                <a:r>
                  <a:rPr lang="el-GR" sz="2200" dirty="0">
                    <a:solidFill>
                      <a:schemeClr val="tx2"/>
                    </a:solidFill>
                  </a:rPr>
                  <a:t>Δ</a:t>
                </a:r>
                <a:r>
                  <a:rPr lang="sl-SI" sz="2200" dirty="0">
                    <a:solidFill>
                      <a:schemeClr val="tx2"/>
                    </a:solidFill>
                  </a:rPr>
                  <a:t>m, ki v časovnem intervalu </a:t>
                </a:r>
                <a:r>
                  <a:rPr lang="el-GR" sz="2200" dirty="0">
                    <a:solidFill>
                      <a:schemeClr val="tx2"/>
                    </a:solidFill>
                  </a:rPr>
                  <a:t>Δ</a:t>
                </a:r>
                <a:r>
                  <a:rPr lang="sl-SI" sz="2200" dirty="0">
                    <a:solidFill>
                      <a:schemeClr val="tx2"/>
                    </a:solidFill>
                  </a:rPr>
                  <a:t>t steče skozi opazovani prerez cevovoda.</a:t>
                </a: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p:txBody>
          </p:sp>
        </mc:Choice>
        <mc:Fallback xmlns="">
          <p:sp>
            <p:nvSpPr>
              <p:cNvPr id="3" name="Označba mesta vsebine 2">
                <a:extLst>
                  <a:ext uri="{FF2B5EF4-FFF2-40B4-BE49-F238E27FC236}">
                    <a16:creationId xmlns:a16="http://schemas.microsoft.com/office/drawing/2014/main" id="{ACE797EB-3E7A-DE41-A032-E5402F8BD13C}"/>
                  </a:ext>
                </a:extLst>
              </p:cNvPr>
              <p:cNvSpPr>
                <a:spLocks noGrp="1" noRot="1" noChangeAspect="1" noMove="1" noResize="1" noEditPoints="1" noAdjustHandles="1" noChangeArrowheads="1" noChangeShapeType="1" noTextEdit="1"/>
              </p:cNvSpPr>
              <p:nvPr>
                <p:ph idx="1"/>
              </p:nvPr>
            </p:nvSpPr>
            <p:spPr>
              <a:xfrm>
                <a:off x="582803" y="502418"/>
                <a:ext cx="11093381" cy="5853931"/>
              </a:xfrm>
              <a:blipFill>
                <a:blip r:embed="rId3"/>
                <a:stretch>
                  <a:fillRect l="-715" t="-1145" r="-770"/>
                </a:stretch>
              </a:blipFill>
            </p:spPr>
            <p:txBody>
              <a:bodyPr/>
              <a:lstStyle/>
              <a:p>
                <a:r>
                  <a:rPr lang="sl-SI">
                    <a:noFill/>
                  </a:rPr>
                  <a:t> </a:t>
                </a:r>
              </a:p>
            </p:txBody>
          </p:sp>
        </mc:Fallback>
      </mc:AlternateContent>
      <p:sp>
        <p:nvSpPr>
          <p:cNvPr id="4" name="Označba mesta številke diapozitiva 3">
            <a:extLst>
              <a:ext uri="{FF2B5EF4-FFF2-40B4-BE49-F238E27FC236}">
                <a16:creationId xmlns:a16="http://schemas.microsoft.com/office/drawing/2014/main" id="{020C3108-B7E6-EFF0-07B8-CBC4AD8228D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sl-SI"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2" name="PoljeZBesedilom 1">
                <a:extLst>
                  <a:ext uri="{FF2B5EF4-FFF2-40B4-BE49-F238E27FC236}">
                    <a16:creationId xmlns:a16="http://schemas.microsoft.com/office/drawing/2014/main" id="{C9F1E154-CE01-E803-F16C-F98CAF4860F5}"/>
                  </a:ext>
                </a:extLst>
              </p:cNvPr>
              <p:cNvSpPr txBox="1"/>
              <p:nvPr/>
            </p:nvSpPr>
            <p:spPr>
              <a:xfrm>
                <a:off x="4246606" y="1452164"/>
                <a:ext cx="3215168" cy="864852"/>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sSubPr>
                        <m:e>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𝒒</m:t>
                          </m:r>
                        </m:e>
                        <m:sub>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𝒗</m:t>
                          </m:r>
                        </m:sub>
                      </m:sSub>
                      <m:r>
                        <a:rPr kumimoji="0" lang="sl-SI" sz="2200" b="1" i="0"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f>
                        <m:f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ctrlPr>
                        </m:fPr>
                        <m:num>
                          <m:r>
                            <m:rPr>
                              <m:nor/>
                            </m:rPr>
                            <a:rPr kumimoji="0" lang="el-GR" sz="2200" b="1" i="0" u="none" strike="noStrike" kern="1200" cap="none" spc="0" normalizeH="0" baseline="0" noProof="0" dirty="0">
                              <a:ln>
                                <a:noFill/>
                              </a:ln>
                              <a:solidFill>
                                <a:srgbClr val="0E2841"/>
                              </a:solidFill>
                              <a:effectLst/>
                              <a:uLnTx/>
                              <a:uFillTx/>
                              <a:latin typeface="Arial" panose="020B0604020202020204"/>
                              <a:ea typeface="+mn-ea"/>
                              <a:cs typeface="+mn-cs"/>
                            </a:rPr>
                            <m:t>Δ</m:t>
                          </m:r>
                          <m:r>
                            <m:rPr>
                              <m:nor/>
                            </m:rPr>
                            <a:rPr kumimoji="0" lang="sl-SI" sz="2200" b="1" i="0" u="none" strike="noStrike" kern="1200" cap="none" spc="0" normalizeH="0" baseline="0" noProof="0" dirty="0">
                              <a:ln>
                                <a:noFill/>
                              </a:ln>
                              <a:solidFill>
                                <a:srgbClr val="0E2841"/>
                              </a:solidFill>
                              <a:effectLst/>
                              <a:uLnTx/>
                              <a:uFillTx/>
                              <a:latin typeface="Arial" panose="020B0604020202020204"/>
                              <a:ea typeface="+mn-ea"/>
                              <a:cs typeface="+mn-cs"/>
                            </a:rPr>
                            <m:t>V</m:t>
                          </m:r>
                        </m:num>
                        <m:den>
                          <m:r>
                            <m:rPr>
                              <m:nor/>
                            </m:rPr>
                            <a:rPr kumimoji="0" lang="el-GR" sz="2200" b="1" i="0" u="none" strike="noStrike" kern="1200" cap="none" spc="0" normalizeH="0" baseline="0" noProof="0" dirty="0">
                              <a:ln>
                                <a:noFill/>
                              </a:ln>
                              <a:solidFill>
                                <a:srgbClr val="0E2841"/>
                              </a:solidFill>
                              <a:effectLst/>
                              <a:uLnTx/>
                              <a:uFillTx/>
                              <a:latin typeface="Arial" panose="020B0604020202020204"/>
                              <a:ea typeface="+mn-ea"/>
                              <a:cs typeface="+mn-cs"/>
                            </a:rPr>
                            <m:t>Δ</m:t>
                          </m:r>
                          <m:r>
                            <m:rPr>
                              <m:nor/>
                            </m:rPr>
                            <a:rPr kumimoji="0" lang="sl-SI" sz="2200" b="1" i="0" u="none" strike="noStrike" kern="1200" cap="none" spc="0" normalizeH="0" baseline="0" noProof="0" dirty="0">
                              <a:ln>
                                <a:noFill/>
                              </a:ln>
                              <a:solidFill>
                                <a:srgbClr val="0E2841"/>
                              </a:solidFill>
                              <a:effectLst/>
                              <a:uLnTx/>
                              <a:uFillTx/>
                              <a:latin typeface="Arial" panose="020B0604020202020204"/>
                              <a:ea typeface="+mn-ea"/>
                              <a:cs typeface="+mn-cs"/>
                            </a:rPr>
                            <m:t>t</m:t>
                          </m:r>
                        </m:den>
                      </m:f>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   </m:t>
                      </m:r>
                      <m:d>
                        <m:dPr>
                          <m:begChr m:val="["/>
                          <m:endChr m:val="]"/>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ctrlPr>
                        </m:dPr>
                        <m:e>
                          <m:f>
                            <m:f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ctrlPr>
                            </m:fPr>
                            <m:num>
                              <m:sSup>
                                <m:sSup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ctrlPr>
                                </m:sSupPr>
                                <m:e>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𝒎</m:t>
                                  </m:r>
                                </m:e>
                                <m:sup>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𝟑</m:t>
                                  </m:r>
                                </m:sup>
                              </m:sSup>
                            </m:num>
                            <m:den>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𝒔</m:t>
                              </m:r>
                            </m:den>
                          </m:f>
                        </m:e>
                      </m:d>
                    </m:oMath>
                  </m:oMathPara>
                </a14:m>
                <a:endParaRPr kumimoji="0" lang="sl-SI" sz="2200" b="1" i="0" u="none" strike="noStrike" kern="1200" cap="none" spc="0" normalizeH="0" baseline="0" noProof="0" dirty="0">
                  <a:ln>
                    <a:noFill/>
                  </a:ln>
                  <a:solidFill>
                    <a:srgbClr val="0E2841"/>
                  </a:solidFill>
                  <a:effectLst/>
                  <a:uLnTx/>
                  <a:uFillTx/>
                  <a:latin typeface="Aptos" panose="02110004020202020204"/>
                  <a:ea typeface="+mn-ea"/>
                  <a:cs typeface="+mn-cs"/>
                </a:endParaRPr>
              </a:p>
            </p:txBody>
          </p:sp>
        </mc:Choice>
        <mc:Fallback xmlns="">
          <p:sp>
            <p:nvSpPr>
              <p:cNvPr id="2" name="PoljeZBesedilom 1">
                <a:extLst>
                  <a:ext uri="{FF2B5EF4-FFF2-40B4-BE49-F238E27FC236}">
                    <a16:creationId xmlns:a16="http://schemas.microsoft.com/office/drawing/2014/main" id="{C9F1E154-CE01-E803-F16C-F98CAF4860F5}"/>
                  </a:ext>
                </a:extLst>
              </p:cNvPr>
              <p:cNvSpPr txBox="1">
                <a:spLocks noRot="1" noChangeAspect="1" noMove="1" noResize="1" noEditPoints="1" noAdjustHandles="1" noChangeArrowheads="1" noChangeShapeType="1" noTextEdit="1"/>
              </p:cNvSpPr>
              <p:nvPr/>
            </p:nvSpPr>
            <p:spPr>
              <a:xfrm>
                <a:off x="4246606" y="1452164"/>
                <a:ext cx="3215168" cy="864852"/>
              </a:xfrm>
              <a:prstGeom prst="rect">
                <a:avLst/>
              </a:prstGeom>
              <a:blipFill>
                <a:blip r:embed="rId4"/>
                <a:stretch>
                  <a:fillRect/>
                </a:stretch>
              </a:blipFill>
              <a:ln/>
            </p:spPr>
            <p:txBody>
              <a:bodyPr/>
              <a:lstStyle/>
              <a:p>
                <a:r>
                  <a:rPr lang="sl-SI">
                    <a:noFill/>
                  </a:rPr>
                  <a:t> </a:t>
                </a:r>
              </a:p>
            </p:txBody>
          </p:sp>
        </mc:Fallback>
      </mc:AlternateContent>
      <mc:AlternateContent xmlns:mc="http://schemas.openxmlformats.org/markup-compatibility/2006" xmlns:a14="http://schemas.microsoft.com/office/drawing/2010/main">
        <mc:Choice Requires="a14">
          <p:sp>
            <p:nvSpPr>
              <p:cNvPr id="5" name="PoljeZBesedilom 4">
                <a:extLst>
                  <a:ext uri="{FF2B5EF4-FFF2-40B4-BE49-F238E27FC236}">
                    <a16:creationId xmlns:a16="http://schemas.microsoft.com/office/drawing/2014/main" id="{B8638DC6-6CAD-51ED-4442-2058B35783CC}"/>
                  </a:ext>
                </a:extLst>
              </p:cNvPr>
              <p:cNvSpPr txBox="1"/>
              <p:nvPr/>
            </p:nvSpPr>
            <p:spPr>
              <a:xfrm>
                <a:off x="4246606" y="3901225"/>
                <a:ext cx="3215168" cy="864852"/>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sSubPr>
                        <m:e>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𝒒</m:t>
                          </m:r>
                        </m:e>
                        <m:sub>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𝒎</m:t>
                          </m:r>
                        </m:sub>
                      </m:sSub>
                      <m:r>
                        <a:rPr kumimoji="0" lang="sl-SI" sz="2200" b="1" i="0"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f>
                        <m:f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ctrlPr>
                        </m:fPr>
                        <m:num>
                          <m:r>
                            <m:rPr>
                              <m:nor/>
                            </m:rPr>
                            <a:rPr kumimoji="0" lang="el-GR" sz="2200" b="1" i="0" u="none" strike="noStrike" kern="1200" cap="none" spc="0" normalizeH="0" baseline="0" noProof="0" dirty="0">
                              <a:ln>
                                <a:noFill/>
                              </a:ln>
                              <a:solidFill>
                                <a:srgbClr val="0E2841"/>
                              </a:solidFill>
                              <a:effectLst/>
                              <a:uLnTx/>
                              <a:uFillTx/>
                              <a:latin typeface="Arial" panose="020B0604020202020204"/>
                              <a:ea typeface="+mn-ea"/>
                              <a:cs typeface="+mn-cs"/>
                            </a:rPr>
                            <m:t>Δ</m:t>
                          </m:r>
                          <m:r>
                            <m:rPr>
                              <m:nor/>
                            </m:rPr>
                            <a:rPr kumimoji="0" lang="sl-SI" sz="2200" b="1" i="1" u="none" strike="noStrike" kern="1200" cap="none" spc="0" normalizeH="0" baseline="0" noProof="0" dirty="0" smtClean="0">
                              <a:ln>
                                <a:noFill/>
                              </a:ln>
                              <a:solidFill>
                                <a:srgbClr val="0E2841"/>
                              </a:solidFill>
                              <a:effectLst/>
                              <a:uLnTx/>
                              <a:uFillTx/>
                              <a:latin typeface="Arial" panose="020B0604020202020204"/>
                              <a:ea typeface="+mn-ea"/>
                              <a:cs typeface="+mn-cs"/>
                            </a:rPr>
                            <m:t>m</m:t>
                          </m:r>
                        </m:num>
                        <m:den>
                          <m:r>
                            <m:rPr>
                              <m:nor/>
                            </m:rPr>
                            <a:rPr kumimoji="0" lang="el-GR" sz="2200" b="1" i="0" u="none" strike="noStrike" kern="1200" cap="none" spc="0" normalizeH="0" baseline="0" noProof="0" dirty="0">
                              <a:ln>
                                <a:noFill/>
                              </a:ln>
                              <a:solidFill>
                                <a:srgbClr val="0E2841"/>
                              </a:solidFill>
                              <a:effectLst/>
                              <a:uLnTx/>
                              <a:uFillTx/>
                              <a:latin typeface="Arial" panose="020B0604020202020204"/>
                              <a:ea typeface="+mn-ea"/>
                              <a:cs typeface="+mn-cs"/>
                            </a:rPr>
                            <m:t>Δ</m:t>
                          </m:r>
                          <m:r>
                            <m:rPr>
                              <m:nor/>
                            </m:rPr>
                            <a:rPr kumimoji="0" lang="sl-SI" sz="2200" b="1" i="0" u="none" strike="noStrike" kern="1200" cap="none" spc="0" normalizeH="0" baseline="0" noProof="0" dirty="0">
                              <a:ln>
                                <a:noFill/>
                              </a:ln>
                              <a:solidFill>
                                <a:srgbClr val="0E2841"/>
                              </a:solidFill>
                              <a:effectLst/>
                              <a:uLnTx/>
                              <a:uFillTx/>
                              <a:latin typeface="Arial" panose="020B0604020202020204"/>
                              <a:ea typeface="+mn-ea"/>
                              <a:cs typeface="+mn-cs"/>
                            </a:rPr>
                            <m:t>t</m:t>
                          </m:r>
                        </m:den>
                      </m:f>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   </m:t>
                      </m:r>
                      <m:d>
                        <m:dPr>
                          <m:begChr m:val="["/>
                          <m:endChr m:val="]"/>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ctrlPr>
                        </m:dPr>
                        <m:e>
                          <m:f>
                            <m:f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ctrlPr>
                            </m:fPr>
                            <m:num>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𝒌𝒈</m:t>
                              </m:r>
                            </m:num>
                            <m:den>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𝒔</m:t>
                              </m:r>
                            </m:den>
                          </m:f>
                        </m:e>
                      </m:d>
                    </m:oMath>
                  </m:oMathPara>
                </a14:m>
                <a:endParaRPr kumimoji="0" lang="sl-SI" sz="2200" b="1" i="0" u="none" strike="noStrike" kern="1200" cap="none" spc="0" normalizeH="0" baseline="0" noProof="0" dirty="0">
                  <a:ln>
                    <a:noFill/>
                  </a:ln>
                  <a:solidFill>
                    <a:srgbClr val="0E2841"/>
                  </a:solidFill>
                  <a:effectLst/>
                  <a:uLnTx/>
                  <a:uFillTx/>
                  <a:latin typeface="Aptos" panose="02110004020202020204"/>
                  <a:ea typeface="+mn-ea"/>
                  <a:cs typeface="+mn-cs"/>
                </a:endParaRPr>
              </a:p>
            </p:txBody>
          </p:sp>
        </mc:Choice>
        <mc:Fallback xmlns="">
          <p:sp>
            <p:nvSpPr>
              <p:cNvPr id="5" name="PoljeZBesedilom 4">
                <a:extLst>
                  <a:ext uri="{FF2B5EF4-FFF2-40B4-BE49-F238E27FC236}">
                    <a16:creationId xmlns:a16="http://schemas.microsoft.com/office/drawing/2014/main" id="{B8638DC6-6CAD-51ED-4442-2058B35783CC}"/>
                  </a:ext>
                </a:extLst>
              </p:cNvPr>
              <p:cNvSpPr txBox="1">
                <a:spLocks noRot="1" noChangeAspect="1" noMove="1" noResize="1" noEditPoints="1" noAdjustHandles="1" noChangeArrowheads="1" noChangeShapeType="1" noTextEdit="1"/>
              </p:cNvSpPr>
              <p:nvPr/>
            </p:nvSpPr>
            <p:spPr>
              <a:xfrm>
                <a:off x="4246606" y="3901225"/>
                <a:ext cx="3215168" cy="864852"/>
              </a:xfrm>
              <a:prstGeom prst="rect">
                <a:avLst/>
              </a:prstGeom>
              <a:blipFill>
                <a:blip r:embed="rId5"/>
                <a:stretch>
                  <a:fillRect/>
                </a:stretch>
              </a:blipFill>
              <a:ln/>
            </p:spPr>
            <p:txBody>
              <a:bodyPr/>
              <a:lstStyle/>
              <a:p>
                <a:r>
                  <a:rPr lang="sl-SI">
                    <a:noFill/>
                  </a:rPr>
                  <a:t> </a:t>
                </a:r>
              </a:p>
            </p:txBody>
          </p:sp>
        </mc:Fallback>
      </mc:AlternateContent>
    </p:spTree>
    <p:extLst>
      <p:ext uri="{BB962C8B-B14F-4D97-AF65-F5344CB8AC3E}">
        <p14:creationId xmlns:p14="http://schemas.microsoft.com/office/powerpoint/2010/main" val="2439623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3" name="Označba mesta vsebine 2">
                <a:extLst>
                  <a:ext uri="{FF2B5EF4-FFF2-40B4-BE49-F238E27FC236}">
                    <a16:creationId xmlns:a16="http://schemas.microsoft.com/office/drawing/2014/main" id="{ACE797EB-3E7A-DE41-A032-E5402F8BD13C}"/>
                  </a:ext>
                </a:extLst>
              </p:cNvPr>
              <p:cNvSpPr>
                <a:spLocks noGrp="1"/>
              </p:cNvSpPr>
              <p:nvPr>
                <p:ph idx="1"/>
              </p:nvPr>
            </p:nvSpPr>
            <p:spPr>
              <a:xfrm>
                <a:off x="582803" y="502418"/>
                <a:ext cx="11093381" cy="5853931"/>
              </a:xfrm>
            </p:spPr>
            <p:txBody>
              <a:bodyPr>
                <a:normAutofit/>
              </a:bodyPr>
              <a:lstStyle/>
              <a:p>
                <a:pPr marL="0" indent="0" algn="just">
                  <a:buNone/>
                </a:pPr>
                <a:r>
                  <a:rPr lang="sl-SI" sz="2200" dirty="0">
                    <a:solidFill>
                      <a:schemeClr val="tx2"/>
                    </a:solidFill>
                  </a:rPr>
                  <a:t>Pri izračunih masnega in prostorninskega toka lahko uporabljamo tudi </a:t>
                </a:r>
                <a:r>
                  <a:rPr lang="sl-SI" sz="2200" b="1" dirty="0">
                    <a:solidFill>
                      <a:schemeClr val="accent4"/>
                    </a:solidFill>
                  </a:rPr>
                  <a:t>srednjo hitrost v prerezu </a:t>
                </a:r>
                <a14:m>
                  <m:oMath xmlns:m="http://schemas.openxmlformats.org/officeDocument/2006/math">
                    <m:sSub>
                      <m:sSubPr>
                        <m:ctrlPr>
                          <a:rPr kumimoji="0" lang="sl-SI" sz="2200" b="1" i="1" u="none" strike="noStrike" kern="1200" cap="none" spc="0" normalizeH="0" baseline="0" noProof="0" smtClean="0">
                            <a:ln>
                              <a:noFill/>
                            </a:ln>
                            <a:solidFill>
                              <a:schemeClr val="accent4"/>
                            </a:solidFill>
                            <a:effectLst/>
                            <a:uLnTx/>
                            <a:uFillTx/>
                            <a:latin typeface="Cambria Math" panose="02040503050406030204" pitchFamily="18" charset="0"/>
                          </a:rPr>
                        </m:ctrlPr>
                      </m:sSubPr>
                      <m:e>
                        <m:r>
                          <a:rPr kumimoji="0" lang="sl-SI" sz="2200" b="1" i="1" u="none" strike="noStrike" kern="1200" cap="none" spc="0" normalizeH="0" baseline="0" noProof="0" smtClean="0">
                            <a:ln>
                              <a:noFill/>
                            </a:ln>
                            <a:solidFill>
                              <a:schemeClr val="accent4"/>
                            </a:solidFill>
                            <a:effectLst/>
                            <a:uLnTx/>
                            <a:uFillTx/>
                            <a:latin typeface="Cambria Math" panose="02040503050406030204" pitchFamily="18" charset="0"/>
                          </a:rPr>
                          <m:t>𝒗</m:t>
                        </m:r>
                      </m:e>
                      <m:sub>
                        <m:r>
                          <a:rPr kumimoji="0" lang="sl-SI" sz="2200" b="1" i="1" u="none" strike="noStrike" kern="1200" cap="none" spc="0" normalizeH="0" baseline="0" noProof="0" smtClean="0">
                            <a:ln>
                              <a:noFill/>
                            </a:ln>
                            <a:solidFill>
                              <a:schemeClr val="accent4"/>
                            </a:solidFill>
                            <a:effectLst/>
                            <a:uLnTx/>
                            <a:uFillTx/>
                            <a:latin typeface="Cambria Math" panose="02040503050406030204" pitchFamily="18" charset="0"/>
                          </a:rPr>
                          <m:t>𝒎</m:t>
                        </m:r>
                      </m:sub>
                    </m:sSub>
                  </m:oMath>
                </a14:m>
                <a:r>
                  <a:rPr lang="sl-SI" sz="2200" b="1" dirty="0">
                    <a:solidFill>
                      <a:schemeClr val="accent4"/>
                    </a:solidFill>
                  </a:rPr>
                  <a:t>.</a:t>
                </a:r>
                <a:endParaRPr lang="sl-SI" sz="2200" b="1" dirty="0">
                  <a:solidFill>
                    <a:schemeClr val="tx2"/>
                  </a:solidFill>
                </a:endParaRPr>
              </a:p>
              <a:p>
                <a:pPr marL="0" indent="0" algn="just">
                  <a:buNone/>
                </a:pPr>
                <a:r>
                  <a:rPr lang="sl-SI" sz="2200" dirty="0">
                    <a:solidFill>
                      <a:schemeClr val="tx2"/>
                    </a:solidFill>
                  </a:rPr>
                  <a:t>Za primer vzemimo cev s prerezom A, po kateri se enakomerno pretaka tekočina s hitrostjo v. V časovnem intervalu </a:t>
                </a:r>
                <a:r>
                  <a:rPr lang="el-GR" sz="2200" dirty="0">
                    <a:solidFill>
                      <a:schemeClr val="tx2"/>
                    </a:solidFill>
                  </a:rPr>
                  <a:t>Δ</a:t>
                </a:r>
                <a:r>
                  <a:rPr lang="sl-SI" sz="2200" dirty="0">
                    <a:solidFill>
                      <a:schemeClr val="tx2"/>
                    </a:solidFill>
                  </a:rPr>
                  <a:t>t bo plin opravil pot </a:t>
                </a:r>
                <a:r>
                  <a:rPr lang="el-GR" sz="2200" dirty="0">
                    <a:solidFill>
                      <a:schemeClr val="tx2"/>
                    </a:solidFill>
                  </a:rPr>
                  <a:t>Δ </a:t>
                </a:r>
                <a:r>
                  <a:rPr lang="sl-SI" sz="2200" dirty="0">
                    <a:solidFill>
                      <a:schemeClr val="tx2"/>
                    </a:solidFill>
                  </a:rPr>
                  <a:t>x. Pri tem gre skozi prerez ravno del prostornine tekočine </a:t>
                </a:r>
                <a:r>
                  <a:rPr lang="el-GR" sz="2200" dirty="0">
                    <a:solidFill>
                      <a:schemeClr val="tx2"/>
                    </a:solidFill>
                  </a:rPr>
                  <a:t>Δ</a:t>
                </a:r>
                <a:r>
                  <a:rPr lang="sl-SI" sz="2200" dirty="0">
                    <a:solidFill>
                      <a:schemeClr val="tx2"/>
                    </a:solidFill>
                  </a:rPr>
                  <a:t>V, ki ji lahko določimo </a:t>
                </a:r>
                <a:r>
                  <a:rPr lang="sl-SI" sz="2200" b="1" dirty="0">
                    <a:solidFill>
                      <a:schemeClr val="accent4"/>
                    </a:solidFill>
                  </a:rPr>
                  <a:t>prostorninski tok.</a:t>
                </a: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r>
                  <a:rPr lang="sl-SI" sz="2200" dirty="0">
                    <a:solidFill>
                      <a:schemeClr val="tx2"/>
                    </a:solidFill>
                  </a:rPr>
                  <a:t>Na enak način lahko določimo tudi </a:t>
                </a:r>
                <a:r>
                  <a:rPr lang="sl-SI" sz="2200" b="1" dirty="0">
                    <a:solidFill>
                      <a:schemeClr val="accent4"/>
                    </a:solidFill>
                  </a:rPr>
                  <a:t>masni tok.</a:t>
                </a: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b="1" dirty="0">
                  <a:solidFill>
                    <a:schemeClr val="accent4"/>
                  </a:solidFill>
                </a:endParaRPr>
              </a:p>
              <a:p>
                <a:pPr marL="0" indent="0" algn="just">
                  <a:buNone/>
                </a:pPr>
                <a:r>
                  <a:rPr lang="sl-SI" sz="2200" b="1" dirty="0">
                    <a:solidFill>
                      <a:schemeClr val="accent4"/>
                    </a:solidFill>
                  </a:rPr>
                  <a:t>Povezava med masnim in prostorninskim tokom.</a:t>
                </a: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p:txBody>
          </p:sp>
        </mc:Choice>
        <mc:Fallback xmlns="">
          <p:sp>
            <p:nvSpPr>
              <p:cNvPr id="3" name="Označba mesta vsebine 2">
                <a:extLst>
                  <a:ext uri="{FF2B5EF4-FFF2-40B4-BE49-F238E27FC236}">
                    <a16:creationId xmlns:a16="http://schemas.microsoft.com/office/drawing/2014/main" id="{ACE797EB-3E7A-DE41-A032-E5402F8BD13C}"/>
                  </a:ext>
                </a:extLst>
              </p:cNvPr>
              <p:cNvSpPr>
                <a:spLocks noGrp="1" noRot="1" noChangeAspect="1" noMove="1" noResize="1" noEditPoints="1" noAdjustHandles="1" noChangeArrowheads="1" noChangeShapeType="1" noTextEdit="1"/>
              </p:cNvSpPr>
              <p:nvPr>
                <p:ph idx="1"/>
              </p:nvPr>
            </p:nvSpPr>
            <p:spPr>
              <a:xfrm>
                <a:off x="582803" y="502418"/>
                <a:ext cx="11093381" cy="5853931"/>
              </a:xfrm>
              <a:blipFill>
                <a:blip r:embed="rId3"/>
                <a:stretch>
                  <a:fillRect l="-715" t="-1145" r="-770"/>
                </a:stretch>
              </a:blipFill>
            </p:spPr>
            <p:txBody>
              <a:bodyPr/>
              <a:lstStyle/>
              <a:p>
                <a:r>
                  <a:rPr lang="sl-SI">
                    <a:noFill/>
                  </a:rPr>
                  <a:t> </a:t>
                </a:r>
              </a:p>
            </p:txBody>
          </p:sp>
        </mc:Fallback>
      </mc:AlternateContent>
      <p:sp>
        <p:nvSpPr>
          <p:cNvPr id="4" name="Označba mesta številke diapozitiva 3">
            <a:extLst>
              <a:ext uri="{FF2B5EF4-FFF2-40B4-BE49-F238E27FC236}">
                <a16:creationId xmlns:a16="http://schemas.microsoft.com/office/drawing/2014/main" id="{020C3108-B7E6-EFF0-07B8-CBC4AD8228D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sl-SI"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2" name="PoljeZBesedilom 1">
                <a:extLst>
                  <a:ext uri="{FF2B5EF4-FFF2-40B4-BE49-F238E27FC236}">
                    <a16:creationId xmlns:a16="http://schemas.microsoft.com/office/drawing/2014/main" id="{C9F1E154-CE01-E803-F16C-F98CAF4860F5}"/>
                  </a:ext>
                </a:extLst>
              </p:cNvPr>
              <p:cNvSpPr txBox="1"/>
              <p:nvPr/>
            </p:nvSpPr>
            <p:spPr>
              <a:xfrm>
                <a:off x="1378107" y="2406082"/>
                <a:ext cx="4451501" cy="864852"/>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sSubPr>
                        <m:e>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𝒒</m:t>
                          </m:r>
                        </m:e>
                        <m:sub>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𝒗</m:t>
                          </m:r>
                        </m:sub>
                      </m:sSub>
                      <m:r>
                        <a:rPr kumimoji="0" lang="sl-SI" sz="2200" b="1" i="0"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f>
                        <m:f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ctrlPr>
                        </m:fPr>
                        <m:num>
                          <m:r>
                            <m:rPr>
                              <m:nor/>
                            </m:rPr>
                            <a:rPr kumimoji="0" lang="el-GR" sz="2200" b="1" i="0" u="none" strike="noStrike" kern="1200" cap="none" spc="0" normalizeH="0" baseline="0" noProof="0" dirty="0">
                              <a:ln>
                                <a:noFill/>
                              </a:ln>
                              <a:solidFill>
                                <a:srgbClr val="0E2841"/>
                              </a:solidFill>
                              <a:effectLst/>
                              <a:uLnTx/>
                              <a:uFillTx/>
                              <a:latin typeface="Aptos" panose="02110004020202020204"/>
                              <a:ea typeface="+mn-ea"/>
                              <a:cs typeface="+mn-cs"/>
                            </a:rPr>
                            <m:t>Δ</m:t>
                          </m:r>
                          <m:r>
                            <m:rPr>
                              <m:nor/>
                            </m:rPr>
                            <a:rPr kumimoji="0" lang="sl-SI" sz="2200" b="1" i="0" u="none" strike="noStrike" kern="1200" cap="none" spc="0" normalizeH="0" baseline="0" noProof="0" dirty="0">
                              <a:ln>
                                <a:noFill/>
                              </a:ln>
                              <a:solidFill>
                                <a:srgbClr val="0E2841"/>
                              </a:solidFill>
                              <a:effectLst/>
                              <a:uLnTx/>
                              <a:uFillTx/>
                              <a:latin typeface="Aptos" panose="02110004020202020204"/>
                              <a:ea typeface="+mn-ea"/>
                              <a:cs typeface="+mn-cs"/>
                            </a:rPr>
                            <m:t>V</m:t>
                          </m:r>
                        </m:num>
                        <m:den>
                          <m:r>
                            <m:rPr>
                              <m:nor/>
                            </m:rPr>
                            <a:rPr kumimoji="0" lang="el-GR" sz="2200" b="1" i="0" u="none" strike="noStrike" kern="1200" cap="none" spc="0" normalizeH="0" baseline="0" noProof="0" dirty="0">
                              <a:ln>
                                <a:noFill/>
                              </a:ln>
                              <a:solidFill>
                                <a:srgbClr val="0E2841"/>
                              </a:solidFill>
                              <a:effectLst/>
                              <a:uLnTx/>
                              <a:uFillTx/>
                              <a:latin typeface="Aptos" panose="02110004020202020204"/>
                              <a:ea typeface="+mn-ea"/>
                              <a:cs typeface="+mn-cs"/>
                            </a:rPr>
                            <m:t>Δ</m:t>
                          </m:r>
                          <m:r>
                            <m:rPr>
                              <m:nor/>
                            </m:rPr>
                            <a:rPr kumimoji="0" lang="sl-SI" sz="2200" b="1" i="0" u="none" strike="noStrike" kern="1200" cap="none" spc="0" normalizeH="0" baseline="0" noProof="0" dirty="0">
                              <a:ln>
                                <a:noFill/>
                              </a:ln>
                              <a:solidFill>
                                <a:srgbClr val="0E2841"/>
                              </a:solidFill>
                              <a:effectLst/>
                              <a:uLnTx/>
                              <a:uFillTx/>
                              <a:latin typeface="Aptos" panose="02110004020202020204"/>
                              <a:ea typeface="+mn-ea"/>
                              <a:cs typeface="+mn-cs"/>
                            </a:rPr>
                            <m:t>t</m:t>
                          </m:r>
                        </m:den>
                      </m:f>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f>
                        <m:fPr>
                          <m:ctrlPr>
                            <a:rPr kumimoji="0" lang="sl-SI" sz="2200" b="1" i="1" u="none" strike="noStrike" kern="1200" cap="none" spc="0" normalizeH="0" baseline="0" noProof="0" dirty="0" smtClean="0">
                              <a:ln>
                                <a:noFill/>
                              </a:ln>
                              <a:solidFill>
                                <a:srgbClr val="0E2841"/>
                              </a:solidFill>
                              <a:effectLst/>
                              <a:uLnTx/>
                              <a:uFillTx/>
                              <a:latin typeface="Cambria Math" panose="02040503050406030204" pitchFamily="18" charset="0"/>
                              <a:ea typeface="+mn-ea"/>
                              <a:cs typeface="+mn-cs"/>
                            </a:rPr>
                          </m:ctrlPr>
                        </m:fPr>
                        <m:num>
                          <m:r>
                            <a:rPr kumimoji="0" lang="sl-SI" sz="2200" b="1" i="1" u="none" strike="noStrike" kern="1200" cap="none" spc="0" normalizeH="0" baseline="0" noProof="0" dirty="0" smtClean="0">
                              <a:ln>
                                <a:noFill/>
                              </a:ln>
                              <a:solidFill>
                                <a:srgbClr val="0E2841"/>
                              </a:solidFill>
                              <a:effectLst/>
                              <a:uLnTx/>
                              <a:uFillTx/>
                              <a:latin typeface="Cambria Math" panose="02040503050406030204" pitchFamily="18" charset="0"/>
                              <a:ea typeface="+mn-ea"/>
                              <a:cs typeface="+mn-cs"/>
                            </a:rPr>
                            <m:t>𝑨</m:t>
                          </m:r>
                          <m:r>
                            <a:rPr kumimoji="0" lang="sl-SI" sz="2200" b="1" i="1" u="none" strike="noStrike" kern="1200" cap="none" spc="0" normalizeH="0" baseline="0" noProof="0" dirty="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200" b="1" i="1" u="none" strike="noStrike" kern="1200" cap="none" spc="0" normalizeH="0" baseline="0" noProof="0" dirty="0" smtClean="0">
                              <a:ln>
                                <a:noFill/>
                              </a:ln>
                              <a:solidFill>
                                <a:srgbClr val="0E2841"/>
                              </a:solidFill>
                              <a:effectLst/>
                              <a:uLnTx/>
                              <a:uFillTx/>
                              <a:latin typeface="Cambria Math" panose="02040503050406030204" pitchFamily="18" charset="0"/>
                              <a:ea typeface="Cambria Math" panose="02040503050406030204" pitchFamily="18" charset="0"/>
                              <a:cs typeface="+mn-cs"/>
                            </a:rPr>
                            <m:t>𝒙</m:t>
                          </m:r>
                        </m:num>
                        <m:den>
                          <m:r>
                            <a:rPr kumimoji="0" lang="sl-SI" sz="2200" b="1" i="1" u="none" strike="noStrike" kern="1200" cap="none" spc="0" normalizeH="0" baseline="0" noProof="0" dirty="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200" b="1" i="1" u="none" strike="noStrike" kern="1200" cap="none" spc="0" normalizeH="0" baseline="0" noProof="0" dirty="0" smtClean="0">
                              <a:ln>
                                <a:noFill/>
                              </a:ln>
                              <a:solidFill>
                                <a:srgbClr val="0E2841"/>
                              </a:solidFill>
                              <a:effectLst/>
                              <a:uLnTx/>
                              <a:uFillTx/>
                              <a:latin typeface="Cambria Math" panose="02040503050406030204" pitchFamily="18" charset="0"/>
                              <a:ea typeface="Cambria Math" panose="02040503050406030204" pitchFamily="18" charset="0"/>
                              <a:cs typeface="+mn-cs"/>
                            </a:rPr>
                            <m:t>𝒕</m:t>
                          </m:r>
                        </m:den>
                      </m:f>
                      <m:r>
                        <a:rPr kumimoji="0" lang="sl-SI" sz="2200" b="1" i="1" u="none" strike="noStrike" kern="1200" cap="none" spc="0" normalizeH="0" baseline="0" noProof="0" dirty="0" smtClean="0">
                          <a:ln>
                            <a:noFill/>
                          </a:ln>
                          <a:solidFill>
                            <a:srgbClr val="0E2841"/>
                          </a:solidFill>
                          <a:effectLst/>
                          <a:uLnTx/>
                          <a:uFillTx/>
                          <a:latin typeface="Cambria Math" panose="02040503050406030204" pitchFamily="18" charset="0"/>
                          <a:ea typeface="+mn-ea"/>
                          <a:cs typeface="+mn-cs"/>
                        </a:rPr>
                        <m:t>=</m:t>
                      </m:r>
                      <m:r>
                        <a:rPr kumimoji="0" lang="sl-SI" sz="2200" b="1" i="1" u="none" strike="noStrike" kern="1200" cap="none" spc="0" normalizeH="0" baseline="0" noProof="0" dirty="0" smtClean="0">
                          <a:ln>
                            <a:noFill/>
                          </a:ln>
                          <a:solidFill>
                            <a:srgbClr val="0E2841"/>
                          </a:solidFill>
                          <a:effectLst/>
                          <a:uLnTx/>
                          <a:uFillTx/>
                          <a:latin typeface="Cambria Math" panose="02040503050406030204" pitchFamily="18" charset="0"/>
                          <a:ea typeface="+mn-ea"/>
                          <a:cs typeface="+mn-cs"/>
                        </a:rPr>
                        <m:t>𝑨</m:t>
                      </m:r>
                      <m:r>
                        <a:rPr kumimoji="0" lang="sl-SI" sz="2200" b="1" i="1" u="none" strike="noStrike" kern="1200" cap="none" spc="0" normalizeH="0" baseline="0" noProof="0" dirty="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200" b="1" i="1" u="none" strike="noStrike" kern="1200" cap="none" spc="0" normalizeH="0" baseline="0" noProof="0" dirty="0" smtClean="0">
                          <a:ln>
                            <a:noFill/>
                          </a:ln>
                          <a:solidFill>
                            <a:srgbClr val="0E2841"/>
                          </a:solidFill>
                          <a:effectLst/>
                          <a:uLnTx/>
                          <a:uFillTx/>
                          <a:latin typeface="Cambria Math" panose="02040503050406030204" pitchFamily="18" charset="0"/>
                          <a:ea typeface="Cambria Math" panose="02040503050406030204" pitchFamily="18" charset="0"/>
                          <a:cs typeface="+mn-cs"/>
                        </a:rPr>
                        <m:t>𝒗</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   </m:t>
                      </m:r>
                      <m:d>
                        <m:dPr>
                          <m:begChr m:val="["/>
                          <m:endChr m:val="]"/>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ctrlPr>
                        </m:dPr>
                        <m:e>
                          <m:f>
                            <m:f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ctrlPr>
                            </m:fPr>
                            <m:num>
                              <m:sSup>
                                <m:sSup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ctrlPr>
                                </m:sSupPr>
                                <m:e>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𝒎</m:t>
                                  </m:r>
                                </m:e>
                                <m:sup>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𝟑</m:t>
                                  </m:r>
                                </m:sup>
                              </m:sSup>
                            </m:num>
                            <m:den>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𝒔</m:t>
                              </m:r>
                            </m:den>
                          </m:f>
                        </m:e>
                      </m:d>
                    </m:oMath>
                  </m:oMathPara>
                </a14:m>
                <a:endParaRPr kumimoji="0" lang="sl-SI" sz="2200" b="1" i="0" u="none" strike="noStrike" kern="1200" cap="none" spc="0" normalizeH="0" baseline="0" noProof="0" dirty="0">
                  <a:ln>
                    <a:noFill/>
                  </a:ln>
                  <a:solidFill>
                    <a:srgbClr val="0E2841"/>
                  </a:solidFill>
                  <a:effectLst/>
                  <a:uLnTx/>
                  <a:uFillTx/>
                  <a:latin typeface="Aptos" panose="02110004020202020204"/>
                  <a:ea typeface="+mn-ea"/>
                  <a:cs typeface="+mn-cs"/>
                </a:endParaRPr>
              </a:p>
            </p:txBody>
          </p:sp>
        </mc:Choice>
        <mc:Fallback xmlns="">
          <p:sp>
            <p:nvSpPr>
              <p:cNvPr id="2" name="PoljeZBesedilom 1">
                <a:extLst>
                  <a:ext uri="{FF2B5EF4-FFF2-40B4-BE49-F238E27FC236}">
                    <a16:creationId xmlns:a16="http://schemas.microsoft.com/office/drawing/2014/main" id="{C9F1E154-CE01-E803-F16C-F98CAF4860F5}"/>
                  </a:ext>
                </a:extLst>
              </p:cNvPr>
              <p:cNvSpPr txBox="1">
                <a:spLocks noRot="1" noChangeAspect="1" noMove="1" noResize="1" noEditPoints="1" noAdjustHandles="1" noChangeArrowheads="1" noChangeShapeType="1" noTextEdit="1"/>
              </p:cNvSpPr>
              <p:nvPr/>
            </p:nvSpPr>
            <p:spPr>
              <a:xfrm>
                <a:off x="1378107" y="2406082"/>
                <a:ext cx="4451501" cy="864852"/>
              </a:xfrm>
              <a:prstGeom prst="rect">
                <a:avLst/>
              </a:prstGeom>
              <a:blipFill>
                <a:blip r:embed="rId4"/>
                <a:stretch>
                  <a:fillRect/>
                </a:stretch>
              </a:blipFill>
              <a:ln/>
            </p:spPr>
            <p:txBody>
              <a:bodyPr/>
              <a:lstStyle/>
              <a:p>
                <a:r>
                  <a:rPr lang="sl-SI">
                    <a:noFill/>
                  </a:rPr>
                  <a:t> </a:t>
                </a:r>
              </a:p>
            </p:txBody>
          </p:sp>
        </mc:Fallback>
      </mc:AlternateContent>
      <mc:AlternateContent xmlns:mc="http://schemas.openxmlformats.org/markup-compatibility/2006" xmlns:a14="http://schemas.microsoft.com/office/drawing/2010/main">
        <mc:Choice Requires="a14">
          <p:sp>
            <p:nvSpPr>
              <p:cNvPr id="5" name="PoljeZBesedilom 4">
                <a:extLst>
                  <a:ext uri="{FF2B5EF4-FFF2-40B4-BE49-F238E27FC236}">
                    <a16:creationId xmlns:a16="http://schemas.microsoft.com/office/drawing/2014/main" id="{B8638DC6-6CAD-51ED-4442-2058B35783CC}"/>
                  </a:ext>
                </a:extLst>
              </p:cNvPr>
              <p:cNvSpPr txBox="1"/>
              <p:nvPr/>
            </p:nvSpPr>
            <p:spPr>
              <a:xfrm>
                <a:off x="1158791" y="4166885"/>
                <a:ext cx="4937056" cy="845744"/>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sSubPr>
                        <m:e>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𝒒</m:t>
                          </m:r>
                        </m:e>
                        <m:sub>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𝒎</m:t>
                          </m:r>
                        </m:sub>
                      </m:sSub>
                      <m:r>
                        <a:rPr kumimoji="0" lang="sl-SI" sz="2200" b="1" i="0"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f>
                        <m:f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ctrlPr>
                        </m:fPr>
                        <m:num>
                          <m:r>
                            <m:rPr>
                              <m:nor/>
                            </m:rPr>
                            <a:rPr kumimoji="0" lang="el-GR" sz="2200" b="1" i="0" u="none" strike="noStrike" kern="1200" cap="none" spc="0" normalizeH="0" baseline="0" noProof="0" dirty="0">
                              <a:ln>
                                <a:noFill/>
                              </a:ln>
                              <a:solidFill>
                                <a:srgbClr val="0E2841"/>
                              </a:solidFill>
                              <a:effectLst/>
                              <a:uLnTx/>
                              <a:uFillTx/>
                              <a:latin typeface="Aptos" panose="02110004020202020204"/>
                              <a:ea typeface="+mn-ea"/>
                              <a:cs typeface="+mn-cs"/>
                            </a:rPr>
                            <m:t>Δ</m:t>
                          </m:r>
                          <m:r>
                            <m:rPr>
                              <m:nor/>
                            </m:rPr>
                            <a:rPr kumimoji="0" lang="sl-SI" sz="2200" b="1" i="1" u="none" strike="noStrike" kern="1200" cap="none" spc="0" normalizeH="0" baseline="0" noProof="0" dirty="0" smtClean="0">
                              <a:ln>
                                <a:noFill/>
                              </a:ln>
                              <a:solidFill>
                                <a:srgbClr val="0E2841"/>
                              </a:solidFill>
                              <a:effectLst/>
                              <a:uLnTx/>
                              <a:uFillTx/>
                              <a:latin typeface="Aptos" panose="02110004020202020204"/>
                              <a:ea typeface="+mn-ea"/>
                              <a:cs typeface="+mn-cs"/>
                            </a:rPr>
                            <m:t>m</m:t>
                          </m:r>
                        </m:num>
                        <m:den>
                          <m:r>
                            <m:rPr>
                              <m:nor/>
                            </m:rPr>
                            <a:rPr kumimoji="0" lang="el-GR" sz="2200" b="1" i="0" u="none" strike="noStrike" kern="1200" cap="none" spc="0" normalizeH="0" baseline="0" noProof="0" dirty="0">
                              <a:ln>
                                <a:noFill/>
                              </a:ln>
                              <a:solidFill>
                                <a:srgbClr val="0E2841"/>
                              </a:solidFill>
                              <a:effectLst/>
                              <a:uLnTx/>
                              <a:uFillTx/>
                              <a:latin typeface="Aptos" panose="02110004020202020204"/>
                              <a:ea typeface="+mn-ea"/>
                              <a:cs typeface="+mn-cs"/>
                            </a:rPr>
                            <m:t>Δ</m:t>
                          </m:r>
                          <m:r>
                            <m:rPr>
                              <m:nor/>
                            </m:rPr>
                            <a:rPr kumimoji="0" lang="sl-SI" sz="2200" b="1" i="0" u="none" strike="noStrike" kern="1200" cap="none" spc="0" normalizeH="0" baseline="0" noProof="0" dirty="0">
                              <a:ln>
                                <a:noFill/>
                              </a:ln>
                              <a:solidFill>
                                <a:srgbClr val="0E2841"/>
                              </a:solidFill>
                              <a:effectLst/>
                              <a:uLnTx/>
                              <a:uFillTx/>
                              <a:latin typeface="Aptos" panose="02110004020202020204"/>
                              <a:ea typeface="+mn-ea"/>
                              <a:cs typeface="+mn-cs"/>
                            </a:rPr>
                            <m:t>t</m:t>
                          </m:r>
                        </m:den>
                      </m:f>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f>
                        <m:fPr>
                          <m:ctrlPr>
                            <a:rPr kumimoji="0" lang="sl-SI" sz="2200" b="1" i="1" u="none" strike="noStrike" kern="1200" cap="none" spc="0" normalizeH="0" baseline="0" noProof="0" dirty="0">
                              <a:ln>
                                <a:noFill/>
                              </a:ln>
                              <a:solidFill>
                                <a:srgbClr val="0E2841"/>
                              </a:solidFill>
                              <a:effectLst/>
                              <a:uLnTx/>
                              <a:uFillTx/>
                              <a:latin typeface="Cambria Math" panose="02040503050406030204" pitchFamily="18" charset="0"/>
                              <a:ea typeface="+mn-ea"/>
                              <a:cs typeface="+mn-cs"/>
                            </a:rPr>
                          </m:ctrlPr>
                        </m:fPr>
                        <m:num>
                          <m:r>
                            <a:rPr kumimoji="0" lang="sl-SI" sz="2200" b="1" i="1" u="none" strike="noStrike" kern="1200" cap="none" spc="0" normalizeH="0" baseline="0" noProof="0" dirty="0">
                              <a:ln>
                                <a:noFill/>
                              </a:ln>
                              <a:solidFill>
                                <a:srgbClr val="0E2841"/>
                              </a:solidFill>
                              <a:effectLst/>
                              <a:uLnTx/>
                              <a:uFillTx/>
                              <a:latin typeface="Cambria Math" panose="02040503050406030204" pitchFamily="18" charset="0"/>
                              <a:ea typeface="+mn-ea"/>
                              <a:cs typeface="+mn-cs"/>
                            </a:rPr>
                            <m:t>𝑨</m:t>
                          </m:r>
                          <m:r>
                            <a:rPr kumimoji="0" lang="sl-SI" sz="2200" b="1" i="1" u="none" strike="noStrike" kern="1200" cap="none" spc="0" normalizeH="0" baseline="0" noProof="0" dirty="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200" b="1" i="1" u="none" strike="noStrike" kern="1200" cap="none" spc="0" normalizeH="0" baseline="0" noProof="0" dirty="0">
                              <a:ln>
                                <a:noFill/>
                              </a:ln>
                              <a:solidFill>
                                <a:srgbClr val="0E2841"/>
                              </a:solidFill>
                              <a:effectLst/>
                              <a:uLnTx/>
                              <a:uFillTx/>
                              <a:latin typeface="Cambria Math" panose="02040503050406030204" pitchFamily="18" charset="0"/>
                              <a:ea typeface="Cambria Math" panose="02040503050406030204" pitchFamily="18" charset="0"/>
                              <a:cs typeface="+mn-cs"/>
                            </a:rPr>
                            <m:t>𝒙</m:t>
                          </m:r>
                          <m:r>
                            <a:rPr kumimoji="0" lang="sl-SI" sz="2200" b="1" i="1" u="none" strike="noStrike" kern="1200" cap="none" spc="0" normalizeH="0" baseline="0" noProof="0" dirty="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200" b="1" i="1" u="none" strike="noStrike" kern="1200" cap="none" spc="0" normalizeH="0" baseline="0" noProof="0" dirty="0" smtClean="0">
                              <a:ln>
                                <a:noFill/>
                              </a:ln>
                              <a:solidFill>
                                <a:srgbClr val="0E2841"/>
                              </a:solidFill>
                              <a:effectLst/>
                              <a:uLnTx/>
                              <a:uFillTx/>
                              <a:latin typeface="Cambria Math" panose="02040503050406030204" pitchFamily="18" charset="0"/>
                              <a:ea typeface="Cambria Math" panose="02040503050406030204" pitchFamily="18" charset="0"/>
                              <a:cs typeface="+mn-cs"/>
                            </a:rPr>
                            <m:t>𝝆</m:t>
                          </m:r>
                        </m:num>
                        <m:den>
                          <m:r>
                            <a:rPr kumimoji="0" lang="sl-SI" sz="2200" b="1" i="1" u="none" strike="noStrike" kern="1200" cap="none" spc="0" normalizeH="0" baseline="0" noProof="0" dirty="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200" b="1" i="1" u="none" strike="noStrike" kern="1200" cap="none" spc="0" normalizeH="0" baseline="0" noProof="0" dirty="0">
                              <a:ln>
                                <a:noFill/>
                              </a:ln>
                              <a:solidFill>
                                <a:srgbClr val="0E2841"/>
                              </a:solidFill>
                              <a:effectLst/>
                              <a:uLnTx/>
                              <a:uFillTx/>
                              <a:latin typeface="Cambria Math" panose="02040503050406030204" pitchFamily="18" charset="0"/>
                              <a:ea typeface="Cambria Math" panose="02040503050406030204" pitchFamily="18" charset="0"/>
                              <a:cs typeface="+mn-cs"/>
                            </a:rPr>
                            <m:t>𝒕</m:t>
                          </m:r>
                        </m:den>
                      </m:f>
                      <m:r>
                        <a:rPr kumimoji="0" lang="sl-SI" sz="2200" b="1" i="1" u="none" strike="noStrike" kern="1200" cap="none" spc="0" normalizeH="0" baseline="0" noProof="0" dirty="0">
                          <a:ln>
                            <a:noFill/>
                          </a:ln>
                          <a:solidFill>
                            <a:srgbClr val="0E2841"/>
                          </a:solidFill>
                          <a:effectLst/>
                          <a:uLnTx/>
                          <a:uFillTx/>
                          <a:latin typeface="Cambria Math" panose="02040503050406030204" pitchFamily="18" charset="0"/>
                          <a:ea typeface="+mn-ea"/>
                          <a:cs typeface="+mn-cs"/>
                        </a:rPr>
                        <m:t>=</m:t>
                      </m:r>
                      <m:r>
                        <a:rPr kumimoji="0" lang="sl-SI" sz="2200" b="1" i="1" u="none" strike="noStrike" kern="1200" cap="none" spc="0" normalizeH="0" baseline="0" noProof="0" dirty="0">
                          <a:ln>
                            <a:noFill/>
                          </a:ln>
                          <a:solidFill>
                            <a:srgbClr val="0E2841"/>
                          </a:solidFill>
                          <a:effectLst/>
                          <a:uLnTx/>
                          <a:uFillTx/>
                          <a:latin typeface="Cambria Math" panose="02040503050406030204" pitchFamily="18" charset="0"/>
                          <a:ea typeface="+mn-ea"/>
                          <a:cs typeface="+mn-cs"/>
                        </a:rPr>
                        <m:t>𝑨</m:t>
                      </m:r>
                      <m:r>
                        <a:rPr kumimoji="0" lang="sl-SI" sz="2200" b="1" i="1" u="none" strike="noStrike" kern="1200" cap="none" spc="0" normalizeH="0" baseline="0" noProof="0" dirty="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200" b="1" i="1" u="none" strike="noStrike" kern="1200" cap="none" spc="0" normalizeH="0" baseline="0" noProof="0" dirty="0">
                          <a:ln>
                            <a:noFill/>
                          </a:ln>
                          <a:solidFill>
                            <a:srgbClr val="0E2841"/>
                          </a:solidFill>
                          <a:effectLst/>
                          <a:uLnTx/>
                          <a:uFillTx/>
                          <a:latin typeface="Cambria Math" panose="02040503050406030204" pitchFamily="18" charset="0"/>
                          <a:ea typeface="Cambria Math" panose="02040503050406030204" pitchFamily="18" charset="0"/>
                          <a:cs typeface="+mn-cs"/>
                        </a:rPr>
                        <m:t>𝒗</m:t>
                      </m:r>
                      <m:r>
                        <a:rPr kumimoji="0" lang="sl-SI" sz="2200" b="1" i="1" u="none" strike="noStrike" kern="1200" cap="none" spc="0" normalizeH="0" baseline="0" noProof="0" dirty="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200" b="1" i="1" u="none" strike="noStrike" kern="1200" cap="none" spc="0" normalizeH="0" baseline="0" noProof="0" dirty="0">
                          <a:ln>
                            <a:noFill/>
                          </a:ln>
                          <a:solidFill>
                            <a:srgbClr val="0E2841"/>
                          </a:solidFill>
                          <a:effectLst/>
                          <a:uLnTx/>
                          <a:uFillTx/>
                          <a:latin typeface="Cambria Math" panose="02040503050406030204" pitchFamily="18" charset="0"/>
                          <a:ea typeface="Cambria Math" panose="02040503050406030204" pitchFamily="18" charset="0"/>
                          <a:cs typeface="+mn-cs"/>
                        </a:rPr>
                        <m:t>𝝆</m:t>
                      </m:r>
                      <m:d>
                        <m:dPr>
                          <m:begChr m:val="["/>
                          <m:endChr m:val="]"/>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ctrlPr>
                        </m:dPr>
                        <m:e>
                          <m:f>
                            <m:f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ctrlPr>
                            </m:fPr>
                            <m:num>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𝒌𝒈</m:t>
                              </m:r>
                            </m:num>
                            <m:den>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𝒔</m:t>
                              </m:r>
                            </m:den>
                          </m:f>
                        </m:e>
                      </m:d>
                    </m:oMath>
                  </m:oMathPara>
                </a14:m>
                <a:endParaRPr kumimoji="0" lang="sl-SI" sz="2200" b="1" i="0" u="none" strike="noStrike" kern="1200" cap="none" spc="0" normalizeH="0" baseline="0" noProof="0" dirty="0">
                  <a:ln>
                    <a:noFill/>
                  </a:ln>
                  <a:solidFill>
                    <a:srgbClr val="0E2841"/>
                  </a:solidFill>
                  <a:effectLst/>
                  <a:uLnTx/>
                  <a:uFillTx/>
                  <a:latin typeface="Aptos" panose="02110004020202020204"/>
                  <a:ea typeface="+mn-ea"/>
                  <a:cs typeface="+mn-cs"/>
                </a:endParaRPr>
              </a:p>
            </p:txBody>
          </p:sp>
        </mc:Choice>
        <mc:Fallback xmlns="">
          <p:sp>
            <p:nvSpPr>
              <p:cNvPr id="5" name="PoljeZBesedilom 4">
                <a:extLst>
                  <a:ext uri="{FF2B5EF4-FFF2-40B4-BE49-F238E27FC236}">
                    <a16:creationId xmlns:a16="http://schemas.microsoft.com/office/drawing/2014/main" id="{B8638DC6-6CAD-51ED-4442-2058B35783CC}"/>
                  </a:ext>
                </a:extLst>
              </p:cNvPr>
              <p:cNvSpPr txBox="1">
                <a:spLocks noRot="1" noChangeAspect="1" noMove="1" noResize="1" noEditPoints="1" noAdjustHandles="1" noChangeArrowheads="1" noChangeShapeType="1" noTextEdit="1"/>
              </p:cNvSpPr>
              <p:nvPr/>
            </p:nvSpPr>
            <p:spPr>
              <a:xfrm>
                <a:off x="1158791" y="4166885"/>
                <a:ext cx="4937056" cy="845744"/>
              </a:xfrm>
              <a:prstGeom prst="rect">
                <a:avLst/>
              </a:prstGeom>
              <a:blipFill>
                <a:blip r:embed="rId5"/>
                <a:stretch>
                  <a:fillRect/>
                </a:stretch>
              </a:blipFill>
              <a:ln/>
            </p:spPr>
            <p:txBody>
              <a:bodyPr/>
              <a:lstStyle/>
              <a:p>
                <a:r>
                  <a:rPr lang="sl-SI">
                    <a:noFill/>
                  </a:rPr>
                  <a:t> </a:t>
                </a:r>
              </a:p>
            </p:txBody>
          </p:sp>
        </mc:Fallback>
      </mc:AlternateContent>
      <mc:AlternateContent xmlns:mc="http://schemas.openxmlformats.org/markup-compatibility/2006" xmlns:a14="http://schemas.microsoft.com/office/drawing/2010/main">
        <mc:Choice Requires="a14">
          <p:sp>
            <p:nvSpPr>
              <p:cNvPr id="6" name="PoljeZBesedilom 5">
                <a:extLst>
                  <a:ext uri="{FF2B5EF4-FFF2-40B4-BE49-F238E27FC236}">
                    <a16:creationId xmlns:a16="http://schemas.microsoft.com/office/drawing/2014/main" id="{869EA372-8F7C-C5CB-496D-E57ED6492028}"/>
                  </a:ext>
                </a:extLst>
              </p:cNvPr>
              <p:cNvSpPr txBox="1"/>
              <p:nvPr/>
            </p:nvSpPr>
            <p:spPr>
              <a:xfrm>
                <a:off x="2916961" y="5744445"/>
                <a:ext cx="1680425" cy="430887"/>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sSubPr>
                        <m:e>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𝒒</m:t>
                          </m:r>
                        </m:e>
                        <m:sub>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𝒎</m:t>
                          </m:r>
                        </m:sub>
                      </m:sSub>
                      <m:r>
                        <a:rPr kumimoji="0" lang="sl-SI" sz="2200" b="1" i="0"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sSub>
                        <m:sSubPr>
                          <m:ctrlPr>
                            <a:rPr kumimoji="0" lang="sl-SI" sz="22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ctrlPr>
                        </m:sSubPr>
                        <m:e>
                          <m:r>
                            <a:rPr kumimoji="0" lang="sl-SI" sz="22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𝒒</m:t>
                          </m:r>
                        </m:e>
                        <m:sub>
                          <m:r>
                            <a:rPr kumimoji="0" lang="sl-SI" sz="22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𝒗</m:t>
                          </m:r>
                        </m:sub>
                      </m:sSub>
                      <m:r>
                        <a:rPr kumimoji="0" lang="sl-SI" sz="2200" b="1" i="1" u="none" strike="noStrike" kern="1200" cap="none" spc="0" normalizeH="0" baseline="0" noProof="0" dirty="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200" b="1" i="1" u="none" strike="noStrike" kern="1200" cap="none" spc="0" normalizeH="0" baseline="0" noProof="0" dirty="0">
                          <a:ln>
                            <a:noFill/>
                          </a:ln>
                          <a:solidFill>
                            <a:srgbClr val="0E2841"/>
                          </a:solidFill>
                          <a:effectLst/>
                          <a:uLnTx/>
                          <a:uFillTx/>
                          <a:latin typeface="Cambria Math" panose="02040503050406030204" pitchFamily="18" charset="0"/>
                          <a:ea typeface="Cambria Math" panose="02040503050406030204" pitchFamily="18" charset="0"/>
                          <a:cs typeface="+mn-cs"/>
                        </a:rPr>
                        <m:t>𝝆</m:t>
                      </m:r>
                    </m:oMath>
                  </m:oMathPara>
                </a14:m>
                <a:endParaRPr kumimoji="0" lang="sl-SI" sz="2200" b="1" i="0" u="none" strike="noStrike" kern="1200" cap="none" spc="0" normalizeH="0" baseline="0" noProof="0" dirty="0">
                  <a:ln>
                    <a:noFill/>
                  </a:ln>
                  <a:solidFill>
                    <a:srgbClr val="0E2841"/>
                  </a:solidFill>
                  <a:effectLst/>
                  <a:uLnTx/>
                  <a:uFillTx/>
                  <a:latin typeface="Aptos" panose="02110004020202020204"/>
                  <a:ea typeface="+mn-ea"/>
                  <a:cs typeface="+mn-cs"/>
                </a:endParaRPr>
              </a:p>
            </p:txBody>
          </p:sp>
        </mc:Choice>
        <mc:Fallback xmlns="">
          <p:sp>
            <p:nvSpPr>
              <p:cNvPr id="6" name="PoljeZBesedilom 5">
                <a:extLst>
                  <a:ext uri="{FF2B5EF4-FFF2-40B4-BE49-F238E27FC236}">
                    <a16:creationId xmlns:a16="http://schemas.microsoft.com/office/drawing/2014/main" id="{869EA372-8F7C-C5CB-496D-E57ED6492028}"/>
                  </a:ext>
                </a:extLst>
              </p:cNvPr>
              <p:cNvSpPr txBox="1">
                <a:spLocks noRot="1" noChangeAspect="1" noMove="1" noResize="1" noEditPoints="1" noAdjustHandles="1" noChangeArrowheads="1" noChangeShapeType="1" noTextEdit="1"/>
              </p:cNvSpPr>
              <p:nvPr/>
            </p:nvSpPr>
            <p:spPr>
              <a:xfrm>
                <a:off x="2916961" y="5744445"/>
                <a:ext cx="1680425" cy="430887"/>
              </a:xfrm>
              <a:prstGeom prst="rect">
                <a:avLst/>
              </a:prstGeom>
              <a:blipFill>
                <a:blip r:embed="rId6"/>
                <a:stretch>
                  <a:fillRect b="-6757"/>
                </a:stretch>
              </a:blipFill>
              <a:ln/>
            </p:spPr>
            <p:txBody>
              <a:bodyPr/>
              <a:lstStyle/>
              <a:p>
                <a:r>
                  <a:rPr lang="sl-SI">
                    <a:noFill/>
                  </a:rPr>
                  <a:t> </a:t>
                </a:r>
              </a:p>
            </p:txBody>
          </p:sp>
        </mc:Fallback>
      </mc:AlternateContent>
      <p:pic>
        <p:nvPicPr>
          <p:cNvPr id="8" name="Slika 7">
            <a:extLst>
              <a:ext uri="{FF2B5EF4-FFF2-40B4-BE49-F238E27FC236}">
                <a16:creationId xmlns:a16="http://schemas.microsoft.com/office/drawing/2014/main" id="{87BDBE86-B522-A09C-14E1-56041BCA1969}"/>
              </a:ext>
            </a:extLst>
          </p:cNvPr>
          <p:cNvPicPr>
            <a:picLocks noChangeAspect="1"/>
          </p:cNvPicPr>
          <p:nvPr/>
        </p:nvPicPr>
        <p:blipFill rotWithShape="1">
          <a:blip r:embed="rId7"/>
          <a:srcRect l="31221" t="29472" r="54737" b="52141"/>
          <a:stretch/>
        </p:blipFill>
        <p:spPr>
          <a:xfrm>
            <a:off x="9049070" y="2203655"/>
            <a:ext cx="2665706" cy="1963229"/>
          </a:xfrm>
          <a:prstGeom prst="rect">
            <a:avLst/>
          </a:prstGeom>
        </p:spPr>
      </p:pic>
      <p:pic>
        <p:nvPicPr>
          <p:cNvPr id="12" name="Slika 11">
            <a:extLst>
              <a:ext uri="{FF2B5EF4-FFF2-40B4-BE49-F238E27FC236}">
                <a16:creationId xmlns:a16="http://schemas.microsoft.com/office/drawing/2014/main" id="{52BC93D8-3F00-51D3-C51B-1A02C650BBC1}"/>
              </a:ext>
            </a:extLst>
          </p:cNvPr>
          <p:cNvPicPr>
            <a:picLocks noChangeAspect="1"/>
          </p:cNvPicPr>
          <p:nvPr/>
        </p:nvPicPr>
        <p:blipFill rotWithShape="1">
          <a:blip r:embed="rId7"/>
          <a:srcRect l="28684" t="48716" r="54737" b="29825"/>
          <a:stretch/>
        </p:blipFill>
        <p:spPr>
          <a:xfrm>
            <a:off x="7391014" y="4166885"/>
            <a:ext cx="3621098" cy="2636512"/>
          </a:xfrm>
          <a:prstGeom prst="rect">
            <a:avLst/>
          </a:prstGeom>
        </p:spPr>
      </p:pic>
    </p:spTree>
    <p:extLst>
      <p:ext uri="{BB962C8B-B14F-4D97-AF65-F5344CB8AC3E}">
        <p14:creationId xmlns:p14="http://schemas.microsoft.com/office/powerpoint/2010/main" val="2278409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3" name="Označba mesta vsebine 2">
                <a:extLst>
                  <a:ext uri="{FF2B5EF4-FFF2-40B4-BE49-F238E27FC236}">
                    <a16:creationId xmlns:a16="http://schemas.microsoft.com/office/drawing/2014/main" id="{ACE797EB-3E7A-DE41-A032-E5402F8BD13C}"/>
                  </a:ext>
                </a:extLst>
              </p:cNvPr>
              <p:cNvSpPr>
                <a:spLocks noGrp="1"/>
              </p:cNvSpPr>
              <p:nvPr>
                <p:ph idx="1"/>
              </p:nvPr>
            </p:nvSpPr>
            <p:spPr>
              <a:xfrm>
                <a:off x="582803" y="502418"/>
                <a:ext cx="11093381" cy="5853931"/>
              </a:xfrm>
            </p:spPr>
            <p:txBody>
              <a:bodyPr>
                <a:normAutofit/>
              </a:bodyPr>
              <a:lstStyle/>
              <a:p>
                <a:pPr marL="0" indent="0" algn="just">
                  <a:buNone/>
                </a:pPr>
                <a:r>
                  <a:rPr lang="sl-SI" sz="2200" b="1" dirty="0">
                    <a:solidFill>
                      <a:schemeClr val="accent4"/>
                    </a:solidFill>
                  </a:rPr>
                  <a:t>KONTINUITETNA ENAČBA</a:t>
                </a:r>
              </a:p>
              <a:p>
                <a:pPr marL="0" indent="0" algn="just">
                  <a:buNone/>
                </a:pPr>
                <a:r>
                  <a:rPr lang="sl-SI" sz="2200" dirty="0">
                    <a:solidFill>
                      <a:schemeClr val="tx2"/>
                    </a:solidFill>
                  </a:rPr>
                  <a:t>Tekočina se nikjer ne kopiči in nikjer je ne zmanjkuje, zato se masni tok vzdolž tokovne niti ohranja. To pomeni, da steče skozi katerikoli presek cevi v nekem časovnem intervalu povsod enaka masa snovi. Če se presek cevi spreminja, se mora zato spreminjati tudi hitrost toka, tako da v ožjem delu cevi teče hitreje. Znani izrek imenujemo </a:t>
                </a:r>
                <a:r>
                  <a:rPr lang="sl-SI" sz="2200" dirty="0" err="1">
                    <a:solidFill>
                      <a:schemeClr val="tx2"/>
                    </a:solidFill>
                  </a:rPr>
                  <a:t>kontinuitetna</a:t>
                </a:r>
                <a:r>
                  <a:rPr lang="sl-SI" sz="2200" dirty="0">
                    <a:solidFill>
                      <a:schemeClr val="tx2"/>
                    </a:solidFill>
                  </a:rPr>
                  <a:t> enačba, značilna je za stacionarni tok.</a:t>
                </a:r>
              </a:p>
              <a:p>
                <a:pPr marL="0" indent="0" algn="just">
                  <a:buNone/>
                </a:pPr>
                <a14:m>
                  <m:oMath xmlns:m="http://schemas.openxmlformats.org/officeDocument/2006/math">
                    <m:sSub>
                      <m:sSub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rPr>
                        </m:ctrlPr>
                      </m:sSubPr>
                      <m:e>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rPr>
                          <m:t>𝒒</m:t>
                        </m:r>
                      </m:e>
                      <m:sub>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rPr>
                          <m:t>𝒎</m:t>
                        </m:r>
                      </m:sub>
                    </m:sSub>
                    <m:r>
                      <a:rPr kumimoji="0" lang="sl-SI" sz="2200" b="1" i="0"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rPr>
                      <m:t>=</m:t>
                    </m:r>
                  </m:oMath>
                </a14:m>
                <a:r>
                  <a:rPr lang="sl-SI" sz="2200" b="1" dirty="0">
                    <a:solidFill>
                      <a:schemeClr val="tx2"/>
                    </a:solidFill>
                  </a:rPr>
                  <a:t> konst.</a:t>
                </a: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p:txBody>
          </p:sp>
        </mc:Choice>
        <mc:Fallback xmlns="">
          <p:sp>
            <p:nvSpPr>
              <p:cNvPr id="3" name="Označba mesta vsebine 2">
                <a:extLst>
                  <a:ext uri="{FF2B5EF4-FFF2-40B4-BE49-F238E27FC236}">
                    <a16:creationId xmlns:a16="http://schemas.microsoft.com/office/drawing/2014/main" id="{ACE797EB-3E7A-DE41-A032-E5402F8BD13C}"/>
                  </a:ext>
                </a:extLst>
              </p:cNvPr>
              <p:cNvSpPr>
                <a:spLocks noGrp="1" noRot="1" noChangeAspect="1" noMove="1" noResize="1" noEditPoints="1" noAdjustHandles="1" noChangeArrowheads="1" noChangeShapeType="1" noTextEdit="1"/>
              </p:cNvSpPr>
              <p:nvPr>
                <p:ph idx="1"/>
              </p:nvPr>
            </p:nvSpPr>
            <p:spPr>
              <a:xfrm>
                <a:off x="582803" y="502418"/>
                <a:ext cx="11093381" cy="5853931"/>
              </a:xfrm>
              <a:blipFill>
                <a:blip r:embed="rId3"/>
                <a:stretch>
                  <a:fillRect l="-715" t="-1145" r="-770"/>
                </a:stretch>
              </a:blipFill>
            </p:spPr>
            <p:txBody>
              <a:bodyPr/>
              <a:lstStyle/>
              <a:p>
                <a:r>
                  <a:rPr lang="sl-SI">
                    <a:noFill/>
                  </a:rPr>
                  <a:t> </a:t>
                </a:r>
              </a:p>
            </p:txBody>
          </p:sp>
        </mc:Fallback>
      </mc:AlternateContent>
      <p:sp>
        <p:nvSpPr>
          <p:cNvPr id="4" name="Označba mesta številke diapozitiva 3">
            <a:extLst>
              <a:ext uri="{FF2B5EF4-FFF2-40B4-BE49-F238E27FC236}">
                <a16:creationId xmlns:a16="http://schemas.microsoft.com/office/drawing/2014/main" id="{020C3108-B7E6-EFF0-07B8-CBC4AD8228D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sl-SI"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pic>
        <p:nvPicPr>
          <p:cNvPr id="10" name="Slika 9">
            <a:extLst>
              <a:ext uri="{FF2B5EF4-FFF2-40B4-BE49-F238E27FC236}">
                <a16:creationId xmlns:a16="http://schemas.microsoft.com/office/drawing/2014/main" id="{9BA446F3-D88F-0ECD-9B66-22EF16B03650}"/>
              </a:ext>
            </a:extLst>
          </p:cNvPr>
          <p:cNvPicPr>
            <a:picLocks noChangeAspect="1"/>
          </p:cNvPicPr>
          <p:nvPr/>
        </p:nvPicPr>
        <p:blipFill rotWithShape="1">
          <a:blip r:embed="rId4"/>
          <a:srcRect l="5920" t="38831" r="70659" b="43443"/>
          <a:stretch/>
        </p:blipFill>
        <p:spPr>
          <a:xfrm>
            <a:off x="2330205" y="3125581"/>
            <a:ext cx="7733675" cy="3292475"/>
          </a:xfrm>
          <a:prstGeom prst="rect">
            <a:avLst/>
          </a:prstGeom>
        </p:spPr>
      </p:pic>
    </p:spTree>
    <p:extLst>
      <p:ext uri="{BB962C8B-B14F-4D97-AF65-F5344CB8AC3E}">
        <p14:creationId xmlns:p14="http://schemas.microsoft.com/office/powerpoint/2010/main" val="2716373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3" name="Označba mesta vsebine 2">
                <a:extLst>
                  <a:ext uri="{FF2B5EF4-FFF2-40B4-BE49-F238E27FC236}">
                    <a16:creationId xmlns:a16="http://schemas.microsoft.com/office/drawing/2014/main" id="{ACE797EB-3E7A-DE41-A032-E5402F8BD13C}"/>
                  </a:ext>
                </a:extLst>
              </p:cNvPr>
              <p:cNvSpPr>
                <a:spLocks noGrp="1"/>
              </p:cNvSpPr>
              <p:nvPr>
                <p:ph idx="1"/>
              </p:nvPr>
            </p:nvSpPr>
            <p:spPr>
              <a:xfrm>
                <a:off x="582803" y="502418"/>
                <a:ext cx="11093381" cy="5853931"/>
              </a:xfrm>
            </p:spPr>
            <p:txBody>
              <a:bodyPr>
                <a:normAutofit/>
              </a:bodyPr>
              <a:lstStyle/>
              <a:p>
                <a:pPr marL="0" indent="0" algn="just">
                  <a:buNone/>
                </a:pPr>
                <a:r>
                  <a:rPr lang="sl-SI" sz="2200" dirty="0">
                    <a:solidFill>
                      <a:schemeClr val="tx2"/>
                    </a:solidFill>
                  </a:rPr>
                  <a:t>Če na cevi izberemo preseka </a:t>
                </a:r>
                <a14:m>
                  <m:oMath xmlns:m="http://schemas.openxmlformats.org/officeDocument/2006/math">
                    <m:sSub>
                      <m:sSubPr>
                        <m:ctrlPr>
                          <a:rPr lang="sl-SI" sz="2200" i="1" smtClean="0">
                            <a:solidFill>
                              <a:schemeClr val="tx2"/>
                            </a:solidFill>
                            <a:latin typeface="Cambria Math" panose="02040503050406030204" pitchFamily="18" charset="0"/>
                          </a:rPr>
                        </m:ctrlPr>
                      </m:sSubPr>
                      <m:e>
                        <m:r>
                          <a:rPr lang="sl-SI" sz="2200" b="0" i="1" smtClean="0">
                            <a:solidFill>
                              <a:schemeClr val="tx2"/>
                            </a:solidFill>
                            <a:latin typeface="Cambria Math" panose="02040503050406030204" pitchFamily="18" charset="0"/>
                          </a:rPr>
                          <m:t>𝐴</m:t>
                        </m:r>
                      </m:e>
                      <m:sub>
                        <m:r>
                          <a:rPr lang="sl-SI" sz="2200" b="0" i="1" smtClean="0">
                            <a:solidFill>
                              <a:schemeClr val="tx2"/>
                            </a:solidFill>
                            <a:latin typeface="Cambria Math" panose="02040503050406030204" pitchFamily="18" charset="0"/>
                          </a:rPr>
                          <m:t>1</m:t>
                        </m:r>
                      </m:sub>
                    </m:sSub>
                    <m:r>
                      <a:rPr lang="sl-SI" sz="2200" b="0" i="1" smtClean="0">
                        <a:solidFill>
                          <a:schemeClr val="tx2"/>
                        </a:solidFill>
                        <a:latin typeface="Cambria Math" panose="02040503050406030204" pitchFamily="18" charset="0"/>
                      </a:rPr>
                      <m:t> </m:t>
                    </m:r>
                    <m:r>
                      <a:rPr lang="sl-SI" sz="2200" b="0" i="1" smtClean="0">
                        <a:solidFill>
                          <a:schemeClr val="tx2"/>
                        </a:solidFill>
                        <a:latin typeface="Cambria Math" panose="02040503050406030204" pitchFamily="18" charset="0"/>
                      </a:rPr>
                      <m:t>𝑖𝑛</m:t>
                    </m:r>
                    <m:r>
                      <a:rPr lang="sl-SI" sz="2200" b="0" i="1" smtClean="0">
                        <a:solidFill>
                          <a:schemeClr val="tx2"/>
                        </a:solidFill>
                        <a:latin typeface="Cambria Math" panose="02040503050406030204" pitchFamily="18" charset="0"/>
                      </a:rPr>
                      <m:t> </m:t>
                    </m:r>
                    <m:sSub>
                      <m:sSubPr>
                        <m:ctrlPr>
                          <a:rPr lang="sl-SI" sz="2200" b="0" i="1" smtClean="0">
                            <a:solidFill>
                              <a:schemeClr val="tx2"/>
                            </a:solidFill>
                            <a:latin typeface="Cambria Math" panose="02040503050406030204" pitchFamily="18" charset="0"/>
                          </a:rPr>
                        </m:ctrlPr>
                      </m:sSubPr>
                      <m:e>
                        <m:r>
                          <a:rPr lang="sl-SI" sz="2200" b="0" i="1" smtClean="0">
                            <a:solidFill>
                              <a:schemeClr val="tx2"/>
                            </a:solidFill>
                            <a:latin typeface="Cambria Math" panose="02040503050406030204" pitchFamily="18" charset="0"/>
                          </a:rPr>
                          <m:t>𝐴</m:t>
                        </m:r>
                      </m:e>
                      <m:sub>
                        <m:r>
                          <a:rPr lang="sl-SI" sz="2200" b="0" i="1" smtClean="0">
                            <a:solidFill>
                              <a:schemeClr val="tx2"/>
                            </a:solidFill>
                            <a:latin typeface="Cambria Math" panose="02040503050406030204" pitchFamily="18" charset="0"/>
                          </a:rPr>
                          <m:t>2</m:t>
                        </m:r>
                      </m:sub>
                    </m:sSub>
                  </m:oMath>
                </a14:m>
                <a:r>
                  <a:rPr lang="sl-SI" sz="2200" dirty="0">
                    <a:solidFill>
                      <a:schemeClr val="tx2"/>
                    </a:solidFill>
                  </a:rPr>
                  <a:t>, lahko </a:t>
                </a:r>
                <a:r>
                  <a:rPr lang="sl-SI" sz="2200" b="1" dirty="0" err="1">
                    <a:solidFill>
                      <a:schemeClr val="accent4"/>
                    </a:solidFill>
                  </a:rPr>
                  <a:t>kontinuitetno</a:t>
                </a:r>
                <a:r>
                  <a:rPr lang="sl-SI" sz="2200" b="1" dirty="0">
                    <a:solidFill>
                      <a:schemeClr val="accent4"/>
                    </a:solidFill>
                  </a:rPr>
                  <a:t> enačbo</a:t>
                </a:r>
                <a:r>
                  <a:rPr lang="sl-SI" sz="2200" dirty="0">
                    <a:solidFill>
                      <a:schemeClr val="tx2"/>
                    </a:solidFill>
                  </a:rPr>
                  <a:t> zapišemo kot:</a:t>
                </a: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r>
                  <a:rPr lang="sl-SI" sz="2200" dirty="0">
                    <a:solidFill>
                      <a:schemeClr val="tx2"/>
                    </a:solidFill>
                  </a:rPr>
                  <a:t>Če se gostota med pretakanjem po cevi ne spreminja, potem velja </a:t>
                </a:r>
                <a14:m>
                  <m:oMath xmlns:m="http://schemas.openxmlformats.org/officeDocument/2006/math">
                    <m:sSub>
                      <m:sSub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ctrlPr>
                      </m:sSubPr>
                      <m:e>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rPr>
                          <m:t>𝝆</m:t>
                        </m:r>
                      </m:e>
                      <m:sub>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𝟏</m:t>
                        </m:r>
                      </m:sub>
                    </m:sSub>
                    <m:r>
                      <a:rPr kumimoji="0" lang="sl-SI" sz="2200" b="0" i="0"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sSub>
                      <m:sSubPr>
                        <m:ctrlPr>
                          <a:rPr lang="sl-SI" sz="2200" b="1" i="1">
                            <a:solidFill>
                              <a:srgbClr val="0E2841"/>
                            </a:solidFill>
                            <a:latin typeface="Cambria Math" panose="02040503050406030204" pitchFamily="18" charset="0"/>
                            <a:ea typeface="Cambria Math" panose="02040503050406030204" pitchFamily="18" charset="0"/>
                          </a:rPr>
                        </m:ctrlPr>
                      </m:sSubPr>
                      <m:e>
                        <m:r>
                          <a:rPr lang="sl-SI" sz="2200" b="1" i="1">
                            <a:solidFill>
                              <a:srgbClr val="0E2841"/>
                            </a:solidFill>
                            <a:latin typeface="Cambria Math" panose="02040503050406030204" pitchFamily="18" charset="0"/>
                            <a:ea typeface="Cambria Math" panose="02040503050406030204" pitchFamily="18" charset="0"/>
                          </a:rPr>
                          <m:t>𝝆</m:t>
                        </m:r>
                      </m:e>
                      <m:sub>
                        <m:r>
                          <a:rPr lang="sl-SI" sz="2200" b="1" i="1" smtClean="0">
                            <a:solidFill>
                              <a:srgbClr val="0E2841"/>
                            </a:solidFill>
                            <a:latin typeface="Cambria Math" panose="02040503050406030204" pitchFamily="18" charset="0"/>
                            <a:ea typeface="Cambria Math" panose="02040503050406030204" pitchFamily="18" charset="0"/>
                          </a:rPr>
                          <m:t>𝟐</m:t>
                        </m:r>
                      </m:sub>
                    </m:sSub>
                  </m:oMath>
                </a14:m>
                <a:r>
                  <a:rPr lang="sl-SI" sz="2200" dirty="0">
                    <a:solidFill>
                      <a:schemeClr val="tx2"/>
                    </a:solidFill>
                  </a:rPr>
                  <a:t>, sledi:</a:t>
                </a: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r>
                  <a:rPr lang="sl-SI" sz="2200" dirty="0">
                    <a:solidFill>
                      <a:schemeClr val="tx2"/>
                    </a:solidFill>
                  </a:rPr>
                  <a:t>Iz tega sledi, da je hitrost tekočine večja, čim manjši je presek cevi.</a:t>
                </a: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p:txBody>
          </p:sp>
        </mc:Choice>
        <mc:Fallback xmlns="">
          <p:sp>
            <p:nvSpPr>
              <p:cNvPr id="3" name="Označba mesta vsebine 2">
                <a:extLst>
                  <a:ext uri="{FF2B5EF4-FFF2-40B4-BE49-F238E27FC236}">
                    <a16:creationId xmlns:a16="http://schemas.microsoft.com/office/drawing/2014/main" id="{ACE797EB-3E7A-DE41-A032-E5402F8BD13C}"/>
                  </a:ext>
                </a:extLst>
              </p:cNvPr>
              <p:cNvSpPr>
                <a:spLocks noGrp="1" noRot="1" noChangeAspect="1" noMove="1" noResize="1" noEditPoints="1" noAdjustHandles="1" noChangeArrowheads="1" noChangeShapeType="1" noTextEdit="1"/>
              </p:cNvSpPr>
              <p:nvPr>
                <p:ph idx="1"/>
              </p:nvPr>
            </p:nvSpPr>
            <p:spPr>
              <a:xfrm>
                <a:off x="582803" y="502418"/>
                <a:ext cx="11093381" cy="5853931"/>
              </a:xfrm>
              <a:blipFill>
                <a:blip r:embed="rId3"/>
                <a:stretch>
                  <a:fillRect l="-715" t="-1145"/>
                </a:stretch>
              </a:blipFill>
            </p:spPr>
            <p:txBody>
              <a:bodyPr/>
              <a:lstStyle/>
              <a:p>
                <a:r>
                  <a:rPr lang="sl-SI">
                    <a:noFill/>
                  </a:rPr>
                  <a:t> </a:t>
                </a:r>
              </a:p>
            </p:txBody>
          </p:sp>
        </mc:Fallback>
      </mc:AlternateContent>
      <p:sp>
        <p:nvSpPr>
          <p:cNvPr id="4" name="Označba mesta številke diapozitiva 3">
            <a:extLst>
              <a:ext uri="{FF2B5EF4-FFF2-40B4-BE49-F238E27FC236}">
                <a16:creationId xmlns:a16="http://schemas.microsoft.com/office/drawing/2014/main" id="{020C3108-B7E6-EFF0-07B8-CBC4AD8228D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17</a:t>
            </a:fld>
            <a:endParaRPr kumimoji="0" lang="sl-SI"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2" name="PoljeZBesedilom 1">
                <a:extLst>
                  <a:ext uri="{FF2B5EF4-FFF2-40B4-BE49-F238E27FC236}">
                    <a16:creationId xmlns:a16="http://schemas.microsoft.com/office/drawing/2014/main" id="{C9F1E154-CE01-E803-F16C-F98CAF4860F5}"/>
                  </a:ext>
                </a:extLst>
              </p:cNvPr>
              <p:cNvSpPr txBox="1"/>
              <p:nvPr/>
            </p:nvSpPr>
            <p:spPr>
              <a:xfrm>
                <a:off x="2926688" y="2474642"/>
                <a:ext cx="4451501" cy="430887"/>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sSubPr>
                        <m:e>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𝒒</m:t>
                          </m:r>
                        </m:e>
                        <m:sub>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𝒗</m:t>
                          </m:r>
                        </m:sub>
                      </m:sSub>
                      <m:r>
                        <a:rPr kumimoji="0" lang="sl-SI" sz="2200" b="1" i="0"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sSub>
                        <m:sSubPr>
                          <m:ctrlPr>
                            <a:rPr kumimoji="0" lang="sl-SI" sz="22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ctrlPr>
                        </m:sSubPr>
                        <m:e>
                          <m:r>
                            <a:rPr kumimoji="0" lang="sl-SI" sz="22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𝑨</m:t>
                          </m:r>
                        </m:e>
                        <m:sub>
                          <m:r>
                            <a:rPr kumimoji="0" lang="sl-SI" sz="22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𝟏</m:t>
                          </m:r>
                        </m:sub>
                      </m:sSub>
                      <m:r>
                        <a:rPr kumimoji="0" lang="sl-SI" sz="22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m:t>
                      </m:r>
                      <m:sSub>
                        <m:sSubPr>
                          <m:ctrlPr>
                            <a:rPr kumimoji="0" lang="sl-SI" sz="22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ctrlPr>
                        </m:sSubPr>
                        <m:e>
                          <m:r>
                            <a:rPr kumimoji="0" lang="sl-SI" sz="22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𝒗</m:t>
                          </m:r>
                        </m:e>
                        <m:sub>
                          <m:r>
                            <a:rPr kumimoji="0" lang="sl-SI" sz="22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𝟏</m:t>
                          </m:r>
                        </m:sub>
                      </m:sSub>
                      <m:r>
                        <a:rPr kumimoji="0" lang="sl-SI" sz="22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m:t>
                      </m:r>
                      <m:sSub>
                        <m:sSubPr>
                          <m:ctrlPr>
                            <a:rPr kumimoji="0" lang="sl-SI" sz="22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ctrlPr>
                        </m:sSubPr>
                        <m:e>
                          <m:r>
                            <a:rPr kumimoji="0" lang="sl-SI" sz="22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𝑨</m:t>
                          </m:r>
                        </m:e>
                        <m:sub>
                          <m:r>
                            <a:rPr kumimoji="0" lang="sl-SI" sz="22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𝟐</m:t>
                          </m:r>
                        </m:sub>
                      </m:sSub>
                      <m:r>
                        <a:rPr kumimoji="0" lang="sl-SI" sz="22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m:t>
                      </m:r>
                      <m:sSub>
                        <m:sSubPr>
                          <m:ctrlPr>
                            <a:rPr kumimoji="0" lang="sl-SI" sz="22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ctrlPr>
                        </m:sSubPr>
                        <m:e>
                          <m:r>
                            <a:rPr kumimoji="0" lang="sl-SI" sz="22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𝒗</m:t>
                          </m:r>
                        </m:e>
                        <m:sub>
                          <m:r>
                            <a:rPr kumimoji="0" lang="sl-SI" sz="22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𝟐</m:t>
                          </m:r>
                        </m:sub>
                      </m:sSub>
                    </m:oMath>
                  </m:oMathPara>
                </a14:m>
                <a:endParaRPr kumimoji="0" lang="sl-SI" sz="2200" b="1" i="0" u="none" strike="noStrike" kern="1200" cap="none" spc="0" normalizeH="0" baseline="0" noProof="0" dirty="0">
                  <a:ln>
                    <a:noFill/>
                  </a:ln>
                  <a:solidFill>
                    <a:srgbClr val="0E2841"/>
                  </a:solidFill>
                  <a:effectLst/>
                  <a:uLnTx/>
                  <a:uFillTx/>
                  <a:latin typeface="Aptos" panose="02110004020202020204"/>
                  <a:ea typeface="+mn-ea"/>
                  <a:cs typeface="+mn-cs"/>
                </a:endParaRPr>
              </a:p>
            </p:txBody>
          </p:sp>
        </mc:Choice>
        <mc:Fallback xmlns="">
          <p:sp>
            <p:nvSpPr>
              <p:cNvPr id="2" name="PoljeZBesedilom 1">
                <a:extLst>
                  <a:ext uri="{FF2B5EF4-FFF2-40B4-BE49-F238E27FC236}">
                    <a16:creationId xmlns:a16="http://schemas.microsoft.com/office/drawing/2014/main" id="{C9F1E154-CE01-E803-F16C-F98CAF4860F5}"/>
                  </a:ext>
                </a:extLst>
              </p:cNvPr>
              <p:cNvSpPr txBox="1">
                <a:spLocks noRot="1" noChangeAspect="1" noMove="1" noResize="1" noEditPoints="1" noAdjustHandles="1" noChangeArrowheads="1" noChangeShapeType="1" noTextEdit="1"/>
              </p:cNvSpPr>
              <p:nvPr/>
            </p:nvSpPr>
            <p:spPr>
              <a:xfrm>
                <a:off x="2926688" y="2474642"/>
                <a:ext cx="4451501" cy="430887"/>
              </a:xfrm>
              <a:prstGeom prst="rect">
                <a:avLst/>
              </a:prstGeom>
              <a:blipFill>
                <a:blip r:embed="rId4"/>
                <a:stretch>
                  <a:fillRect b="-5405"/>
                </a:stretch>
              </a:blipFill>
              <a:ln/>
            </p:spPr>
            <p:txBody>
              <a:bodyPr/>
              <a:lstStyle/>
              <a:p>
                <a:r>
                  <a:rPr lang="sl-SI">
                    <a:noFill/>
                  </a:rPr>
                  <a:t> </a:t>
                </a:r>
              </a:p>
            </p:txBody>
          </p:sp>
        </mc:Fallback>
      </mc:AlternateContent>
      <mc:AlternateContent xmlns:mc="http://schemas.openxmlformats.org/markup-compatibility/2006" xmlns:a14="http://schemas.microsoft.com/office/drawing/2010/main">
        <mc:Choice Requires="a14">
          <p:sp>
            <p:nvSpPr>
              <p:cNvPr id="5" name="PoljeZBesedilom 4">
                <a:extLst>
                  <a:ext uri="{FF2B5EF4-FFF2-40B4-BE49-F238E27FC236}">
                    <a16:creationId xmlns:a16="http://schemas.microsoft.com/office/drawing/2014/main" id="{B8638DC6-6CAD-51ED-4442-2058B35783CC}"/>
                  </a:ext>
                </a:extLst>
              </p:cNvPr>
              <p:cNvSpPr txBox="1"/>
              <p:nvPr/>
            </p:nvSpPr>
            <p:spPr>
              <a:xfrm>
                <a:off x="2683911" y="1158322"/>
                <a:ext cx="4937056" cy="430887"/>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sSubPr>
                        <m:e>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𝒒</m:t>
                          </m:r>
                        </m:e>
                        <m:sub>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𝒎</m:t>
                          </m:r>
                        </m:sub>
                      </m:sSub>
                      <m:r>
                        <a:rPr kumimoji="0" lang="sl-SI" sz="2200" b="1" i="0"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sSub>
                        <m:sSub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ctrlPr>
                        </m:sSubPr>
                        <m:e>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𝝆</m:t>
                          </m:r>
                        </m:e>
                        <m:sub>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𝟏</m:t>
                          </m:r>
                        </m:sub>
                      </m:sSub>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sSub>
                        <m:sSub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ctrlPr>
                        </m:sSubPr>
                        <m:e>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𝑨</m:t>
                          </m:r>
                        </m:e>
                        <m:sub>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𝟏</m:t>
                          </m:r>
                        </m:sub>
                      </m:sSub>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sSub>
                        <m:sSub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ctrlPr>
                        </m:sSubPr>
                        <m:e>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𝒗</m:t>
                          </m:r>
                        </m:e>
                        <m:sub>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𝟏</m:t>
                          </m:r>
                        </m:sub>
                      </m:sSub>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sSub>
                        <m:sSubPr>
                          <m:ctrlPr>
                            <a:rPr kumimoji="0" lang="sl-SI" sz="22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ctrlPr>
                        </m:sSubPr>
                        <m:e>
                          <m:r>
                            <a:rPr kumimoji="0" lang="sl-SI" sz="22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𝝆</m:t>
                          </m:r>
                        </m:e>
                        <m:sub>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𝟐</m:t>
                          </m:r>
                        </m:sub>
                      </m:sSub>
                      <m:r>
                        <a:rPr kumimoji="0" lang="sl-SI" sz="22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m:t>
                      </m:r>
                      <m:sSub>
                        <m:sSubPr>
                          <m:ctrlPr>
                            <a:rPr kumimoji="0" lang="sl-SI" sz="22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ctrlPr>
                        </m:sSubPr>
                        <m:e>
                          <m:r>
                            <a:rPr kumimoji="0" lang="sl-SI" sz="22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𝑨</m:t>
                          </m:r>
                        </m:e>
                        <m:sub>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𝟐</m:t>
                          </m:r>
                        </m:sub>
                      </m:sSub>
                      <m:r>
                        <a:rPr kumimoji="0" lang="sl-SI" sz="22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m:t>
                      </m:r>
                      <m:sSub>
                        <m:sSubPr>
                          <m:ctrlPr>
                            <a:rPr kumimoji="0" lang="sl-SI" sz="22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ctrlPr>
                        </m:sSubPr>
                        <m:e>
                          <m:r>
                            <a:rPr kumimoji="0" lang="sl-SI" sz="22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𝒗</m:t>
                          </m:r>
                        </m:e>
                        <m:sub>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𝟐</m:t>
                          </m:r>
                        </m:sub>
                      </m:sSub>
                    </m:oMath>
                  </m:oMathPara>
                </a14:m>
                <a:endParaRPr kumimoji="0" lang="sl-SI" sz="2200" b="1" i="0" u="none" strike="noStrike" kern="1200" cap="none" spc="0" normalizeH="0" baseline="0" noProof="0" dirty="0">
                  <a:ln>
                    <a:noFill/>
                  </a:ln>
                  <a:solidFill>
                    <a:srgbClr val="0E2841"/>
                  </a:solidFill>
                  <a:effectLst/>
                  <a:uLnTx/>
                  <a:uFillTx/>
                  <a:latin typeface="Aptos" panose="02110004020202020204"/>
                  <a:ea typeface="+mn-ea"/>
                  <a:cs typeface="+mn-cs"/>
                </a:endParaRPr>
              </a:p>
            </p:txBody>
          </p:sp>
        </mc:Choice>
        <mc:Fallback xmlns="">
          <p:sp>
            <p:nvSpPr>
              <p:cNvPr id="5" name="PoljeZBesedilom 4">
                <a:extLst>
                  <a:ext uri="{FF2B5EF4-FFF2-40B4-BE49-F238E27FC236}">
                    <a16:creationId xmlns:a16="http://schemas.microsoft.com/office/drawing/2014/main" id="{B8638DC6-6CAD-51ED-4442-2058B35783CC}"/>
                  </a:ext>
                </a:extLst>
              </p:cNvPr>
              <p:cNvSpPr txBox="1">
                <a:spLocks noRot="1" noChangeAspect="1" noMove="1" noResize="1" noEditPoints="1" noAdjustHandles="1" noChangeArrowheads="1" noChangeShapeType="1" noTextEdit="1"/>
              </p:cNvSpPr>
              <p:nvPr/>
            </p:nvSpPr>
            <p:spPr>
              <a:xfrm>
                <a:off x="2683911" y="1158322"/>
                <a:ext cx="4937056" cy="430887"/>
              </a:xfrm>
              <a:prstGeom prst="rect">
                <a:avLst/>
              </a:prstGeom>
              <a:blipFill>
                <a:blip r:embed="rId5"/>
                <a:stretch>
                  <a:fillRect b="-6757"/>
                </a:stretch>
              </a:blipFill>
              <a:ln/>
            </p:spPr>
            <p:txBody>
              <a:bodyPr/>
              <a:lstStyle/>
              <a:p>
                <a:r>
                  <a:rPr lang="sl-SI">
                    <a:noFill/>
                  </a:rPr>
                  <a:t> </a:t>
                </a:r>
              </a:p>
            </p:txBody>
          </p:sp>
        </mc:Fallback>
      </mc:AlternateContent>
    </p:spTree>
    <p:extLst>
      <p:ext uri="{BB962C8B-B14F-4D97-AF65-F5344CB8AC3E}">
        <p14:creationId xmlns:p14="http://schemas.microsoft.com/office/powerpoint/2010/main" val="17872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Naslov 1">
            <a:extLst>
              <a:ext uri="{FF2B5EF4-FFF2-40B4-BE49-F238E27FC236}">
                <a16:creationId xmlns:a16="http://schemas.microsoft.com/office/drawing/2014/main" id="{68DBD30E-C529-C72B-B14C-407F89132783}"/>
              </a:ext>
            </a:extLst>
          </p:cNvPr>
          <p:cNvSpPr>
            <a:spLocks noGrp="1"/>
          </p:cNvSpPr>
          <p:nvPr>
            <p:ph type="title"/>
          </p:nvPr>
        </p:nvSpPr>
        <p:spPr>
          <a:xfrm>
            <a:off x="1178564" y="172113"/>
            <a:ext cx="9833548" cy="659076"/>
          </a:xfrm>
        </p:spPr>
        <p:txBody>
          <a:bodyPr anchor="b">
            <a:noAutofit/>
          </a:bodyPr>
          <a:lstStyle/>
          <a:p>
            <a:pPr algn="ctr"/>
            <a:br>
              <a:rPr lang="sl-SI" sz="4000" b="1" dirty="0">
                <a:solidFill>
                  <a:schemeClr val="tx2"/>
                </a:solidFill>
              </a:rPr>
            </a:br>
            <a:r>
              <a:rPr lang="sl-SI" sz="4000" b="1" dirty="0">
                <a:solidFill>
                  <a:schemeClr val="tx2"/>
                </a:solidFill>
              </a:rPr>
              <a:t>RAČUNSKA PRIMERA</a:t>
            </a: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3" name="Označba mesta vsebine 2">
                <a:extLst>
                  <a:ext uri="{FF2B5EF4-FFF2-40B4-BE49-F238E27FC236}">
                    <a16:creationId xmlns:a16="http://schemas.microsoft.com/office/drawing/2014/main" id="{ACE797EB-3E7A-DE41-A032-E5402F8BD13C}"/>
                  </a:ext>
                </a:extLst>
              </p:cNvPr>
              <p:cNvSpPr>
                <a:spLocks noGrp="1"/>
              </p:cNvSpPr>
              <p:nvPr>
                <p:ph idx="1"/>
              </p:nvPr>
            </p:nvSpPr>
            <p:spPr>
              <a:xfrm>
                <a:off x="418329" y="1003301"/>
                <a:ext cx="11355342" cy="5353049"/>
              </a:xfrm>
            </p:spPr>
            <p:txBody>
              <a:bodyPr>
                <a:noAutofit/>
              </a:bodyPr>
              <a:lstStyle/>
              <a:p>
                <a:pPr marL="457200" indent="-457200" algn="just">
                  <a:buFont typeface="+mj-lt"/>
                  <a:buAutoNum type="arabicPeriod"/>
                </a:pPr>
                <a:r>
                  <a:rPr lang="sl-SI" sz="2000" b="1" dirty="0">
                    <a:solidFill>
                      <a:schemeClr val="tx2"/>
                    </a:solidFill>
                    <a:latin typeface="Arial" panose="020B0604020202020204" pitchFamily="34" charset="0"/>
                    <a:cs typeface="Arial" panose="020B0604020202020204" pitchFamily="34" charset="0"/>
                  </a:rPr>
                  <a:t>Po cevi s premerom 2 m se s hitrostjo 0,3 </a:t>
                </a:r>
                <a14:m>
                  <m:oMath xmlns:m="http://schemas.openxmlformats.org/officeDocument/2006/math">
                    <m:f>
                      <m:fPr>
                        <m:ctrlPr>
                          <a:rPr lang="sl-SI" sz="2000" b="1" i="1" smtClean="0">
                            <a:solidFill>
                              <a:srgbClr val="0E2841"/>
                            </a:solidFill>
                            <a:latin typeface="Cambria Math" panose="02040503050406030204" pitchFamily="18" charset="0"/>
                          </a:rPr>
                        </m:ctrlPr>
                      </m:fPr>
                      <m:num>
                        <m:r>
                          <a:rPr lang="sl-SI" sz="2000" b="1" i="1" smtClean="0">
                            <a:solidFill>
                              <a:srgbClr val="0E2841"/>
                            </a:solidFill>
                            <a:latin typeface="Cambria Math" panose="02040503050406030204" pitchFamily="18" charset="0"/>
                          </a:rPr>
                          <m:t>𝒎</m:t>
                        </m:r>
                      </m:num>
                      <m:den>
                        <m:r>
                          <a:rPr lang="sl-SI" sz="2000" b="1" i="1" smtClean="0">
                            <a:solidFill>
                              <a:srgbClr val="0E2841"/>
                            </a:solidFill>
                            <a:latin typeface="Cambria Math" panose="02040503050406030204" pitchFamily="18" charset="0"/>
                          </a:rPr>
                          <m:t>𝒔</m:t>
                        </m:r>
                      </m:den>
                    </m:f>
                  </m:oMath>
                </a14:m>
                <a:r>
                  <a:rPr lang="pl-PL" sz="2000" b="1" dirty="0">
                    <a:solidFill>
                      <a:schemeClr val="tx2"/>
                    </a:solidFill>
                    <a:latin typeface="Arial" panose="020B0604020202020204" pitchFamily="34" charset="0"/>
                    <a:cs typeface="Arial" panose="020B0604020202020204" pitchFamily="34" charset="0"/>
                  </a:rPr>
                  <a:t> pretaka plin. Gostota plina je 1  </a:t>
                </a:r>
                <a14:m>
                  <m:oMath xmlns:m="http://schemas.openxmlformats.org/officeDocument/2006/math">
                    <m:f>
                      <m:fPr>
                        <m:ctrlPr>
                          <a:rPr lang="sl-SI" sz="2000" b="1" i="1">
                            <a:solidFill>
                              <a:srgbClr val="0E2841"/>
                            </a:solidFill>
                            <a:latin typeface="Cambria Math" panose="02040503050406030204" pitchFamily="18" charset="0"/>
                          </a:rPr>
                        </m:ctrlPr>
                      </m:fPr>
                      <m:num>
                        <m:r>
                          <a:rPr lang="sl-SI" sz="2000" b="1" i="1" smtClean="0">
                            <a:solidFill>
                              <a:srgbClr val="0E2841"/>
                            </a:solidFill>
                            <a:latin typeface="Cambria Math" panose="02040503050406030204" pitchFamily="18" charset="0"/>
                          </a:rPr>
                          <m:t>𝒌</m:t>
                        </m:r>
                        <m:r>
                          <a:rPr lang="sl-SI" sz="2000" b="1" i="1">
                            <a:solidFill>
                              <a:srgbClr val="0E2841"/>
                            </a:solidFill>
                            <a:latin typeface="Cambria Math" panose="02040503050406030204" pitchFamily="18" charset="0"/>
                          </a:rPr>
                          <m:t>𝒈</m:t>
                        </m:r>
                      </m:num>
                      <m:den>
                        <m:sSup>
                          <m:sSupPr>
                            <m:ctrlPr>
                              <a:rPr lang="sl-SI" sz="2000" b="1" i="1">
                                <a:solidFill>
                                  <a:srgbClr val="0E2841"/>
                                </a:solidFill>
                                <a:latin typeface="Cambria Math" panose="02040503050406030204" pitchFamily="18" charset="0"/>
                              </a:rPr>
                            </m:ctrlPr>
                          </m:sSupPr>
                          <m:e>
                            <m:r>
                              <a:rPr lang="sl-SI" sz="2000" b="1" i="1">
                                <a:solidFill>
                                  <a:srgbClr val="0E2841"/>
                                </a:solidFill>
                                <a:latin typeface="Cambria Math" panose="02040503050406030204" pitchFamily="18" charset="0"/>
                              </a:rPr>
                              <m:t>𝒎</m:t>
                            </m:r>
                          </m:e>
                          <m:sup>
                            <m:r>
                              <a:rPr lang="sl-SI" sz="2000" b="1" i="1">
                                <a:solidFill>
                                  <a:srgbClr val="0E2841"/>
                                </a:solidFill>
                                <a:latin typeface="Cambria Math" panose="02040503050406030204" pitchFamily="18" charset="0"/>
                              </a:rPr>
                              <m:t>𝟑</m:t>
                            </m:r>
                          </m:sup>
                        </m:sSup>
                      </m:den>
                    </m:f>
                  </m:oMath>
                </a14:m>
                <a:r>
                  <a:rPr lang="pl-PL" sz="2000" b="1" dirty="0">
                    <a:solidFill>
                      <a:schemeClr val="tx2"/>
                    </a:solidFill>
                    <a:latin typeface="Arial" panose="020B0604020202020204" pitchFamily="34" charset="0"/>
                    <a:cs typeface="Arial" panose="020B0604020202020204" pitchFamily="34" charset="0"/>
                  </a:rPr>
                  <a:t>.</a:t>
                </a:r>
              </a:p>
              <a:p>
                <a:pPr marL="457200" indent="-457200" algn="just">
                  <a:buAutoNum type="alphaLcParenR"/>
                </a:pPr>
                <a:r>
                  <a:rPr lang="pl-PL" sz="2000" b="1" dirty="0">
                    <a:solidFill>
                      <a:schemeClr val="tx2"/>
                    </a:solidFill>
                    <a:latin typeface="Arial" panose="020B0604020202020204" pitchFamily="34" charset="0"/>
                    <a:cs typeface="Arial" panose="020B0604020202020204" pitchFamily="34" charset="0"/>
                  </a:rPr>
                  <a:t>Izračunaj masni pretok plina.</a:t>
                </a:r>
              </a:p>
              <a:p>
                <a:pPr marL="457200" indent="-457200" algn="just">
                  <a:buAutoNum type="alphaLcParenR"/>
                </a:pPr>
                <a:r>
                  <a:rPr lang="pl-PL" sz="2000" b="1" dirty="0">
                    <a:solidFill>
                      <a:schemeClr val="tx2"/>
                    </a:solidFill>
                    <a:latin typeface="Arial" panose="020B0604020202020204" pitchFamily="34" charset="0"/>
                    <a:cs typeface="Arial" panose="020B0604020202020204" pitchFamily="34" charset="0"/>
                  </a:rPr>
                  <a:t>Izračunaj volumski pretok plina.</a:t>
                </a:r>
              </a:p>
              <a:p>
                <a:pPr marL="0" indent="0" algn="just">
                  <a:buNone/>
                </a:pPr>
                <a:endParaRPr lang="sl-SI" sz="2000" b="1" dirty="0">
                  <a:solidFill>
                    <a:schemeClr val="tx2"/>
                  </a:solidFill>
                  <a:latin typeface="Arial" panose="020B0604020202020204" pitchFamily="34" charset="0"/>
                  <a:cs typeface="Arial" panose="020B0604020202020204" pitchFamily="34" charset="0"/>
                </a:endParaRPr>
              </a:p>
              <a:p>
                <a:pPr marL="0" indent="0" algn="just">
                  <a:buNone/>
                </a:pPr>
                <a:r>
                  <a:rPr lang="sl-SI" sz="2000" b="1" dirty="0">
                    <a:solidFill>
                      <a:schemeClr val="tx2"/>
                    </a:solidFill>
                    <a:latin typeface="Arial" panose="020B0604020202020204" pitchFamily="34" charset="0"/>
                    <a:cs typeface="Arial" panose="020B0604020202020204" pitchFamily="34" charset="0"/>
                  </a:rPr>
                  <a:t>2. Posodo s prostornino 8 </a:t>
                </a:r>
                <a14:m>
                  <m:oMath xmlns:m="http://schemas.openxmlformats.org/officeDocument/2006/math">
                    <m:sSup>
                      <m:sSupPr>
                        <m:ctrlPr>
                          <a:rPr lang="sl-SI" sz="2000" b="1" i="1" smtClean="0">
                            <a:solidFill>
                              <a:srgbClr val="0E2841"/>
                            </a:solidFill>
                            <a:latin typeface="Cambria Math" panose="02040503050406030204" pitchFamily="18" charset="0"/>
                          </a:rPr>
                        </m:ctrlPr>
                      </m:sSupPr>
                      <m:e>
                        <m:r>
                          <a:rPr lang="sl-SI" sz="2000" b="1" i="1" smtClean="0">
                            <a:solidFill>
                              <a:srgbClr val="0E2841"/>
                            </a:solidFill>
                            <a:latin typeface="Cambria Math" panose="02040503050406030204" pitchFamily="18" charset="0"/>
                          </a:rPr>
                          <m:t>𝒅</m:t>
                        </m:r>
                        <m:r>
                          <a:rPr lang="sl-SI" sz="2000" b="1" i="1">
                            <a:solidFill>
                              <a:srgbClr val="0E2841"/>
                            </a:solidFill>
                            <a:latin typeface="Cambria Math" panose="02040503050406030204" pitchFamily="18" charset="0"/>
                          </a:rPr>
                          <m:t>𝒎</m:t>
                        </m:r>
                      </m:e>
                      <m:sup>
                        <m:r>
                          <a:rPr lang="sl-SI" sz="2000" b="1" i="1">
                            <a:solidFill>
                              <a:srgbClr val="0E2841"/>
                            </a:solidFill>
                            <a:latin typeface="Cambria Math" panose="02040503050406030204" pitchFamily="18" charset="0"/>
                          </a:rPr>
                          <m:t>𝟑</m:t>
                        </m:r>
                      </m:sup>
                    </m:sSup>
                  </m:oMath>
                </a14:m>
                <a:r>
                  <a:rPr lang="pl-PL" sz="2000" b="1" dirty="0">
                    <a:solidFill>
                      <a:schemeClr val="tx2"/>
                    </a:solidFill>
                    <a:latin typeface="Arial" panose="020B0604020202020204" pitchFamily="34" charset="0"/>
                    <a:cs typeface="Arial" panose="020B0604020202020204" pitchFamily="34" charset="0"/>
                  </a:rPr>
                  <a:t> napolnimo z vodo v 32 sekundah</a:t>
                </a:r>
                <a:r>
                  <a:rPr kumimoji="0" lang="sl-SI" sz="20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a:t>
                </a:r>
              </a:p>
              <a:p>
                <a:pPr marL="457200" indent="-457200" algn="just">
                  <a:buAutoNum type="alphaLcParenR"/>
                </a:pPr>
                <a:r>
                  <a:rPr lang="sl-SI" sz="2000" b="1" dirty="0">
                    <a:solidFill>
                      <a:schemeClr val="tx2"/>
                    </a:solidFill>
                    <a:latin typeface="Arial" panose="020B0604020202020204" pitchFamily="34" charset="0"/>
                    <a:cs typeface="Arial" panose="020B0604020202020204" pitchFamily="34" charset="0"/>
                  </a:rPr>
                  <a:t>Kolikšen je prostorninski tok vode v l/s ?</a:t>
                </a:r>
              </a:p>
              <a:p>
                <a:pPr marL="457200" indent="-457200" algn="just">
                  <a:buAutoNum type="alphaLcParenR"/>
                </a:pPr>
                <a:r>
                  <a:rPr kumimoji="0" lang="sl-SI" sz="20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Kolikšna je povprečna hitrost curka pri polnjenju s cevjo premera 2 cm?</a:t>
                </a:r>
                <a:endParaRPr lang="sl-SI" sz="2000" b="1" dirty="0">
                  <a:solidFill>
                    <a:schemeClr val="tx2"/>
                  </a:solidFill>
                  <a:latin typeface="Arial" panose="020B0604020202020204" pitchFamily="34" charset="0"/>
                  <a:cs typeface="Arial" panose="020B0604020202020204" pitchFamily="34" charset="0"/>
                </a:endParaRPr>
              </a:p>
            </p:txBody>
          </p:sp>
        </mc:Choice>
        <mc:Fallback xmlns="">
          <p:sp>
            <p:nvSpPr>
              <p:cNvPr id="3" name="Označba mesta vsebine 2">
                <a:extLst>
                  <a:ext uri="{FF2B5EF4-FFF2-40B4-BE49-F238E27FC236}">
                    <a16:creationId xmlns:a16="http://schemas.microsoft.com/office/drawing/2014/main" id="{ACE797EB-3E7A-DE41-A032-E5402F8BD13C}"/>
                  </a:ext>
                </a:extLst>
              </p:cNvPr>
              <p:cNvSpPr>
                <a:spLocks noGrp="1" noRot="1" noChangeAspect="1" noMove="1" noResize="1" noEditPoints="1" noAdjustHandles="1" noChangeArrowheads="1" noChangeShapeType="1" noTextEdit="1"/>
              </p:cNvSpPr>
              <p:nvPr>
                <p:ph idx="1"/>
              </p:nvPr>
            </p:nvSpPr>
            <p:spPr>
              <a:xfrm>
                <a:off x="418329" y="1003301"/>
                <a:ext cx="11355342" cy="5353049"/>
              </a:xfrm>
              <a:blipFill>
                <a:blip r:embed="rId2"/>
                <a:stretch>
                  <a:fillRect l="-591"/>
                </a:stretch>
              </a:blipFill>
            </p:spPr>
            <p:txBody>
              <a:bodyPr/>
              <a:lstStyle/>
              <a:p>
                <a:r>
                  <a:rPr lang="sl-SI">
                    <a:noFill/>
                  </a:rPr>
                  <a:t> </a:t>
                </a:r>
              </a:p>
            </p:txBody>
          </p:sp>
        </mc:Fallback>
      </mc:AlternateContent>
      <p:sp>
        <p:nvSpPr>
          <p:cNvPr id="4" name="Označba mesta številke diapozitiva 3">
            <a:extLst>
              <a:ext uri="{FF2B5EF4-FFF2-40B4-BE49-F238E27FC236}">
                <a16:creationId xmlns:a16="http://schemas.microsoft.com/office/drawing/2014/main" id="{020C3108-B7E6-EFF0-07B8-CBC4AD8228D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sl-SI"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1242453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Naslov 1">
            <a:extLst>
              <a:ext uri="{FF2B5EF4-FFF2-40B4-BE49-F238E27FC236}">
                <a16:creationId xmlns:a16="http://schemas.microsoft.com/office/drawing/2014/main" id="{68DBD30E-C529-C72B-B14C-407F89132783}"/>
              </a:ext>
            </a:extLst>
          </p:cNvPr>
          <p:cNvSpPr>
            <a:spLocks noGrp="1"/>
          </p:cNvSpPr>
          <p:nvPr>
            <p:ph type="title"/>
          </p:nvPr>
        </p:nvSpPr>
        <p:spPr>
          <a:xfrm>
            <a:off x="1178564" y="172113"/>
            <a:ext cx="9833548" cy="659076"/>
          </a:xfrm>
        </p:spPr>
        <p:txBody>
          <a:bodyPr anchor="b">
            <a:noAutofit/>
          </a:bodyPr>
          <a:lstStyle/>
          <a:p>
            <a:pPr algn="ctr"/>
            <a:br>
              <a:rPr lang="sl-SI" sz="4000" b="1" dirty="0">
                <a:solidFill>
                  <a:schemeClr val="tx2"/>
                </a:solidFill>
              </a:rPr>
            </a:br>
            <a:r>
              <a:rPr lang="sl-SI" sz="4000" b="1" dirty="0">
                <a:solidFill>
                  <a:schemeClr val="tx2"/>
                </a:solidFill>
              </a:rPr>
              <a:t>REŠITEV</a:t>
            </a: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3" name="Označba mesta vsebine 2">
                <a:extLst>
                  <a:ext uri="{FF2B5EF4-FFF2-40B4-BE49-F238E27FC236}">
                    <a16:creationId xmlns:a16="http://schemas.microsoft.com/office/drawing/2014/main" id="{ACE797EB-3E7A-DE41-A032-E5402F8BD13C}"/>
                  </a:ext>
                </a:extLst>
              </p:cNvPr>
              <p:cNvSpPr>
                <a:spLocks noGrp="1"/>
              </p:cNvSpPr>
              <p:nvPr>
                <p:ph idx="1"/>
              </p:nvPr>
            </p:nvSpPr>
            <p:spPr>
              <a:xfrm>
                <a:off x="582803" y="1003300"/>
                <a:ext cx="11093381" cy="5353049"/>
              </a:xfrm>
            </p:spPr>
            <p:txBody>
              <a:bodyPr>
                <a:noAutofit/>
              </a:bodyPr>
              <a:lstStyle/>
              <a:p>
                <a:pPr marL="0" indent="0" algn="just">
                  <a:buNone/>
                </a:pPr>
                <a:r>
                  <a:rPr lang="sl-SI" sz="2000" b="1" dirty="0"/>
                  <a:t>1. </a:t>
                </a:r>
              </a:p>
              <a:p>
                <a:pPr marL="0" indent="0" algn="just">
                  <a:buNone/>
                </a:pPr>
                <a:r>
                  <a:rPr lang="sl-SI" sz="2000" b="1" dirty="0"/>
                  <a:t>𝝆 = 1 </a:t>
                </a:r>
                <a14:m>
                  <m:oMath xmlns:m="http://schemas.openxmlformats.org/officeDocument/2006/math">
                    <m:f>
                      <m:fPr>
                        <m:ctrlP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fPr>
                      <m:num>
                        <m:r>
                          <a:rPr kumimoji="0" lang="sl-SI"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𝒌𝒈</m:t>
                        </m:r>
                      </m:num>
                      <m:den>
                        <m:sSup>
                          <m:sSupPr>
                            <m:ctrlPr>
                              <a:rPr lang="sl-SI" sz="2000" b="1" i="1">
                                <a:solidFill>
                                  <a:prstClr val="black"/>
                                </a:solidFill>
                                <a:latin typeface="Cambria Math" panose="02040503050406030204" pitchFamily="18" charset="0"/>
                              </a:rPr>
                            </m:ctrlPr>
                          </m:sSupPr>
                          <m:e>
                            <m:r>
                              <a:rPr lang="sl-SI" sz="2000" b="1" i="1">
                                <a:solidFill>
                                  <a:prstClr val="black"/>
                                </a:solidFill>
                                <a:latin typeface="Cambria Math" panose="02040503050406030204" pitchFamily="18" charset="0"/>
                              </a:rPr>
                              <m:t>𝒎</m:t>
                            </m:r>
                          </m:e>
                          <m:sup>
                            <m:r>
                              <a:rPr lang="sl-SI" sz="2000" b="1" i="1">
                                <a:solidFill>
                                  <a:prstClr val="black"/>
                                </a:solidFill>
                                <a:latin typeface="Cambria Math" panose="02040503050406030204" pitchFamily="18" charset="0"/>
                              </a:rPr>
                              <m:t>𝟑</m:t>
                            </m:r>
                          </m:sup>
                        </m:sSup>
                      </m:den>
                    </m:f>
                  </m:oMath>
                </a14:m>
                <a:endParaRPr lang="sl-SI" sz="2000" b="1" dirty="0"/>
              </a:p>
              <a:p>
                <a:pPr marL="0" indent="0" algn="just">
                  <a:buNone/>
                </a:pPr>
                <a:r>
                  <a:rPr lang="sl-SI" sz="2000" b="1" i="1" dirty="0"/>
                  <a:t>v</a:t>
                </a:r>
                <a:r>
                  <a:rPr lang="de-DE" sz="2000" b="1" i="1" dirty="0"/>
                  <a:t> </a:t>
                </a:r>
                <a:r>
                  <a:rPr lang="de-DE" sz="2000" b="1" dirty="0"/>
                  <a:t>= </a:t>
                </a:r>
                <a:r>
                  <a:rPr lang="sl-SI" sz="2000" b="1" dirty="0"/>
                  <a:t>0,3 </a:t>
                </a:r>
                <a14:m>
                  <m:oMath xmlns:m="http://schemas.openxmlformats.org/officeDocument/2006/math">
                    <m:f>
                      <m:fPr>
                        <m:ctrlP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fPr>
                      <m:num>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𝒎</m:t>
                        </m:r>
                      </m:num>
                      <m:den>
                        <m:r>
                          <a:rPr kumimoji="0" lang="sl-SI"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𝒔</m:t>
                        </m:r>
                      </m:den>
                    </m:f>
                  </m:oMath>
                </a14:m>
                <a:endParaRPr lang="sl-SI" sz="2000" b="1" dirty="0"/>
              </a:p>
              <a:p>
                <a:pPr marL="0" indent="0" algn="just">
                  <a:buNone/>
                </a:pPr>
                <a:r>
                  <a:rPr lang="sl-SI" sz="2000" b="1" u="sng" dirty="0"/>
                  <a:t>d = 2 m</a:t>
                </a:r>
                <a:endParaRPr lang="de-DE" sz="2000" b="1" u="sng" dirty="0"/>
              </a:p>
              <a:p>
                <a:pPr marL="0" indent="0" algn="just">
                  <a:buNone/>
                </a:pPr>
                <a14:m>
                  <m:oMath xmlns:m="http://schemas.openxmlformats.org/officeDocument/2006/math">
                    <m:sSub>
                      <m:sSubPr>
                        <m:ctrlP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rPr>
                        </m:ctrlPr>
                      </m:sSubPr>
                      <m:e>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rPr>
                          <m:t>𝒒</m:t>
                        </m:r>
                      </m:e>
                      <m:sub>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rPr>
                          <m:t>𝒎</m:t>
                        </m:r>
                      </m:sub>
                    </m:sSub>
                  </m:oMath>
                </a14:m>
                <a:r>
                  <a:rPr lang="de-DE" sz="2000" b="1" i="1" dirty="0"/>
                  <a:t>, </a:t>
                </a:r>
                <a14:m>
                  <m:oMath xmlns:m="http://schemas.openxmlformats.org/officeDocument/2006/math">
                    <m:sSub>
                      <m:sSubPr>
                        <m:ctrlPr>
                          <a:rPr lang="sl-SI" sz="2000" b="1" i="1">
                            <a:solidFill>
                              <a:srgbClr val="0E2841"/>
                            </a:solidFill>
                            <a:latin typeface="Cambria Math" panose="02040503050406030204" pitchFamily="18" charset="0"/>
                          </a:rPr>
                        </m:ctrlPr>
                      </m:sSubPr>
                      <m:e>
                        <m:r>
                          <a:rPr lang="sl-SI" sz="2000" b="1" i="1">
                            <a:solidFill>
                              <a:srgbClr val="0E2841"/>
                            </a:solidFill>
                            <a:latin typeface="Cambria Math" panose="02040503050406030204" pitchFamily="18" charset="0"/>
                          </a:rPr>
                          <m:t>𝒒</m:t>
                        </m:r>
                      </m:e>
                      <m:sub>
                        <m:r>
                          <a:rPr lang="sl-SI" sz="2000" b="1" i="1" smtClean="0">
                            <a:solidFill>
                              <a:srgbClr val="0E2841"/>
                            </a:solidFill>
                            <a:latin typeface="Cambria Math" panose="02040503050406030204" pitchFamily="18" charset="0"/>
                          </a:rPr>
                          <m:t>𝒗</m:t>
                        </m:r>
                      </m:sub>
                    </m:sSub>
                  </m:oMath>
                </a14:m>
                <a:r>
                  <a:rPr lang="sl-SI" sz="2000" b="1" i="1" dirty="0"/>
                  <a:t> </a:t>
                </a:r>
                <a:r>
                  <a:rPr lang="de-DE" sz="2000" b="1" i="1" dirty="0"/>
                  <a:t>= ?</a:t>
                </a:r>
                <a:endParaRPr lang="sl-SI" sz="2000" b="1" i="1" dirty="0"/>
              </a:p>
            </p:txBody>
          </p:sp>
        </mc:Choice>
        <mc:Fallback xmlns="">
          <p:sp>
            <p:nvSpPr>
              <p:cNvPr id="3" name="Označba mesta vsebine 2">
                <a:extLst>
                  <a:ext uri="{FF2B5EF4-FFF2-40B4-BE49-F238E27FC236}">
                    <a16:creationId xmlns:a16="http://schemas.microsoft.com/office/drawing/2014/main" id="{ACE797EB-3E7A-DE41-A032-E5402F8BD13C}"/>
                  </a:ext>
                </a:extLst>
              </p:cNvPr>
              <p:cNvSpPr>
                <a:spLocks noGrp="1" noRot="1" noChangeAspect="1" noMove="1" noResize="1" noEditPoints="1" noAdjustHandles="1" noChangeArrowheads="1" noChangeShapeType="1" noTextEdit="1"/>
              </p:cNvSpPr>
              <p:nvPr>
                <p:ph idx="1"/>
              </p:nvPr>
            </p:nvSpPr>
            <p:spPr>
              <a:xfrm>
                <a:off x="582803" y="1003300"/>
                <a:ext cx="11093381" cy="5353049"/>
              </a:xfrm>
              <a:blipFill>
                <a:blip r:embed="rId2"/>
                <a:stretch>
                  <a:fillRect l="-605" t="-1139"/>
                </a:stretch>
              </a:blipFill>
            </p:spPr>
            <p:txBody>
              <a:bodyPr/>
              <a:lstStyle/>
              <a:p>
                <a:r>
                  <a:rPr lang="sl-SI">
                    <a:noFill/>
                  </a:rPr>
                  <a:t> </a:t>
                </a:r>
              </a:p>
            </p:txBody>
          </p:sp>
        </mc:Fallback>
      </mc:AlternateContent>
      <p:sp>
        <p:nvSpPr>
          <p:cNvPr id="4" name="Označba mesta številke diapozitiva 3">
            <a:extLst>
              <a:ext uri="{FF2B5EF4-FFF2-40B4-BE49-F238E27FC236}">
                <a16:creationId xmlns:a16="http://schemas.microsoft.com/office/drawing/2014/main" id="{020C3108-B7E6-EFF0-07B8-CBC4AD8228D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sl-SI"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6" name="PoljeZBesedilom 5">
                <a:extLst>
                  <a:ext uri="{FF2B5EF4-FFF2-40B4-BE49-F238E27FC236}">
                    <a16:creationId xmlns:a16="http://schemas.microsoft.com/office/drawing/2014/main" id="{8E68D368-9643-73A1-7148-CE6A88A7ACC4}"/>
                  </a:ext>
                </a:extLst>
              </p:cNvPr>
              <p:cNvSpPr txBox="1"/>
              <p:nvPr/>
            </p:nvSpPr>
            <p:spPr>
              <a:xfrm>
                <a:off x="2640983" y="3155643"/>
                <a:ext cx="3956410" cy="315689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sSubPr>
                        <m:e>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𝒒</m:t>
                          </m:r>
                        </m:e>
                        <m:sub>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𝒎</m:t>
                          </m:r>
                        </m:sub>
                      </m:sSub>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000" b="1" i="1" u="none" strike="noStrike" kern="1200" cap="none" spc="0" normalizeH="0" baseline="0" noProof="0" dirty="0">
                          <a:ln>
                            <a:noFill/>
                          </a:ln>
                          <a:solidFill>
                            <a:srgbClr val="0E2841"/>
                          </a:solidFill>
                          <a:effectLst/>
                          <a:uLnTx/>
                          <a:uFillTx/>
                          <a:latin typeface="Cambria Math" panose="02040503050406030204" pitchFamily="18" charset="0"/>
                          <a:ea typeface="+mn-ea"/>
                          <a:cs typeface="+mn-cs"/>
                        </a:rPr>
                        <m:t>𝑨</m:t>
                      </m:r>
                      <m:r>
                        <a:rPr kumimoji="0" lang="sl-SI" sz="2000" b="1" i="1" u="none" strike="noStrike" kern="1200" cap="none" spc="0" normalizeH="0" baseline="0" noProof="0" dirty="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000" b="1" i="1" u="none" strike="noStrike" kern="1200" cap="none" spc="0" normalizeH="0" baseline="0" noProof="0" dirty="0">
                          <a:ln>
                            <a:noFill/>
                          </a:ln>
                          <a:solidFill>
                            <a:srgbClr val="0E2841"/>
                          </a:solidFill>
                          <a:effectLst/>
                          <a:uLnTx/>
                          <a:uFillTx/>
                          <a:latin typeface="Cambria Math" panose="02040503050406030204" pitchFamily="18" charset="0"/>
                          <a:ea typeface="Cambria Math" panose="02040503050406030204" pitchFamily="18" charset="0"/>
                          <a:cs typeface="+mn-cs"/>
                        </a:rPr>
                        <m:t>𝒗</m:t>
                      </m:r>
                      <m:r>
                        <a:rPr kumimoji="0" lang="sl-SI" sz="2000" b="1" i="1" u="none" strike="noStrike" kern="1200" cap="none" spc="0" normalizeH="0" baseline="0" noProof="0" dirty="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000" b="1" i="1" u="none" strike="noStrike" kern="1200" cap="none" spc="0" normalizeH="0" baseline="0" noProof="0" dirty="0">
                          <a:ln>
                            <a:noFill/>
                          </a:ln>
                          <a:solidFill>
                            <a:srgbClr val="0E2841"/>
                          </a:solidFill>
                          <a:effectLst/>
                          <a:uLnTx/>
                          <a:uFillTx/>
                          <a:latin typeface="Cambria Math" panose="02040503050406030204" pitchFamily="18" charset="0"/>
                          <a:ea typeface="Cambria Math" panose="02040503050406030204" pitchFamily="18" charset="0"/>
                          <a:cs typeface="+mn-cs"/>
                        </a:rPr>
                        <m:t>𝝆</m:t>
                      </m:r>
                    </m:oMath>
                  </m:oMathPara>
                </a14:m>
                <a:endParaRPr kumimoji="0" lang="sl-SI" sz="2000" b="1" i="1" u="none" strike="noStrike" kern="1200" cap="none" spc="0" normalizeH="0" baseline="0" noProof="0" dirty="0">
                  <a:ln>
                    <a:noFill/>
                  </a:ln>
                  <a:solidFill>
                    <a:srgbClr val="0E2841"/>
                  </a:solidFill>
                  <a:effectLst/>
                  <a:uLnTx/>
                  <a:uFillTx/>
                  <a:latin typeface="Aptos" panose="02110004020202020204"/>
                  <a:ea typeface="Cambria Math"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sl-SI" sz="2000" b="1" i="1" u="none" strike="noStrike" kern="1200" cap="none" spc="0" normalizeH="0" baseline="0" noProof="0" dirty="0">
                    <a:ln>
                      <a:noFill/>
                    </a:ln>
                    <a:solidFill>
                      <a:srgbClr val="FF0000"/>
                    </a:solidFill>
                    <a:effectLst/>
                    <a:uLnTx/>
                    <a:uFillTx/>
                    <a:latin typeface="Aptos" panose="0211000402020202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sSubPr>
                        <m:e>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𝒒</m:t>
                          </m:r>
                        </m:e>
                        <m:sub>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𝒎</m:t>
                          </m:r>
                        </m:sub>
                      </m:sSub>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m:t>
                      </m:r>
                      <m:f>
                        <m:fPr>
                          <m:ctrlP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ctrlPr>
                        </m:fPr>
                        <m:num>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𝝅</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sSup>
                            <m:sSupPr>
                              <m:ctrlP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ctrlPr>
                            </m:sSupPr>
                            <m:e>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𝒅</m:t>
                              </m:r>
                            </m:e>
                            <m:sup>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𝟐</m:t>
                              </m:r>
                            </m:sup>
                          </m:sSup>
                        </m:num>
                        <m:den>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𝟒</m:t>
                          </m:r>
                        </m:den>
                      </m:f>
                      <m:r>
                        <a:rPr kumimoji="0" lang="sl-SI" sz="2000" b="1" i="1" u="none" strike="noStrike" kern="1200" cap="none" spc="0" normalizeH="0" baseline="0" noProof="0" dirty="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000" b="1" i="1" u="none" strike="noStrike" kern="1200" cap="none" spc="0" normalizeH="0" baseline="0" noProof="0" dirty="0">
                          <a:ln>
                            <a:noFill/>
                          </a:ln>
                          <a:solidFill>
                            <a:srgbClr val="0E2841"/>
                          </a:solidFill>
                          <a:effectLst/>
                          <a:uLnTx/>
                          <a:uFillTx/>
                          <a:latin typeface="Cambria Math" panose="02040503050406030204" pitchFamily="18" charset="0"/>
                          <a:ea typeface="Cambria Math" panose="02040503050406030204" pitchFamily="18" charset="0"/>
                          <a:cs typeface="+mn-cs"/>
                        </a:rPr>
                        <m:t>𝒗</m:t>
                      </m:r>
                      <m:r>
                        <a:rPr kumimoji="0" lang="sl-SI" sz="2000" b="1" i="1" u="none" strike="noStrike" kern="1200" cap="none" spc="0" normalizeH="0" baseline="0" noProof="0" dirty="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000" b="1" i="1" u="none" strike="noStrike" kern="1200" cap="none" spc="0" normalizeH="0" baseline="0" noProof="0" dirty="0">
                          <a:ln>
                            <a:noFill/>
                          </a:ln>
                          <a:solidFill>
                            <a:srgbClr val="0E2841"/>
                          </a:solidFill>
                          <a:effectLst/>
                          <a:uLnTx/>
                          <a:uFillTx/>
                          <a:latin typeface="Cambria Math" panose="02040503050406030204" pitchFamily="18" charset="0"/>
                          <a:ea typeface="Cambria Math" panose="02040503050406030204" pitchFamily="18" charset="0"/>
                          <a:cs typeface="+mn-cs"/>
                        </a:rPr>
                        <m:t>𝝆</m:t>
                      </m:r>
                    </m:oMath>
                  </m:oMathPara>
                </a14:m>
                <a:endParaRPr kumimoji="0" lang="sl-SI" sz="2000" b="1" i="1" u="none" strike="noStrike" kern="1200" cap="none" spc="0" normalizeH="0" baseline="0" noProof="0" dirty="0">
                  <a:ln>
                    <a:noFill/>
                  </a:ln>
                  <a:solidFill>
                    <a:srgbClr val="0E2841"/>
                  </a:solidFill>
                  <a:effectLst/>
                  <a:uLnTx/>
                  <a:uFillTx/>
                  <a:latin typeface="Aptos" panose="02110004020202020204"/>
                  <a:ea typeface="Cambria Math"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sl-SI" sz="2000" b="1" i="1" u="none" strike="noStrike" kern="1200" cap="none" spc="0" normalizeH="0" baseline="0" noProof="0" dirty="0">
                  <a:ln>
                    <a:noFill/>
                  </a:ln>
                  <a:solidFill>
                    <a:srgbClr val="0E2841"/>
                  </a:solidFill>
                  <a:effectLst/>
                  <a:uLnTx/>
                  <a:uFillTx/>
                  <a:latin typeface="Cambria Math" panose="020405030504060302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sSubPr>
                        <m:e>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𝒒</m:t>
                          </m:r>
                        </m:e>
                        <m:sub>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𝒎</m:t>
                          </m:r>
                        </m:sub>
                      </m:sSub>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m:t>
                      </m:r>
                      <m:f>
                        <m:fPr>
                          <m:ctrlP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ctrlPr>
                        </m:fPr>
                        <m:num>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𝝅</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sSup>
                            <m:sSupPr>
                              <m:ctrlP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ctrlPr>
                            </m:sSupPr>
                            <m:e>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𝟐</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 </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𝒎</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e>
                            <m:sup>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𝟐</m:t>
                              </m:r>
                            </m:sup>
                          </m:sSup>
                        </m:num>
                        <m:den>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𝟒</m:t>
                          </m:r>
                        </m:den>
                      </m:f>
                      <m:r>
                        <a:rPr kumimoji="0" lang="sl-SI" sz="2000" b="1" i="1" u="none" strike="noStrike" kern="1200" cap="none" spc="0" normalizeH="0" baseline="0" noProof="0" dirty="0">
                          <a:ln>
                            <a:noFill/>
                          </a:ln>
                          <a:solidFill>
                            <a:srgbClr val="0E2841"/>
                          </a:solidFill>
                          <a:effectLst/>
                          <a:uLnTx/>
                          <a:uFillTx/>
                          <a:latin typeface="Cambria Math" panose="02040503050406030204" pitchFamily="18" charset="0"/>
                          <a:ea typeface="Cambria Math" panose="02040503050406030204" pitchFamily="18" charset="0"/>
                          <a:cs typeface="+mn-cs"/>
                        </a:rPr>
                        <m:t>∙</m:t>
                      </m:r>
                      <m:r>
                        <m:rPr>
                          <m:nor/>
                        </m:rPr>
                        <a:rPr kumimoji="0" lang="sl-SI" sz="2000" b="1" i="0" u="none" strike="noStrike" kern="1200" cap="none" spc="0" normalizeH="0" baseline="0" noProof="0" dirty="0">
                          <a:ln>
                            <a:noFill/>
                          </a:ln>
                          <a:solidFill>
                            <a:prstClr val="black"/>
                          </a:solidFill>
                          <a:effectLst/>
                          <a:uLnTx/>
                          <a:uFillTx/>
                          <a:latin typeface="Arial" panose="020B0604020202020204"/>
                          <a:ea typeface="+mn-ea"/>
                          <a:cs typeface="+mn-cs"/>
                        </a:rPr>
                        <m:t>0,3 </m:t>
                      </m:r>
                      <m:f>
                        <m:fPr>
                          <m:ctrlP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ctrlPr>
                        </m:fPr>
                        <m:num>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𝒎</m:t>
                          </m:r>
                        </m:num>
                        <m:den>
                          <m:r>
                            <a:rPr kumimoji="0" lang="sl-SI" sz="20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𝒔</m:t>
                          </m:r>
                        </m:den>
                      </m:f>
                      <m:r>
                        <a:rPr kumimoji="0" lang="sl-SI" sz="2000" b="1" i="1" u="none" strike="noStrike" kern="1200" cap="none" spc="0" normalizeH="0" baseline="0" noProof="0" dirty="0">
                          <a:ln>
                            <a:noFill/>
                          </a:ln>
                          <a:solidFill>
                            <a:srgbClr val="0E2841"/>
                          </a:solidFill>
                          <a:effectLst/>
                          <a:uLnTx/>
                          <a:uFillTx/>
                          <a:latin typeface="Cambria Math" panose="02040503050406030204" pitchFamily="18" charset="0"/>
                          <a:ea typeface="Cambria Math" panose="02040503050406030204" pitchFamily="18" charset="0"/>
                          <a:cs typeface="+mn-cs"/>
                        </a:rPr>
                        <m:t>∙</m:t>
                      </m:r>
                      <m:r>
                        <m:rPr>
                          <m:nor/>
                        </m:rPr>
                        <a:rPr kumimoji="0" lang="sl-SI" sz="2000" b="1" i="0" u="none" strike="noStrike" kern="1200" cap="none" spc="0" normalizeH="0" baseline="0" noProof="0" dirty="0">
                          <a:ln>
                            <a:noFill/>
                          </a:ln>
                          <a:solidFill>
                            <a:prstClr val="black"/>
                          </a:solidFill>
                          <a:effectLst/>
                          <a:uLnTx/>
                          <a:uFillTx/>
                          <a:latin typeface="Arial" panose="020B0604020202020204"/>
                          <a:ea typeface="+mn-ea"/>
                          <a:cs typeface="+mn-cs"/>
                        </a:rPr>
                        <m:t>1 </m:t>
                      </m:r>
                      <m:f>
                        <m:fPr>
                          <m:ctrlP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ctrlPr>
                        </m:fPr>
                        <m:num>
                          <m:r>
                            <a:rPr kumimoji="0" lang="sl-SI" sz="20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𝒌𝒈</m:t>
                          </m:r>
                        </m:num>
                        <m:den>
                          <m:sSup>
                            <m:sSupPr>
                              <m:ctrlPr>
                                <a:rPr kumimoji="0" lang="sl-SI" sz="20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sl-SI" sz="20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𝒎</m:t>
                              </m:r>
                            </m:e>
                            <m:sup>
                              <m:r>
                                <a:rPr kumimoji="0" lang="sl-SI" sz="20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sup>
                          </m:sSup>
                        </m:den>
                      </m:f>
                    </m:oMath>
                  </m:oMathPara>
                </a14:m>
                <a:endParaRPr kumimoji="0" lang="sl-SI" sz="2000" b="1" i="1" u="none" strike="noStrike" kern="1200" cap="none" spc="0" normalizeH="0" baseline="0" noProof="0" dirty="0">
                  <a:ln>
                    <a:noFill/>
                  </a:ln>
                  <a:solidFill>
                    <a:srgbClr val="0E2841"/>
                  </a:solidFill>
                  <a:effectLst/>
                  <a:uLnTx/>
                  <a:uFillTx/>
                  <a:latin typeface="Aptos" panose="02110004020202020204"/>
                  <a:ea typeface="Cambria Math"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sl-SI" sz="2000" b="1" i="1" u="none" strike="noStrike" kern="1200" cap="none" spc="0" normalizeH="0" baseline="0" noProof="0" dirty="0">
                  <a:ln>
                    <a:noFill/>
                  </a:ln>
                  <a:solidFill>
                    <a:srgbClr val="0E2841"/>
                  </a:solidFill>
                  <a:effectLst/>
                  <a:uLnTx/>
                  <a:uFillTx/>
                  <a:latin typeface="Aptos" panose="02110004020202020204"/>
                  <a:ea typeface="Cambria Math"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sl-SI" sz="20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𝒒</m:t>
                          </m:r>
                        </m:e>
                        <m:sub>
                          <m:r>
                            <a:rPr kumimoji="0" lang="sl-SI" sz="20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𝒎</m:t>
                          </m:r>
                        </m:sub>
                      </m:sSub>
                      <m:r>
                        <a:rPr kumimoji="0" lang="sl-SI" sz="20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𝟎</m:t>
                      </m:r>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𝟗𝟒</m:t>
                      </m:r>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 </m:t>
                      </m:r>
                      <m:f>
                        <m:fPr>
                          <m:ctrlPr>
                            <a:rPr kumimoji="0" lang="sl-SI" sz="20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fPr>
                        <m:num>
                          <m:r>
                            <a:rPr kumimoji="0" lang="sl-SI" sz="20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𝒌𝒈</m:t>
                          </m:r>
                        </m:num>
                        <m:den>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𝒔</m:t>
                          </m:r>
                        </m:den>
                      </m:f>
                    </m:oMath>
                  </m:oMathPara>
                </a14:m>
                <a:endParaRPr kumimoji="0" lang="sl-SI" sz="2000" b="1" i="1" u="none" strike="noStrike" kern="1200" cap="none" spc="0" normalizeH="0" baseline="0" noProof="0" dirty="0">
                  <a:ln>
                    <a:noFill/>
                  </a:ln>
                  <a:solidFill>
                    <a:srgbClr val="FF0000"/>
                  </a:solidFill>
                  <a:effectLst/>
                  <a:uLnTx/>
                  <a:uFillTx/>
                  <a:latin typeface="Arial" panose="020B0604020202020204"/>
                  <a:ea typeface="Cambria Math" panose="02040503050406030204" pitchFamily="18" charset="0"/>
                  <a:cs typeface="+mn-cs"/>
                </a:endParaRPr>
              </a:p>
            </p:txBody>
          </p:sp>
        </mc:Choice>
        <mc:Fallback xmlns="">
          <p:sp>
            <p:nvSpPr>
              <p:cNvPr id="6" name="PoljeZBesedilom 5">
                <a:extLst>
                  <a:ext uri="{FF2B5EF4-FFF2-40B4-BE49-F238E27FC236}">
                    <a16:creationId xmlns:a16="http://schemas.microsoft.com/office/drawing/2014/main" id="{8E68D368-9643-73A1-7148-CE6A88A7ACC4}"/>
                  </a:ext>
                </a:extLst>
              </p:cNvPr>
              <p:cNvSpPr txBox="1">
                <a:spLocks noRot="1" noChangeAspect="1" noMove="1" noResize="1" noEditPoints="1" noAdjustHandles="1" noChangeArrowheads="1" noChangeShapeType="1" noTextEdit="1"/>
              </p:cNvSpPr>
              <p:nvPr/>
            </p:nvSpPr>
            <p:spPr>
              <a:xfrm>
                <a:off x="2640983" y="3155643"/>
                <a:ext cx="3956410" cy="3156890"/>
              </a:xfrm>
              <a:prstGeom prst="rect">
                <a:avLst/>
              </a:prstGeom>
              <a:blipFill>
                <a:blip r:embed="rId3"/>
                <a:stretch>
                  <a:fillRect/>
                </a:stretch>
              </a:blipFill>
              <a:ln/>
            </p:spPr>
            <p:txBody>
              <a:bodyPr/>
              <a:lstStyle/>
              <a:p>
                <a:r>
                  <a:rPr lang="sl-SI">
                    <a:noFill/>
                  </a:rPr>
                  <a:t> </a:t>
                </a:r>
              </a:p>
            </p:txBody>
          </p:sp>
        </mc:Fallback>
      </mc:AlternateContent>
      <mc:AlternateContent xmlns:mc="http://schemas.openxmlformats.org/markup-compatibility/2006" xmlns:a14="http://schemas.microsoft.com/office/drawing/2010/main">
        <mc:Choice Requires="a14">
          <p:sp>
            <p:nvSpPr>
              <p:cNvPr id="7" name="PoljeZBesedilom 6">
                <a:extLst>
                  <a:ext uri="{FF2B5EF4-FFF2-40B4-BE49-F238E27FC236}">
                    <a16:creationId xmlns:a16="http://schemas.microsoft.com/office/drawing/2014/main" id="{8B0C94E3-DCFF-5EFB-0E16-BBC3D8967844}"/>
                  </a:ext>
                </a:extLst>
              </p:cNvPr>
              <p:cNvSpPr txBox="1"/>
              <p:nvPr/>
            </p:nvSpPr>
            <p:spPr>
              <a:xfrm>
                <a:off x="7466603" y="3321137"/>
                <a:ext cx="2597277" cy="2991396"/>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sSubPr>
                        <m:e>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𝒒</m:t>
                          </m:r>
                        </m:e>
                        <m:sub>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𝒗</m:t>
                          </m:r>
                        </m:sub>
                      </m:sSub>
                      <m:r>
                        <a:rPr kumimoji="0" lang="sl-SI" sz="2000" b="1" i="0"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m:t>
                      </m:r>
                      <m:f>
                        <m:fPr>
                          <m:ctrlP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ctrlPr>
                        </m:fPr>
                        <m:num>
                          <m:sSub>
                            <m:sSubPr>
                              <m:ctrlP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ctrlPr>
                            </m:sSubPr>
                            <m:e>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𝒒</m:t>
                              </m:r>
                            </m:e>
                            <m:sub>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𝒎</m:t>
                              </m:r>
                            </m:sub>
                          </m:sSub>
                        </m:num>
                        <m:den>
                          <m:r>
                            <a:rPr kumimoji="0" lang="sl-SI" sz="2000" b="1" i="1" u="none" strike="noStrike" kern="1200" cap="none" spc="0" normalizeH="0" baseline="0" noProof="0" dirty="0">
                              <a:ln>
                                <a:noFill/>
                              </a:ln>
                              <a:solidFill>
                                <a:srgbClr val="0E2841"/>
                              </a:solidFill>
                              <a:effectLst/>
                              <a:uLnTx/>
                              <a:uFillTx/>
                              <a:latin typeface="Cambria Math" panose="02040503050406030204" pitchFamily="18" charset="0"/>
                              <a:ea typeface="Cambria Math" panose="02040503050406030204" pitchFamily="18" charset="0"/>
                              <a:cs typeface="+mn-cs"/>
                            </a:rPr>
                            <m:t>𝝆</m:t>
                          </m:r>
                        </m:den>
                      </m:f>
                    </m:oMath>
                  </m:oMathPara>
                </a14:m>
                <a:endPar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sSubPr>
                        <m:e>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𝒒</m:t>
                          </m:r>
                        </m:e>
                        <m:sub>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𝒗</m:t>
                          </m:r>
                        </m:sub>
                      </m:sSub>
                      <m:r>
                        <a:rPr kumimoji="0" lang="sl-SI" sz="2000" b="1" i="0"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f>
                        <m:fPr>
                          <m:ctrlP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ctrlPr>
                        </m:fPr>
                        <m:num>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𝟎</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𝟗𝟒</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 </m:t>
                          </m:r>
                          <m:f>
                            <m:fPr>
                              <m:ctrlP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ctrlPr>
                            </m:fPr>
                            <m:num>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𝒌𝒈</m:t>
                              </m:r>
                            </m:num>
                            <m:den>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𝒔</m:t>
                              </m:r>
                            </m:den>
                          </m:f>
                        </m:num>
                        <m:den>
                          <m:r>
                            <m:rPr>
                              <m:nor/>
                            </m:rPr>
                            <a:rPr kumimoji="0" lang="sl-SI" sz="2000" b="1" i="0" u="none" strike="noStrike" kern="1200" cap="none" spc="0" normalizeH="0" baseline="0" noProof="0" dirty="0">
                              <a:ln>
                                <a:noFill/>
                              </a:ln>
                              <a:solidFill>
                                <a:prstClr val="black"/>
                              </a:solidFill>
                              <a:effectLst/>
                              <a:uLnTx/>
                              <a:uFillTx/>
                              <a:latin typeface="Arial" panose="020B0604020202020204"/>
                              <a:ea typeface="+mn-ea"/>
                              <a:cs typeface="+mn-cs"/>
                            </a:rPr>
                            <m:t>1 </m:t>
                          </m:r>
                          <m:f>
                            <m:fPr>
                              <m:ctrlP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ctrlPr>
                            </m:fPr>
                            <m:num>
                              <m:r>
                                <a:rPr kumimoji="0" lang="sl-SI" sz="20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𝒌𝒈</m:t>
                              </m:r>
                            </m:num>
                            <m:den>
                              <m:sSup>
                                <m:sSupPr>
                                  <m:ctrlPr>
                                    <a:rPr kumimoji="0" lang="sl-SI" sz="20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sl-SI" sz="20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𝒎</m:t>
                                  </m:r>
                                </m:e>
                                <m:sup>
                                  <m:r>
                                    <a:rPr kumimoji="0" lang="sl-SI" sz="20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sup>
                              </m:sSup>
                            </m:den>
                          </m:f>
                        </m:den>
                      </m:f>
                    </m:oMath>
                  </m:oMathPara>
                </a14:m>
                <a:endPar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sl-SI" sz="20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𝒒</m:t>
                          </m:r>
                        </m:e>
                        <m:sub>
                          <m:r>
                            <a:rPr kumimoji="0" lang="sl-SI" sz="20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𝒗</m:t>
                          </m:r>
                        </m:sub>
                      </m:sSub>
                      <m:r>
                        <a:rPr kumimoji="0" lang="sl-SI" sz="2000" b="1"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sl-SI" sz="2000" b="1"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𝟎</m:t>
                      </m:r>
                      <m:r>
                        <a:rPr kumimoji="0" lang="sl-SI" sz="2000" b="1"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sl-SI" sz="2000" b="1"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𝟗𝟒</m:t>
                      </m:r>
                      <m:f>
                        <m:fPr>
                          <m:ctrlPr>
                            <a:rPr kumimoji="0" lang="sl-SI" sz="20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fPr>
                        <m:num>
                          <m:sSup>
                            <m:sSupPr>
                              <m:ctrlPr>
                                <a:rPr kumimoji="0" lang="sl-SI" sz="20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pPr>
                            <m:e>
                              <m:r>
                                <a:rPr kumimoji="0" lang="sl-SI" sz="20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𝒎</m:t>
                              </m:r>
                            </m:e>
                            <m:sup>
                              <m:r>
                                <a:rPr kumimoji="0" lang="sl-SI" sz="20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𝟑</m:t>
                              </m:r>
                            </m:sup>
                          </m:sSup>
                        </m:num>
                        <m:den>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𝒔</m:t>
                          </m:r>
                        </m:den>
                      </m:f>
                    </m:oMath>
                  </m:oMathPara>
                </a14:m>
                <a:endPar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endParaRPr>
              </a:p>
            </p:txBody>
          </p:sp>
        </mc:Choice>
        <mc:Fallback xmlns="">
          <p:sp>
            <p:nvSpPr>
              <p:cNvPr id="7" name="PoljeZBesedilom 6">
                <a:extLst>
                  <a:ext uri="{FF2B5EF4-FFF2-40B4-BE49-F238E27FC236}">
                    <a16:creationId xmlns:a16="http://schemas.microsoft.com/office/drawing/2014/main" id="{8B0C94E3-DCFF-5EFB-0E16-BBC3D8967844}"/>
                  </a:ext>
                </a:extLst>
              </p:cNvPr>
              <p:cNvSpPr txBox="1">
                <a:spLocks noRot="1" noChangeAspect="1" noMove="1" noResize="1" noEditPoints="1" noAdjustHandles="1" noChangeArrowheads="1" noChangeShapeType="1" noTextEdit="1"/>
              </p:cNvSpPr>
              <p:nvPr/>
            </p:nvSpPr>
            <p:spPr>
              <a:xfrm>
                <a:off x="7466603" y="3321137"/>
                <a:ext cx="2597277" cy="2991396"/>
              </a:xfrm>
              <a:prstGeom prst="rect">
                <a:avLst/>
              </a:prstGeom>
              <a:blipFill>
                <a:blip r:embed="rId4"/>
                <a:stretch>
                  <a:fillRect/>
                </a:stretch>
              </a:blipFill>
              <a:ln/>
            </p:spPr>
            <p:txBody>
              <a:bodyPr/>
              <a:lstStyle/>
              <a:p>
                <a:r>
                  <a:rPr lang="sl-SI">
                    <a:noFill/>
                  </a:rPr>
                  <a:t> </a:t>
                </a:r>
              </a:p>
            </p:txBody>
          </p:sp>
        </mc:Fallback>
      </mc:AlternateContent>
    </p:spTree>
    <p:extLst>
      <p:ext uri="{BB962C8B-B14F-4D97-AF65-F5344CB8AC3E}">
        <p14:creationId xmlns:p14="http://schemas.microsoft.com/office/powerpoint/2010/main" val="4226483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Naslov 1">
            <a:extLst>
              <a:ext uri="{FF2B5EF4-FFF2-40B4-BE49-F238E27FC236}">
                <a16:creationId xmlns:a16="http://schemas.microsoft.com/office/drawing/2014/main" id="{68DBD30E-C529-C72B-B14C-407F89132783}"/>
              </a:ext>
            </a:extLst>
          </p:cNvPr>
          <p:cNvSpPr>
            <a:spLocks noGrp="1"/>
          </p:cNvSpPr>
          <p:nvPr>
            <p:ph type="title"/>
          </p:nvPr>
        </p:nvSpPr>
        <p:spPr>
          <a:xfrm>
            <a:off x="1179226" y="328300"/>
            <a:ext cx="9833548" cy="1325563"/>
          </a:xfrm>
        </p:spPr>
        <p:txBody>
          <a:bodyPr anchor="b">
            <a:normAutofit/>
          </a:bodyPr>
          <a:lstStyle/>
          <a:p>
            <a:pPr algn="ctr"/>
            <a:r>
              <a:rPr lang="sl-SI" b="1" dirty="0">
                <a:solidFill>
                  <a:schemeClr val="tx2"/>
                </a:solidFill>
              </a:rPr>
              <a:t>Ničti glavni zakon termodinamike</a:t>
            </a:r>
            <a:br>
              <a:rPr lang="sl-SI" b="1" dirty="0">
                <a:solidFill>
                  <a:schemeClr val="tx2"/>
                </a:solidFill>
              </a:rPr>
            </a:br>
            <a:r>
              <a:rPr lang="sl-SI" sz="4000" dirty="0">
                <a:solidFill>
                  <a:schemeClr val="tx2"/>
                </a:solidFill>
              </a:rPr>
              <a:t>Toplotno ravnovesje</a:t>
            </a:r>
            <a:endParaRPr lang="sl-SI" b="1" dirty="0">
              <a:solidFill>
                <a:schemeClr val="tx2"/>
              </a:solidFill>
            </a:endParaRP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3" name="Označba mesta vsebine 2">
            <a:extLst>
              <a:ext uri="{FF2B5EF4-FFF2-40B4-BE49-F238E27FC236}">
                <a16:creationId xmlns:a16="http://schemas.microsoft.com/office/drawing/2014/main" id="{ACE797EB-3E7A-DE41-A032-E5402F8BD13C}"/>
              </a:ext>
            </a:extLst>
          </p:cNvPr>
          <p:cNvSpPr>
            <a:spLocks noGrp="1"/>
          </p:cNvSpPr>
          <p:nvPr>
            <p:ph idx="1"/>
          </p:nvPr>
        </p:nvSpPr>
        <p:spPr>
          <a:xfrm>
            <a:off x="582803" y="1808703"/>
            <a:ext cx="11093381" cy="4547646"/>
          </a:xfrm>
        </p:spPr>
        <p:txBody>
          <a:bodyPr>
            <a:normAutofit/>
          </a:bodyPr>
          <a:lstStyle/>
          <a:p>
            <a:pPr marL="0" indent="0" algn="just">
              <a:buNone/>
            </a:pPr>
            <a:r>
              <a:rPr lang="sl-SI" sz="2200" dirty="0">
                <a:solidFill>
                  <a:schemeClr val="tx2"/>
                </a:solidFill>
              </a:rPr>
              <a:t>Kadar vzpostavimo stik dveh teles z različnima temperaturama, se toplejše telo ohlaja, hladnejše pa segreva. Ohlajanje toplejšega telesa oziroma segrevanje hladnejšega poteka tako dolgo, dokler se temperaturi ne izenačita. Ko se temperaturi obeh teles izenačita, se torej ustavi prenos toplote − pravimo, da sta telesi dosegli </a:t>
            </a:r>
            <a:r>
              <a:rPr lang="sl-SI" sz="2200" b="1" dirty="0">
                <a:solidFill>
                  <a:schemeClr val="accent4"/>
                </a:solidFill>
              </a:rPr>
              <a:t>toplotno ravnovesje. </a:t>
            </a:r>
            <a:r>
              <a:rPr lang="sl-SI" sz="2200" dirty="0">
                <a:solidFill>
                  <a:schemeClr val="tx2"/>
                </a:solidFill>
              </a:rPr>
              <a:t>To dogajanje so si včasih razlagali kot posledico temperaturne razlike, zaradi katere nekaj prehaja iz toplejšega telesa v hladnejše telo.</a:t>
            </a:r>
          </a:p>
          <a:p>
            <a:pPr marL="0" indent="0" algn="just">
              <a:buNone/>
            </a:pPr>
            <a:r>
              <a:rPr lang="sl-SI" sz="2200" dirty="0">
                <a:solidFill>
                  <a:schemeClr val="tx2"/>
                </a:solidFill>
              </a:rPr>
              <a:t>Danes to imenujemo </a:t>
            </a:r>
            <a:r>
              <a:rPr lang="sl-SI" sz="2200" b="1" dirty="0">
                <a:solidFill>
                  <a:schemeClr val="accent4"/>
                </a:solidFill>
              </a:rPr>
              <a:t>energija.</a:t>
            </a:r>
            <a:r>
              <a:rPr lang="sl-SI" sz="2200" dirty="0">
                <a:solidFill>
                  <a:schemeClr val="tx2"/>
                </a:solidFill>
              </a:rPr>
              <a:t> Energijo, ki prehaja iz toplejšega v hladnejše telo zaradi temperaturne razlike, imenujemo </a:t>
            </a:r>
            <a:r>
              <a:rPr lang="sl-SI" sz="2200" b="1" dirty="0">
                <a:solidFill>
                  <a:schemeClr val="accent4"/>
                </a:solidFill>
              </a:rPr>
              <a:t>toplota.</a:t>
            </a:r>
            <a:r>
              <a:rPr lang="sl-SI" sz="2200" dirty="0">
                <a:solidFill>
                  <a:schemeClr val="tx2"/>
                </a:solidFill>
              </a:rPr>
              <a:t> Energija se črpa iz kaloričnega dela notranje energije toplejšega telesa in povečuje kalorični del notranje energije hladnejšega telesa.</a:t>
            </a:r>
          </a:p>
          <a:p>
            <a:pPr marL="0" indent="0" algn="just">
              <a:buNone/>
            </a:pPr>
            <a:r>
              <a:rPr lang="sl-SI" sz="2200" b="1" dirty="0">
                <a:solidFill>
                  <a:schemeClr val="accent4"/>
                </a:solidFill>
              </a:rPr>
              <a:t>Kadar se zaradi temperaturne razlike črpa kalorična notranja energija iz toplejšega telesa in povečuje kalorično notranjo energijo hladnejšega telesa, se pojavi prehodna oblika energije, imenovana toplota.</a:t>
            </a:r>
          </a:p>
        </p:txBody>
      </p:sp>
      <p:sp>
        <p:nvSpPr>
          <p:cNvPr id="4" name="Označba mesta številke diapozitiva 3">
            <a:extLst>
              <a:ext uri="{FF2B5EF4-FFF2-40B4-BE49-F238E27FC236}">
                <a16:creationId xmlns:a16="http://schemas.microsoft.com/office/drawing/2014/main" id="{020C3108-B7E6-EFF0-07B8-CBC4AD8228D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sl-SI"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2152027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8DBD30E-C529-C72B-B14C-407F89132783}"/>
              </a:ext>
            </a:extLst>
          </p:cNvPr>
          <p:cNvSpPr>
            <a:spLocks noGrp="1"/>
          </p:cNvSpPr>
          <p:nvPr>
            <p:ph type="title"/>
          </p:nvPr>
        </p:nvSpPr>
        <p:spPr>
          <a:xfrm>
            <a:off x="1178564" y="172113"/>
            <a:ext cx="9833548" cy="659076"/>
          </a:xfrm>
        </p:spPr>
        <p:txBody>
          <a:bodyPr anchor="b">
            <a:noAutofit/>
          </a:bodyPr>
          <a:lstStyle/>
          <a:p>
            <a:pPr algn="ctr"/>
            <a:br>
              <a:rPr lang="sl-SI" sz="4000" b="1" dirty="0">
                <a:solidFill>
                  <a:schemeClr val="tx2"/>
                </a:solidFill>
              </a:rPr>
            </a:br>
            <a:r>
              <a:rPr lang="sl-SI" sz="4000" b="1" dirty="0">
                <a:solidFill>
                  <a:schemeClr val="tx2"/>
                </a:solidFill>
              </a:rPr>
              <a:t>REŠITEV</a:t>
            </a:r>
          </a:p>
        </p:txBody>
      </p:sp>
      <mc:AlternateContent xmlns:mc="http://schemas.openxmlformats.org/markup-compatibility/2006" xmlns:a14="http://schemas.microsoft.com/office/drawing/2010/main">
        <mc:Choice Requires="a14">
          <p:sp>
            <p:nvSpPr>
              <p:cNvPr id="3" name="Označba mesta vsebine 2">
                <a:extLst>
                  <a:ext uri="{FF2B5EF4-FFF2-40B4-BE49-F238E27FC236}">
                    <a16:creationId xmlns:a16="http://schemas.microsoft.com/office/drawing/2014/main" id="{ACE797EB-3E7A-DE41-A032-E5402F8BD13C}"/>
                  </a:ext>
                </a:extLst>
              </p:cNvPr>
              <p:cNvSpPr>
                <a:spLocks noGrp="1"/>
              </p:cNvSpPr>
              <p:nvPr>
                <p:ph idx="1"/>
              </p:nvPr>
            </p:nvSpPr>
            <p:spPr>
              <a:xfrm>
                <a:off x="582803" y="1003300"/>
                <a:ext cx="11093381" cy="5353049"/>
              </a:xfrm>
            </p:spPr>
            <p:txBody>
              <a:bodyPr>
                <a:noAutofit/>
              </a:bodyPr>
              <a:lstStyle/>
              <a:p>
                <a:pPr marL="0" indent="0" algn="just">
                  <a:buNone/>
                </a:pPr>
                <a:r>
                  <a:rPr lang="sl-SI" sz="2000" b="1" dirty="0"/>
                  <a:t>2. </a:t>
                </a:r>
              </a:p>
              <a:p>
                <a:pPr marL="0" indent="0" algn="just">
                  <a:buNone/>
                </a:pPr>
                <a14:m>
                  <m:oMath xmlns:m="http://schemas.openxmlformats.org/officeDocument/2006/math">
                    <m:r>
                      <m:rPr>
                        <m:nor/>
                      </m:rPr>
                      <a:rPr lang="el-GR" sz="2000" b="1" dirty="0">
                        <a:solidFill>
                          <a:schemeClr val="tx2"/>
                        </a:solidFill>
                      </a:rPr>
                      <m:t>Δ</m:t>
                    </m:r>
                    <m:r>
                      <m:rPr>
                        <m:nor/>
                      </m:rPr>
                      <a:rPr lang="sl-SI" sz="2000" b="1" dirty="0">
                        <a:solidFill>
                          <a:schemeClr val="tx2"/>
                        </a:solidFill>
                      </a:rPr>
                      <m:t>V</m:t>
                    </m:r>
                  </m:oMath>
                </a14:m>
                <a:r>
                  <a:rPr lang="sl-SI" sz="2000" b="1" dirty="0"/>
                  <a:t> = 8 d</a:t>
                </a:r>
                <a14:m>
                  <m:oMath xmlns:m="http://schemas.openxmlformats.org/officeDocument/2006/math">
                    <m:sSup>
                      <m:sSupPr>
                        <m:ctrlPr>
                          <a:rPr lang="sl-SI" sz="2000" b="1" i="1">
                            <a:solidFill>
                              <a:srgbClr val="0E2841"/>
                            </a:solidFill>
                            <a:latin typeface="Cambria Math" panose="02040503050406030204" pitchFamily="18" charset="0"/>
                            <a:ea typeface="Cambria Math" panose="02040503050406030204" pitchFamily="18" charset="0"/>
                          </a:rPr>
                        </m:ctrlPr>
                      </m:sSupPr>
                      <m:e>
                        <m:r>
                          <a:rPr lang="sl-SI" sz="2000" b="1" i="0">
                            <a:solidFill>
                              <a:srgbClr val="0E2841"/>
                            </a:solidFill>
                            <a:latin typeface="Cambria Math" panose="02040503050406030204" pitchFamily="18" charset="0"/>
                            <a:ea typeface="Cambria Math" panose="02040503050406030204" pitchFamily="18" charset="0"/>
                          </a:rPr>
                          <m:t>𝐦</m:t>
                        </m:r>
                      </m:e>
                      <m:sup>
                        <m:r>
                          <a:rPr lang="sl-SI" sz="2000" b="1" i="0">
                            <a:solidFill>
                              <a:srgbClr val="0E2841"/>
                            </a:solidFill>
                            <a:latin typeface="Cambria Math" panose="02040503050406030204" pitchFamily="18" charset="0"/>
                            <a:ea typeface="Cambria Math" panose="02040503050406030204" pitchFamily="18" charset="0"/>
                          </a:rPr>
                          <m:t>𝟑</m:t>
                        </m:r>
                      </m:sup>
                    </m:sSup>
                  </m:oMath>
                </a14:m>
                <a:endParaRPr lang="sl-SI" sz="2000" b="1" dirty="0"/>
              </a:p>
              <a:p>
                <a:pPr marL="0" indent="0" algn="just">
                  <a:buNone/>
                </a:pPr>
                <a:r>
                  <a:rPr lang="sl-SI" sz="2000" b="1" dirty="0"/>
                  <a:t>t = 32 s</a:t>
                </a:r>
              </a:p>
              <a:p>
                <a:pPr marL="0" indent="0" algn="just">
                  <a:buNone/>
                </a:pPr>
                <a:r>
                  <a:rPr lang="sl-SI" sz="2000" b="1" u="sng" dirty="0"/>
                  <a:t>d = 2 cm = 0,002 m</a:t>
                </a:r>
                <a:endParaRPr lang="de-DE" sz="2000" b="1" u="sng" dirty="0"/>
              </a:p>
              <a:p>
                <a:pPr marL="0" indent="0" algn="just">
                  <a:buNone/>
                </a:pPr>
                <a14:m>
                  <m:oMath xmlns:m="http://schemas.openxmlformats.org/officeDocument/2006/math">
                    <m:sSub>
                      <m:sSubPr>
                        <m:ctrlPr>
                          <a:rPr lang="sl-SI" sz="2000" b="1" i="1">
                            <a:solidFill>
                              <a:srgbClr val="0E2841"/>
                            </a:solidFill>
                            <a:latin typeface="Cambria Math" panose="02040503050406030204" pitchFamily="18" charset="0"/>
                          </a:rPr>
                        </m:ctrlPr>
                      </m:sSubPr>
                      <m:e>
                        <m:r>
                          <a:rPr lang="sl-SI" sz="2000" b="1" i="1">
                            <a:solidFill>
                              <a:srgbClr val="0E2841"/>
                            </a:solidFill>
                            <a:latin typeface="Cambria Math" panose="02040503050406030204" pitchFamily="18" charset="0"/>
                          </a:rPr>
                          <m:t>𝒒</m:t>
                        </m:r>
                      </m:e>
                      <m:sub>
                        <m:r>
                          <a:rPr lang="sl-SI" sz="2000" b="1" i="1" smtClean="0">
                            <a:solidFill>
                              <a:srgbClr val="0E2841"/>
                            </a:solidFill>
                            <a:latin typeface="Cambria Math" panose="02040503050406030204" pitchFamily="18" charset="0"/>
                          </a:rPr>
                          <m:t>𝒗</m:t>
                        </m:r>
                      </m:sub>
                    </m:sSub>
                  </m:oMath>
                </a14:m>
                <a:r>
                  <a:rPr lang="sl-SI" sz="2000" b="1" dirty="0"/>
                  <a:t>, </a:t>
                </a:r>
                <a:r>
                  <a:rPr lang="sl-SI" sz="2000" b="1" i="1" dirty="0"/>
                  <a:t>v</a:t>
                </a:r>
                <a:r>
                  <a:rPr lang="sl-SI" sz="2000" b="1" dirty="0"/>
                  <a:t> </a:t>
                </a:r>
                <a:r>
                  <a:rPr lang="de-DE" sz="2000" b="1" dirty="0"/>
                  <a:t>= ?</a:t>
                </a:r>
                <a:endParaRPr lang="sl-SI" sz="2000" b="1" dirty="0"/>
              </a:p>
            </p:txBody>
          </p:sp>
        </mc:Choice>
        <mc:Fallback xmlns="">
          <p:sp>
            <p:nvSpPr>
              <p:cNvPr id="3" name="Označba mesta vsebine 2">
                <a:extLst>
                  <a:ext uri="{FF2B5EF4-FFF2-40B4-BE49-F238E27FC236}">
                    <a16:creationId xmlns:a16="http://schemas.microsoft.com/office/drawing/2014/main" id="{ACE797EB-3E7A-DE41-A032-E5402F8BD13C}"/>
                  </a:ext>
                </a:extLst>
              </p:cNvPr>
              <p:cNvSpPr>
                <a:spLocks noGrp="1" noRot="1" noChangeAspect="1" noMove="1" noResize="1" noEditPoints="1" noAdjustHandles="1" noChangeArrowheads="1" noChangeShapeType="1" noTextEdit="1"/>
              </p:cNvSpPr>
              <p:nvPr>
                <p:ph idx="1"/>
              </p:nvPr>
            </p:nvSpPr>
            <p:spPr>
              <a:xfrm>
                <a:off x="582803" y="1003300"/>
                <a:ext cx="11093381" cy="5353049"/>
              </a:xfrm>
              <a:blipFill>
                <a:blip r:embed="rId2"/>
                <a:stretch>
                  <a:fillRect l="-605" t="-1139"/>
                </a:stretch>
              </a:blipFill>
            </p:spPr>
            <p:txBody>
              <a:bodyPr/>
              <a:lstStyle/>
              <a:p>
                <a:r>
                  <a:rPr lang="sl-SI">
                    <a:noFill/>
                  </a:rPr>
                  <a:t> </a:t>
                </a:r>
              </a:p>
            </p:txBody>
          </p:sp>
        </mc:Fallback>
      </mc:AlternateContent>
      <p:sp>
        <p:nvSpPr>
          <p:cNvPr id="4" name="Označba mesta številke diapozitiva 3">
            <a:extLst>
              <a:ext uri="{FF2B5EF4-FFF2-40B4-BE49-F238E27FC236}">
                <a16:creationId xmlns:a16="http://schemas.microsoft.com/office/drawing/2014/main" id="{020C3108-B7E6-EFF0-07B8-CBC4AD8228D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sl-SI"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mc:AlternateContent xmlns:mc="http://schemas.openxmlformats.org/markup-compatibility/2006" xmlns:a14="http://schemas.microsoft.com/office/drawing/2010/main">
        <mc:Choice Requires="a14">
          <p:sp>
            <p:nvSpPr>
              <p:cNvPr id="6" name="PoljeZBesedilom 5">
                <a:extLst>
                  <a:ext uri="{FF2B5EF4-FFF2-40B4-BE49-F238E27FC236}">
                    <a16:creationId xmlns:a16="http://schemas.microsoft.com/office/drawing/2014/main" id="{8E68D368-9643-73A1-7148-CE6A88A7ACC4}"/>
                  </a:ext>
                </a:extLst>
              </p:cNvPr>
              <p:cNvSpPr txBox="1"/>
              <p:nvPr/>
            </p:nvSpPr>
            <p:spPr>
              <a:xfrm>
                <a:off x="2640983" y="3155643"/>
                <a:ext cx="2597277" cy="2450286"/>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sSubPr>
                        <m:e>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𝒒</m:t>
                          </m:r>
                        </m:e>
                        <m:sub>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𝒗</m:t>
                          </m:r>
                        </m:sub>
                      </m:sSub>
                      <m:r>
                        <a:rPr kumimoji="0" lang="sl-SI" sz="2000" b="1" i="0"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m:t>
                      </m:r>
                      <m:f>
                        <m:fPr>
                          <m:ctrlP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ctrlPr>
                        </m:fPr>
                        <m:num>
                          <m:r>
                            <m:rPr>
                              <m:nor/>
                            </m:rPr>
                            <a:rPr kumimoji="0" lang="el-GR" sz="2000" b="1" i="0" u="none" strike="noStrike" kern="1200" cap="none" spc="0" normalizeH="0" baseline="0" noProof="0" dirty="0">
                              <a:ln>
                                <a:noFill/>
                              </a:ln>
                              <a:solidFill>
                                <a:srgbClr val="0E2841"/>
                              </a:solidFill>
                              <a:effectLst/>
                              <a:uLnTx/>
                              <a:uFillTx/>
                              <a:latin typeface="Arial" panose="020B0604020202020204"/>
                              <a:ea typeface="+mn-ea"/>
                              <a:cs typeface="+mn-cs"/>
                            </a:rPr>
                            <m:t>Δ</m:t>
                          </m:r>
                          <m:r>
                            <m:rPr>
                              <m:nor/>
                            </m:rPr>
                            <a:rPr kumimoji="0" lang="sl-SI" sz="2000" b="1" i="0" u="none" strike="noStrike" kern="1200" cap="none" spc="0" normalizeH="0" baseline="0" noProof="0" dirty="0">
                              <a:ln>
                                <a:noFill/>
                              </a:ln>
                              <a:solidFill>
                                <a:srgbClr val="0E2841"/>
                              </a:solidFill>
                              <a:effectLst/>
                              <a:uLnTx/>
                              <a:uFillTx/>
                              <a:latin typeface="Arial" panose="020B0604020202020204"/>
                              <a:ea typeface="+mn-ea"/>
                              <a:cs typeface="+mn-cs"/>
                            </a:rPr>
                            <m:t>V</m:t>
                          </m:r>
                        </m:num>
                        <m:den>
                          <m:r>
                            <m:rPr>
                              <m:nor/>
                            </m:rPr>
                            <a:rPr kumimoji="0" lang="el-GR" sz="2000" b="1" i="0" u="none" strike="noStrike" kern="1200" cap="none" spc="0" normalizeH="0" baseline="0" noProof="0" dirty="0">
                              <a:ln>
                                <a:noFill/>
                              </a:ln>
                              <a:solidFill>
                                <a:srgbClr val="0E2841"/>
                              </a:solidFill>
                              <a:effectLst/>
                              <a:uLnTx/>
                              <a:uFillTx/>
                              <a:latin typeface="Arial" panose="020B0604020202020204"/>
                              <a:ea typeface="+mn-ea"/>
                              <a:cs typeface="+mn-cs"/>
                            </a:rPr>
                            <m:t>Δ</m:t>
                          </m:r>
                          <m:r>
                            <m:rPr>
                              <m:nor/>
                            </m:rPr>
                            <a:rPr kumimoji="0" lang="sl-SI" sz="2000" b="1" i="0" u="none" strike="noStrike" kern="1200" cap="none" spc="0" normalizeH="0" baseline="0" noProof="0" dirty="0">
                              <a:ln>
                                <a:noFill/>
                              </a:ln>
                              <a:solidFill>
                                <a:srgbClr val="0E2841"/>
                              </a:solidFill>
                              <a:effectLst/>
                              <a:uLnTx/>
                              <a:uFillTx/>
                              <a:latin typeface="Arial" panose="020B0604020202020204"/>
                              <a:ea typeface="+mn-ea"/>
                              <a:cs typeface="+mn-cs"/>
                            </a:rPr>
                            <m:t>t</m:t>
                          </m:r>
                        </m:den>
                      </m:f>
                    </m:oMath>
                  </m:oMathPara>
                </a14:m>
                <a:endParaRPr kumimoji="0" lang="sl-SI" sz="2000" b="1" i="1" u="none" strike="noStrike" kern="1200" cap="none" spc="0" normalizeH="0" baseline="0" noProof="0" dirty="0">
                  <a:ln>
                    <a:noFill/>
                  </a:ln>
                  <a:solidFill>
                    <a:srgbClr val="FF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000" b="1" i="1" u="none" strike="noStrike" kern="1200" cap="none" spc="0" normalizeH="0" baseline="0" noProof="0" dirty="0">
                  <a:ln>
                    <a:noFill/>
                  </a:ln>
                  <a:solidFill>
                    <a:srgbClr val="FF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ctrlPr>
                        </m:sSubPr>
                        <m:e>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𝒒</m:t>
                          </m:r>
                        </m:e>
                        <m:sub>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𝒗</m:t>
                          </m:r>
                        </m:sub>
                      </m:sSub>
                      <m:r>
                        <a:rPr kumimoji="0" lang="sl-SI" sz="2000" b="1" i="0"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m:t>
                      </m:r>
                      <m:f>
                        <m:fPr>
                          <m:ctrlP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ctrlPr>
                        </m:fPr>
                        <m:num>
                          <m:r>
                            <m:rPr>
                              <m:nor/>
                            </m:rPr>
                            <a:rPr kumimoji="0" lang="sl-SI" sz="2000" b="1" i="0" u="none" strike="noStrike" kern="1200" cap="none" spc="0" normalizeH="0" baseline="0" noProof="0" smtClean="0">
                              <a:ln>
                                <a:noFill/>
                              </a:ln>
                              <a:solidFill>
                                <a:srgbClr val="0E2841"/>
                              </a:solidFill>
                              <a:effectLst/>
                              <a:uLnTx/>
                              <a:uFillTx/>
                              <a:latin typeface="Arial" panose="020B0604020202020204"/>
                              <a:ea typeface="Cambria Math" panose="02040503050406030204" pitchFamily="18" charset="0"/>
                              <a:cs typeface="+mn-cs"/>
                            </a:rPr>
                            <m:t>8 </m:t>
                          </m:r>
                          <m:r>
                            <m:rPr>
                              <m:nor/>
                            </m:rPr>
                            <a:rPr kumimoji="0" lang="sl-SI" sz="2000" b="1" i="0" u="none" strike="noStrike" kern="1200" cap="none" spc="0" normalizeH="0" baseline="0" noProof="0" smtClean="0">
                              <a:ln>
                                <a:noFill/>
                              </a:ln>
                              <a:solidFill>
                                <a:srgbClr val="0E2841"/>
                              </a:solidFill>
                              <a:effectLst/>
                              <a:uLnTx/>
                              <a:uFillTx/>
                              <a:latin typeface="Arial" panose="020B0604020202020204"/>
                              <a:ea typeface="Cambria Math" panose="02040503050406030204" pitchFamily="18" charset="0"/>
                              <a:cs typeface="+mn-cs"/>
                            </a:rPr>
                            <m:t>l</m:t>
                          </m:r>
                        </m:num>
                        <m:den>
                          <m:r>
                            <m:rPr>
                              <m:nor/>
                            </m:rPr>
                            <a:rPr kumimoji="0" lang="sl-SI" sz="2000" b="1" i="0" u="none" strike="noStrike" kern="1200" cap="none" spc="0" normalizeH="0" baseline="0" noProof="0" dirty="0" smtClean="0">
                              <a:ln>
                                <a:noFill/>
                              </a:ln>
                              <a:solidFill>
                                <a:srgbClr val="0E2841"/>
                              </a:solidFill>
                              <a:effectLst/>
                              <a:uLnTx/>
                              <a:uFillTx/>
                              <a:latin typeface="Arial" panose="020B0604020202020204"/>
                              <a:ea typeface="+mn-ea"/>
                              <a:cs typeface="+mn-cs"/>
                            </a:rPr>
                            <m:t>32 </m:t>
                          </m:r>
                          <m:r>
                            <m:rPr>
                              <m:nor/>
                            </m:rPr>
                            <a:rPr kumimoji="0" lang="sl-SI" sz="2000" b="1" i="0" u="none" strike="noStrike" kern="1200" cap="none" spc="0" normalizeH="0" baseline="0" noProof="0" dirty="0" smtClean="0">
                              <a:ln>
                                <a:noFill/>
                              </a:ln>
                              <a:solidFill>
                                <a:srgbClr val="0E2841"/>
                              </a:solidFill>
                              <a:effectLst/>
                              <a:uLnTx/>
                              <a:uFillTx/>
                              <a:latin typeface="Arial" panose="020B0604020202020204"/>
                              <a:ea typeface="+mn-ea"/>
                              <a:cs typeface="+mn-cs"/>
                            </a:rPr>
                            <m:t>s</m:t>
                          </m:r>
                        </m:den>
                      </m:f>
                    </m:oMath>
                  </m:oMathPara>
                </a14:m>
                <a:endParaRPr kumimoji="0" lang="sl-SI" sz="2000" b="1" i="1" u="none" strike="noStrike" kern="1200" cap="none" spc="0" normalizeH="0" baseline="0" noProof="0" dirty="0">
                  <a:ln>
                    <a:noFill/>
                  </a:ln>
                  <a:solidFill>
                    <a:srgbClr val="0E284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000" b="1" i="1" u="none" strike="noStrike" kern="1200" cap="none" spc="0" normalizeH="0" baseline="0" noProof="0" dirty="0">
                  <a:ln>
                    <a:noFill/>
                  </a:ln>
                  <a:solidFill>
                    <a:srgbClr val="0E2841"/>
                  </a:solidFill>
                  <a:effectLst/>
                  <a:uLnTx/>
                  <a:uFillTx/>
                  <a:latin typeface="Arial" panose="020B060402020202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sl-SI" sz="20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𝒒</m:t>
                          </m:r>
                        </m:e>
                        <m:sub>
                          <m:r>
                            <a:rPr kumimoji="0" lang="sl-SI" sz="20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𝒎</m:t>
                          </m:r>
                        </m:sub>
                      </m:sSub>
                      <m:r>
                        <a:rPr kumimoji="0" lang="sl-SI" sz="2000" b="1"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𝟎</m:t>
                      </m:r>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𝟐𝟓</m:t>
                      </m:r>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 </m:t>
                      </m:r>
                      <m:f>
                        <m:fPr>
                          <m:ctrlPr>
                            <a:rPr kumimoji="0" lang="sl-SI" sz="20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fPr>
                        <m:num>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𝒍</m:t>
                          </m:r>
                        </m:num>
                        <m:den>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𝒔</m:t>
                          </m:r>
                        </m:den>
                      </m:f>
                    </m:oMath>
                  </m:oMathPara>
                </a14:m>
                <a:endParaRPr kumimoji="0" lang="sl-SI" sz="2000" b="1" i="1" u="none" strike="noStrike" kern="1200" cap="none" spc="0" normalizeH="0" baseline="0" noProof="0" dirty="0">
                  <a:ln>
                    <a:noFill/>
                  </a:ln>
                  <a:solidFill>
                    <a:srgbClr val="FF0000"/>
                  </a:solidFill>
                  <a:effectLst/>
                  <a:uLnTx/>
                  <a:uFillTx/>
                  <a:latin typeface="Arial" panose="020B0604020202020204"/>
                  <a:ea typeface="Cambria Math" panose="02040503050406030204" pitchFamily="18" charset="0"/>
                  <a:cs typeface="+mn-cs"/>
                </a:endParaRPr>
              </a:p>
            </p:txBody>
          </p:sp>
        </mc:Choice>
        <mc:Fallback xmlns="">
          <p:sp>
            <p:nvSpPr>
              <p:cNvPr id="6" name="PoljeZBesedilom 5">
                <a:extLst>
                  <a:ext uri="{FF2B5EF4-FFF2-40B4-BE49-F238E27FC236}">
                    <a16:creationId xmlns:a16="http://schemas.microsoft.com/office/drawing/2014/main" id="{8E68D368-9643-73A1-7148-CE6A88A7ACC4}"/>
                  </a:ext>
                </a:extLst>
              </p:cNvPr>
              <p:cNvSpPr txBox="1">
                <a:spLocks noRot="1" noChangeAspect="1" noMove="1" noResize="1" noEditPoints="1" noAdjustHandles="1" noChangeArrowheads="1" noChangeShapeType="1" noTextEdit="1"/>
              </p:cNvSpPr>
              <p:nvPr/>
            </p:nvSpPr>
            <p:spPr>
              <a:xfrm>
                <a:off x="2640983" y="3155643"/>
                <a:ext cx="2597277" cy="2450286"/>
              </a:xfrm>
              <a:prstGeom prst="rect">
                <a:avLst/>
              </a:prstGeom>
              <a:blipFill>
                <a:blip r:embed="rId3"/>
                <a:stretch>
                  <a:fillRect/>
                </a:stretch>
              </a:blipFill>
              <a:ln/>
            </p:spPr>
            <p:txBody>
              <a:bodyPr/>
              <a:lstStyle/>
              <a:p>
                <a:r>
                  <a:rPr lang="sl-SI">
                    <a:noFill/>
                  </a:rPr>
                  <a:t> </a:t>
                </a:r>
              </a:p>
            </p:txBody>
          </p:sp>
        </mc:Fallback>
      </mc:AlternateContent>
      <mc:AlternateContent xmlns:mc="http://schemas.openxmlformats.org/markup-compatibility/2006" xmlns:a14="http://schemas.microsoft.com/office/drawing/2010/main">
        <mc:Choice Requires="a14">
          <p:sp>
            <p:nvSpPr>
              <p:cNvPr id="7" name="PoljeZBesedilom 6">
                <a:extLst>
                  <a:ext uri="{FF2B5EF4-FFF2-40B4-BE49-F238E27FC236}">
                    <a16:creationId xmlns:a16="http://schemas.microsoft.com/office/drawing/2014/main" id="{8B0C94E3-DCFF-5EFB-0E16-BBC3D8967844}"/>
                  </a:ext>
                </a:extLst>
              </p:cNvPr>
              <p:cNvSpPr txBox="1"/>
              <p:nvPr/>
            </p:nvSpPr>
            <p:spPr>
              <a:xfrm>
                <a:off x="6626798" y="1987365"/>
                <a:ext cx="2597277" cy="4762586"/>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sSubPr>
                        <m:e>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𝒒</m:t>
                          </m:r>
                        </m:e>
                        <m:sub>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𝒗</m:t>
                          </m:r>
                        </m:sub>
                      </m:sSub>
                      <m:r>
                        <a:rPr kumimoji="0" lang="sl-SI" sz="2000" b="1" i="0"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000" b="1" i="1" u="none" strike="noStrike" kern="1200" cap="none" spc="0" normalizeH="0" baseline="0" noProof="0" dirty="0">
                          <a:ln>
                            <a:noFill/>
                          </a:ln>
                          <a:solidFill>
                            <a:srgbClr val="0E2841"/>
                          </a:solidFill>
                          <a:effectLst/>
                          <a:uLnTx/>
                          <a:uFillTx/>
                          <a:latin typeface="Cambria Math" panose="02040503050406030204" pitchFamily="18" charset="0"/>
                          <a:ea typeface="+mn-ea"/>
                          <a:cs typeface="+mn-cs"/>
                        </a:rPr>
                        <m:t>𝑨</m:t>
                      </m:r>
                      <m:r>
                        <a:rPr kumimoji="0" lang="sl-SI" sz="2000" b="1" i="1" u="none" strike="noStrike" kern="1200" cap="none" spc="0" normalizeH="0" baseline="0" noProof="0" dirty="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000" b="1" i="1" u="none" strike="noStrike" kern="1200" cap="none" spc="0" normalizeH="0" baseline="0" noProof="0" dirty="0">
                          <a:ln>
                            <a:noFill/>
                          </a:ln>
                          <a:solidFill>
                            <a:srgbClr val="0E2841"/>
                          </a:solidFill>
                          <a:effectLst/>
                          <a:uLnTx/>
                          <a:uFillTx/>
                          <a:latin typeface="Cambria Math" panose="02040503050406030204" pitchFamily="18" charset="0"/>
                          <a:ea typeface="Cambria Math" panose="02040503050406030204" pitchFamily="18" charset="0"/>
                          <a:cs typeface="+mn-cs"/>
                        </a:rPr>
                        <m:t>𝒗</m:t>
                      </m:r>
                    </m:oMath>
                  </m:oMathPara>
                </a14:m>
                <a:endPar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sl-SI" sz="2000" b="1" i="1" u="none" strike="noStrike" kern="1200" cap="none" spc="0" normalizeH="0" baseline="0" noProof="0" dirty="0" smtClean="0">
                          <a:ln>
                            <a:noFill/>
                          </a:ln>
                          <a:solidFill>
                            <a:srgbClr val="0E2841"/>
                          </a:solidFill>
                          <a:effectLst/>
                          <a:uLnTx/>
                          <a:uFillTx/>
                          <a:latin typeface="Cambria Math" panose="02040503050406030204" pitchFamily="18" charset="0"/>
                          <a:ea typeface="Cambria Math" panose="02040503050406030204" pitchFamily="18" charset="0"/>
                          <a:cs typeface="+mn-cs"/>
                        </a:rPr>
                        <m:t>𝒗</m:t>
                      </m:r>
                      <m:r>
                        <a:rPr kumimoji="0" lang="sl-SI" sz="2000" b="1" i="1" u="none" strike="noStrike" kern="1200" cap="none" spc="0" normalizeH="0" baseline="0" noProof="0" dirty="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f>
                        <m:fPr>
                          <m:ctrlPr>
                            <a:rPr kumimoji="0" lang="sl-SI" sz="2000" b="1" i="1" u="none" strike="noStrike" kern="1200" cap="none" spc="0" normalizeH="0" baseline="0" noProof="0" dirty="0" smtClean="0">
                              <a:ln>
                                <a:noFill/>
                              </a:ln>
                              <a:solidFill>
                                <a:srgbClr val="0E2841"/>
                              </a:solidFill>
                              <a:effectLst/>
                              <a:uLnTx/>
                              <a:uFillTx/>
                              <a:latin typeface="Cambria Math" panose="02040503050406030204" pitchFamily="18" charset="0"/>
                              <a:ea typeface="Cambria Math" panose="02040503050406030204" pitchFamily="18" charset="0"/>
                              <a:cs typeface="+mn-cs"/>
                            </a:rPr>
                          </m:ctrlPr>
                        </m:fPr>
                        <m:num>
                          <m:sSub>
                            <m:sSubPr>
                              <m:ctrlP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ctrlPr>
                            </m:sSubPr>
                            <m:e>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𝒒</m:t>
                              </m:r>
                            </m:e>
                            <m:sub>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𝒗</m:t>
                              </m:r>
                            </m:sub>
                          </m:sSub>
                        </m:num>
                        <m:den>
                          <m:r>
                            <a:rPr kumimoji="0" lang="sl-SI" sz="2000" b="1" i="1" u="none" strike="noStrike" kern="1200" cap="none" spc="0" normalizeH="0" baseline="0" noProof="0" dirty="0" smtClean="0">
                              <a:ln>
                                <a:noFill/>
                              </a:ln>
                              <a:solidFill>
                                <a:srgbClr val="0E2841"/>
                              </a:solidFill>
                              <a:effectLst/>
                              <a:uLnTx/>
                              <a:uFillTx/>
                              <a:latin typeface="Cambria Math" panose="02040503050406030204" pitchFamily="18" charset="0"/>
                              <a:ea typeface="Cambria Math" panose="02040503050406030204" pitchFamily="18" charset="0"/>
                              <a:cs typeface="+mn-cs"/>
                            </a:rPr>
                            <m:t>𝑨</m:t>
                          </m:r>
                        </m:den>
                      </m:f>
                    </m:oMath>
                  </m:oMathPara>
                </a14:m>
                <a:endPar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sl-SI" sz="2000" b="1" i="1" u="none" strike="noStrike" kern="1200" cap="none" spc="0" normalizeH="0" baseline="0" noProof="0" dirty="0" smtClean="0">
                          <a:ln>
                            <a:noFill/>
                          </a:ln>
                          <a:solidFill>
                            <a:srgbClr val="0E2841"/>
                          </a:solidFill>
                          <a:effectLst/>
                          <a:uLnTx/>
                          <a:uFillTx/>
                          <a:latin typeface="Cambria Math" panose="02040503050406030204" pitchFamily="18" charset="0"/>
                          <a:ea typeface="Cambria Math" panose="02040503050406030204" pitchFamily="18" charset="0"/>
                          <a:cs typeface="+mn-cs"/>
                        </a:rPr>
                        <m:t>𝒗</m:t>
                      </m:r>
                      <m:r>
                        <a:rPr kumimoji="0" lang="sl-SI" sz="2000" b="1" i="1" u="none" strike="noStrike" kern="1200" cap="none" spc="0" normalizeH="0" baseline="0" noProof="0" dirty="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f>
                        <m:fPr>
                          <m:ctrlPr>
                            <a:rPr kumimoji="0" lang="sl-SI" sz="2000" b="1" i="1" u="none" strike="noStrike" kern="1200" cap="none" spc="0" normalizeH="0" baseline="0" noProof="0" dirty="0" smtClean="0">
                              <a:ln>
                                <a:noFill/>
                              </a:ln>
                              <a:solidFill>
                                <a:srgbClr val="0E2841"/>
                              </a:solidFill>
                              <a:effectLst/>
                              <a:uLnTx/>
                              <a:uFillTx/>
                              <a:latin typeface="Cambria Math" panose="02040503050406030204" pitchFamily="18" charset="0"/>
                              <a:ea typeface="Cambria Math" panose="02040503050406030204" pitchFamily="18" charset="0"/>
                              <a:cs typeface="+mn-cs"/>
                            </a:rPr>
                          </m:ctrlPr>
                        </m:fPr>
                        <m:num>
                          <m:sSub>
                            <m:sSubPr>
                              <m:ctrlP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ctrlPr>
                            </m:sSubPr>
                            <m:e>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𝒒</m:t>
                              </m:r>
                            </m:e>
                            <m:sub>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𝒗</m:t>
                              </m:r>
                            </m:sub>
                          </m:sSub>
                        </m:num>
                        <m:den>
                          <m:f>
                            <m:fPr>
                              <m:ctrlP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ctrlPr>
                            </m:fPr>
                            <m:num>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𝝅</m:t>
                              </m:r>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m:t>
                              </m:r>
                              <m:sSup>
                                <m:sSupPr>
                                  <m:ctrlP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ctrlPr>
                                </m:sSupPr>
                                <m:e>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𝒅</m:t>
                                  </m:r>
                                </m:e>
                                <m:sup>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𝟐</m:t>
                                  </m:r>
                                </m:sup>
                              </m:sSup>
                            </m:num>
                            <m:den>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𝟒</m:t>
                              </m:r>
                            </m:den>
                          </m:f>
                        </m:den>
                      </m:f>
                    </m:oMath>
                  </m:oMathPara>
                </a14:m>
                <a:endPar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sl-SI" sz="2000" b="1" i="1" u="none" strike="noStrike" kern="1200" cap="none" spc="0" normalizeH="0" baseline="0" noProof="0" dirty="0" smtClean="0">
                          <a:ln>
                            <a:noFill/>
                          </a:ln>
                          <a:solidFill>
                            <a:srgbClr val="0E2841"/>
                          </a:solidFill>
                          <a:effectLst/>
                          <a:uLnTx/>
                          <a:uFillTx/>
                          <a:latin typeface="Cambria Math" panose="02040503050406030204" pitchFamily="18" charset="0"/>
                          <a:ea typeface="Cambria Math" panose="02040503050406030204" pitchFamily="18" charset="0"/>
                          <a:cs typeface="+mn-cs"/>
                        </a:rPr>
                        <m:t>𝒗</m:t>
                      </m:r>
                      <m:r>
                        <a:rPr kumimoji="0" lang="sl-SI" sz="2000" b="1" i="1" u="none" strike="noStrike" kern="1200" cap="none" spc="0" normalizeH="0" baseline="0" noProof="0" dirty="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f>
                        <m:fPr>
                          <m:ctrlPr>
                            <a:rPr kumimoji="0" lang="sl-SI" sz="2000" b="1" i="1" u="none" strike="noStrike" kern="1200" cap="none" spc="0" normalizeH="0" baseline="0" noProof="0" dirty="0" smtClean="0">
                              <a:ln>
                                <a:noFill/>
                              </a:ln>
                              <a:solidFill>
                                <a:srgbClr val="0E2841"/>
                              </a:solidFill>
                              <a:effectLst/>
                              <a:uLnTx/>
                              <a:uFillTx/>
                              <a:latin typeface="Cambria Math" panose="02040503050406030204" pitchFamily="18" charset="0"/>
                              <a:ea typeface="Cambria Math" panose="02040503050406030204" pitchFamily="18" charset="0"/>
                              <a:cs typeface="+mn-cs"/>
                            </a:rPr>
                          </m:ctrlPr>
                        </m:fPr>
                        <m:num>
                          <m:r>
                            <a:rPr kumimoji="0" lang="sl-SI" sz="2000" b="1" i="1" u="none" strike="noStrike" kern="1200" cap="none" spc="0" normalizeH="0" baseline="0" noProof="0" dirty="0" smtClean="0">
                              <a:ln>
                                <a:noFill/>
                              </a:ln>
                              <a:solidFill>
                                <a:srgbClr val="0E2841"/>
                              </a:solidFill>
                              <a:effectLst/>
                              <a:uLnTx/>
                              <a:uFillTx/>
                              <a:latin typeface="Cambria Math" panose="02040503050406030204" pitchFamily="18" charset="0"/>
                              <a:ea typeface="Cambria Math" panose="02040503050406030204" pitchFamily="18" charset="0"/>
                              <a:cs typeface="+mn-cs"/>
                            </a:rPr>
                            <m:t>𝟎</m:t>
                          </m:r>
                          <m:r>
                            <a:rPr kumimoji="0" lang="sl-SI" sz="2000" b="1" i="1" u="none" strike="noStrike" kern="1200" cap="none" spc="0" normalizeH="0" baseline="0" noProof="0" dirty="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000" b="1" i="1" u="none" strike="noStrike" kern="1200" cap="none" spc="0" normalizeH="0" baseline="0" noProof="0" dirty="0" smtClean="0">
                              <a:ln>
                                <a:noFill/>
                              </a:ln>
                              <a:solidFill>
                                <a:srgbClr val="0E2841"/>
                              </a:solidFill>
                              <a:effectLst/>
                              <a:uLnTx/>
                              <a:uFillTx/>
                              <a:latin typeface="Cambria Math" panose="02040503050406030204" pitchFamily="18" charset="0"/>
                              <a:ea typeface="Cambria Math" panose="02040503050406030204" pitchFamily="18" charset="0"/>
                              <a:cs typeface="+mn-cs"/>
                            </a:rPr>
                            <m:t>𝟎𝟎𝟎𝟐𝟓</m:t>
                          </m:r>
                          <m:r>
                            <a:rPr kumimoji="0" lang="sl-SI" sz="2000" b="1" i="1" u="none" strike="noStrike" kern="1200" cap="none" spc="0" normalizeH="0" baseline="0" noProof="0" dirty="0" smtClean="0">
                              <a:ln>
                                <a:noFill/>
                              </a:ln>
                              <a:solidFill>
                                <a:srgbClr val="0E2841"/>
                              </a:solidFill>
                              <a:effectLst/>
                              <a:uLnTx/>
                              <a:uFillTx/>
                              <a:latin typeface="Cambria Math" panose="02040503050406030204" pitchFamily="18" charset="0"/>
                              <a:ea typeface="Cambria Math" panose="02040503050406030204" pitchFamily="18" charset="0"/>
                              <a:cs typeface="+mn-cs"/>
                            </a:rPr>
                            <m:t> </m:t>
                          </m:r>
                          <m:f>
                            <m:fPr>
                              <m:ctrlP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ctrlPr>
                            </m:fPr>
                            <m:num>
                              <m:sSup>
                                <m:sSupPr>
                                  <m:ctrlP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ctrlPr>
                                </m:sSupPr>
                                <m:e>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𝒎</m:t>
                                  </m:r>
                                </m:e>
                                <m:sup>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𝟑</m:t>
                                  </m:r>
                                </m:sup>
                              </m:sSup>
                            </m:num>
                            <m:den>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𝒔</m:t>
                              </m:r>
                            </m:den>
                          </m:f>
                        </m:num>
                        <m:den>
                          <m:f>
                            <m:fPr>
                              <m:ctrlP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ctrlPr>
                            </m:fPr>
                            <m:num>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𝝅</m:t>
                              </m:r>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m:t>
                              </m:r>
                              <m:sSup>
                                <m:sSupPr>
                                  <m:ctrlP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ctrlPr>
                                </m:sSupPr>
                                <m:e>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𝟎</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𝟎𝟐</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 </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𝒎</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e>
                                <m:sup>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𝟐</m:t>
                                  </m:r>
                                </m:sup>
                              </m:sSup>
                            </m:num>
                            <m:den>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𝟒</m:t>
                              </m:r>
                            </m:den>
                          </m:f>
                        </m:den>
                      </m:f>
                    </m:oMath>
                  </m:oMathPara>
                </a14:m>
                <a:endPar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𝒗</m:t>
                      </m:r>
                      <m:r>
                        <a:rPr kumimoji="0" lang="sl-SI" sz="2000" b="1"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sl-SI" sz="2000" b="1"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𝟎</m:t>
                      </m:r>
                      <m:r>
                        <a:rPr kumimoji="0" lang="sl-SI" sz="2000" b="1"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sl-SI" sz="2000" b="1"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𝟕𝟗𝟔</m:t>
                      </m:r>
                      <m:r>
                        <a:rPr kumimoji="0" lang="sl-SI" sz="2000" b="1"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 </m:t>
                      </m:r>
                      <m:f>
                        <m:fPr>
                          <m:ctrlPr>
                            <a:rPr kumimoji="0" lang="sl-SI" sz="20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fPr>
                        <m:num>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𝒎</m:t>
                          </m:r>
                        </m:num>
                        <m:den>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𝒔</m:t>
                          </m:r>
                        </m:den>
                      </m:f>
                    </m:oMath>
                  </m:oMathPara>
                </a14:m>
                <a:endPar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endParaRPr>
              </a:p>
            </p:txBody>
          </p:sp>
        </mc:Choice>
        <mc:Fallback xmlns="">
          <p:sp>
            <p:nvSpPr>
              <p:cNvPr id="7" name="PoljeZBesedilom 6">
                <a:extLst>
                  <a:ext uri="{FF2B5EF4-FFF2-40B4-BE49-F238E27FC236}">
                    <a16:creationId xmlns:a16="http://schemas.microsoft.com/office/drawing/2014/main" id="{8B0C94E3-DCFF-5EFB-0E16-BBC3D8967844}"/>
                  </a:ext>
                </a:extLst>
              </p:cNvPr>
              <p:cNvSpPr txBox="1">
                <a:spLocks noRot="1" noChangeAspect="1" noMove="1" noResize="1" noEditPoints="1" noAdjustHandles="1" noChangeArrowheads="1" noChangeShapeType="1" noTextEdit="1"/>
              </p:cNvSpPr>
              <p:nvPr/>
            </p:nvSpPr>
            <p:spPr>
              <a:xfrm>
                <a:off x="6626798" y="1987365"/>
                <a:ext cx="2597277" cy="4762586"/>
              </a:xfrm>
              <a:prstGeom prst="rect">
                <a:avLst/>
              </a:prstGeom>
              <a:blipFill>
                <a:blip r:embed="rId4"/>
                <a:stretch>
                  <a:fillRect/>
                </a:stretch>
              </a:blipFill>
              <a:ln/>
            </p:spPr>
            <p:txBody>
              <a:bodyPr/>
              <a:lstStyle/>
              <a:p>
                <a:r>
                  <a:rPr lang="sl-SI">
                    <a:noFill/>
                  </a:rPr>
                  <a:t> </a:t>
                </a:r>
              </a:p>
            </p:txBody>
          </p:sp>
        </mc:Fallback>
      </mc:AlternateContent>
    </p:spTree>
    <p:extLst>
      <p:ext uri="{BB962C8B-B14F-4D97-AF65-F5344CB8AC3E}">
        <p14:creationId xmlns:p14="http://schemas.microsoft.com/office/powerpoint/2010/main" val="1544547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Naslov 1">
            <a:extLst>
              <a:ext uri="{FF2B5EF4-FFF2-40B4-BE49-F238E27FC236}">
                <a16:creationId xmlns:a16="http://schemas.microsoft.com/office/drawing/2014/main" id="{68DBD30E-C529-C72B-B14C-407F89132783}"/>
              </a:ext>
            </a:extLst>
          </p:cNvPr>
          <p:cNvSpPr>
            <a:spLocks noGrp="1"/>
          </p:cNvSpPr>
          <p:nvPr>
            <p:ph type="title"/>
          </p:nvPr>
        </p:nvSpPr>
        <p:spPr>
          <a:xfrm>
            <a:off x="1178564" y="172113"/>
            <a:ext cx="9833548" cy="659076"/>
          </a:xfrm>
        </p:spPr>
        <p:txBody>
          <a:bodyPr anchor="b">
            <a:noAutofit/>
          </a:bodyPr>
          <a:lstStyle/>
          <a:p>
            <a:pPr algn="ctr"/>
            <a:br>
              <a:rPr lang="sl-SI" sz="4000" b="1" dirty="0">
                <a:solidFill>
                  <a:schemeClr val="tx2"/>
                </a:solidFill>
              </a:rPr>
            </a:br>
            <a:r>
              <a:rPr lang="sl-SI" sz="4000" dirty="0">
                <a:solidFill>
                  <a:schemeClr val="tx2"/>
                </a:solidFill>
              </a:rPr>
              <a:t>Tlak  </a:t>
            </a:r>
            <a:endParaRPr lang="sl-SI" sz="4000" b="1" dirty="0">
              <a:solidFill>
                <a:schemeClr val="tx2"/>
              </a:solidFill>
            </a:endParaRP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3" name="Označba mesta vsebine 2">
                <a:extLst>
                  <a:ext uri="{FF2B5EF4-FFF2-40B4-BE49-F238E27FC236}">
                    <a16:creationId xmlns:a16="http://schemas.microsoft.com/office/drawing/2014/main" id="{ACE797EB-3E7A-DE41-A032-E5402F8BD13C}"/>
                  </a:ext>
                </a:extLst>
              </p:cNvPr>
              <p:cNvSpPr>
                <a:spLocks noGrp="1"/>
              </p:cNvSpPr>
              <p:nvPr>
                <p:ph idx="1"/>
              </p:nvPr>
            </p:nvSpPr>
            <p:spPr>
              <a:xfrm>
                <a:off x="582803" y="1003300"/>
                <a:ext cx="11093381" cy="5353049"/>
              </a:xfrm>
            </p:spPr>
            <p:txBody>
              <a:bodyPr>
                <a:noAutofit/>
              </a:bodyPr>
              <a:lstStyle/>
              <a:p>
                <a:pPr marL="0" indent="0" algn="just">
                  <a:buNone/>
                </a:pPr>
                <a:r>
                  <a:rPr lang="sl-SI" sz="2200" b="1" dirty="0">
                    <a:solidFill>
                      <a:schemeClr val="accent4"/>
                    </a:solidFill>
                  </a:rPr>
                  <a:t>Tlak p je fizikalna veličina, definirana kot sila F, enakomerno porazdeljena po površini A.</a:t>
                </a:r>
              </a:p>
              <a:p>
                <a:pPr marL="0" indent="0" algn="just">
                  <a:buNone/>
                </a:pPr>
                <a:r>
                  <a:rPr lang="sl-SI" sz="2200" dirty="0">
                    <a:solidFill>
                      <a:schemeClr val="tx2"/>
                    </a:solidFill>
                  </a:rPr>
                  <a:t>S tlakom opišemo, kolikšna je velikost sile, ki deluje pravokotno na enoto površine. Tako dobimo osnovno enoto za tlak </a:t>
                </a:r>
                <a14:m>
                  <m:oMath xmlns:m="http://schemas.openxmlformats.org/officeDocument/2006/math">
                    <m:f>
                      <m:fPr>
                        <m:ctrlPr>
                          <a:rPr lang="sl-SI" sz="2400" b="1" i="1" smtClean="0">
                            <a:solidFill>
                              <a:schemeClr val="accent4"/>
                            </a:solidFill>
                            <a:latin typeface="Cambria Math" panose="02040503050406030204" pitchFamily="18" charset="0"/>
                          </a:rPr>
                        </m:ctrlPr>
                      </m:fPr>
                      <m:num>
                        <m:r>
                          <a:rPr lang="sl-SI" sz="2400" b="1" i="0" smtClean="0">
                            <a:solidFill>
                              <a:schemeClr val="accent4"/>
                            </a:solidFill>
                            <a:latin typeface="Cambria Math" panose="02040503050406030204" pitchFamily="18" charset="0"/>
                          </a:rPr>
                          <m:t>𝐍</m:t>
                        </m:r>
                      </m:num>
                      <m:den>
                        <m:sSup>
                          <m:sSupPr>
                            <m:ctrlPr>
                              <a:rPr lang="sl-SI" sz="2400" b="1" i="1">
                                <a:solidFill>
                                  <a:schemeClr val="accent4"/>
                                </a:solidFill>
                                <a:latin typeface="Cambria Math" panose="02040503050406030204" pitchFamily="18" charset="0"/>
                              </a:rPr>
                            </m:ctrlPr>
                          </m:sSupPr>
                          <m:e>
                            <m:r>
                              <a:rPr lang="sl-SI" sz="2400" b="1" i="0">
                                <a:solidFill>
                                  <a:schemeClr val="accent4"/>
                                </a:solidFill>
                                <a:latin typeface="Cambria Math" panose="02040503050406030204" pitchFamily="18" charset="0"/>
                              </a:rPr>
                              <m:t>𝐦</m:t>
                            </m:r>
                          </m:e>
                          <m:sup>
                            <m:r>
                              <a:rPr lang="sl-SI" sz="2400" b="1" i="0" smtClean="0">
                                <a:solidFill>
                                  <a:schemeClr val="accent4"/>
                                </a:solidFill>
                                <a:latin typeface="Cambria Math" panose="02040503050406030204" pitchFamily="18" charset="0"/>
                              </a:rPr>
                              <m:t>𝟐</m:t>
                            </m:r>
                          </m:sup>
                        </m:sSup>
                      </m:den>
                    </m:f>
                  </m:oMath>
                </a14:m>
                <a:r>
                  <a:rPr lang="sl-SI" sz="2200" dirty="0">
                    <a:solidFill>
                      <a:schemeClr val="tx2"/>
                    </a:solidFill>
                  </a:rPr>
                  <a:t>, ki je v mednarodnem sistemu merskih enot SI določena kot Pa (paskal).</a:t>
                </a: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r>
                  <a:rPr lang="sl-SI" sz="2200" b="1" dirty="0">
                    <a:solidFill>
                      <a:schemeClr val="accent4"/>
                    </a:solidFill>
                  </a:rPr>
                  <a:t>Osnovna enota za tlak paskal (Pa) </a:t>
                </a:r>
                <a:r>
                  <a:rPr lang="sl-SI" sz="2200" dirty="0">
                    <a:solidFill>
                      <a:schemeClr val="tx2"/>
                    </a:solidFill>
                  </a:rPr>
                  <a:t>se imenuje se po francoskem matematiku, fiziku in filozofu </a:t>
                </a:r>
                <a:r>
                  <a:rPr lang="sl-SI" sz="2200" dirty="0" err="1">
                    <a:solidFill>
                      <a:schemeClr val="tx2"/>
                    </a:solidFill>
                  </a:rPr>
                  <a:t>Blaisu</a:t>
                </a:r>
                <a:r>
                  <a:rPr lang="sl-SI" sz="2200" dirty="0">
                    <a:solidFill>
                      <a:schemeClr val="tx2"/>
                    </a:solidFill>
                  </a:rPr>
                  <a:t> Pascalu.</a:t>
                </a:r>
              </a:p>
              <a:p>
                <a:pPr marL="0" indent="0" algn="just">
                  <a:buNone/>
                </a:pPr>
                <a:r>
                  <a:rPr lang="sl-SI" sz="2200" dirty="0">
                    <a:solidFill>
                      <a:schemeClr val="tx2"/>
                    </a:solidFill>
                  </a:rPr>
                  <a:t>Paskal je zelo majhna enota, v praksi se običajno uporabljajo večje enote.</a:t>
                </a:r>
              </a:p>
              <a:p>
                <a:pPr marL="0" indent="0" algn="just">
                  <a:buNone/>
                </a:pPr>
                <a:r>
                  <a:rPr lang="sl-SI" sz="2200" dirty="0">
                    <a:solidFill>
                      <a:schemeClr val="tx2"/>
                    </a:solidFill>
                  </a:rPr>
                  <a:t>Druge enote, ki se uporabljajo za tlak, so: bar, </a:t>
                </a:r>
                <a:r>
                  <a:rPr lang="sl-SI" sz="2200" dirty="0" err="1">
                    <a:solidFill>
                      <a:schemeClr val="tx2"/>
                    </a:solidFill>
                  </a:rPr>
                  <a:t>mbar</a:t>
                </a:r>
                <a:r>
                  <a:rPr lang="sl-SI" sz="2200" dirty="0">
                    <a:solidFill>
                      <a:schemeClr val="tx2"/>
                    </a:solidFill>
                  </a:rPr>
                  <a:t>, </a:t>
                </a:r>
                <a:r>
                  <a:rPr lang="sl-SI" sz="2200" dirty="0" err="1">
                    <a:solidFill>
                      <a:schemeClr val="tx2"/>
                    </a:solidFill>
                  </a:rPr>
                  <a:t>MPa</a:t>
                </a:r>
                <a:r>
                  <a:rPr lang="sl-SI" sz="2200" dirty="0">
                    <a:solidFill>
                      <a:schemeClr val="tx2"/>
                    </a:solidFill>
                  </a:rPr>
                  <a:t>, </a:t>
                </a:r>
                <a:r>
                  <a:rPr lang="sl-SI" sz="2200" dirty="0" err="1">
                    <a:solidFill>
                      <a:schemeClr val="tx2"/>
                    </a:solidFill>
                  </a:rPr>
                  <a:t>hPa</a:t>
                </a:r>
                <a:r>
                  <a:rPr lang="sl-SI" sz="2200" dirty="0">
                    <a:solidFill>
                      <a:schemeClr val="tx2"/>
                    </a:solidFill>
                  </a:rPr>
                  <a:t>, kPa, </a:t>
                </a:r>
                <a14:m>
                  <m:oMath xmlns:m="http://schemas.openxmlformats.org/officeDocument/2006/math">
                    <m:f>
                      <m:fPr>
                        <m:ctrlPr>
                          <a:rPr lang="sl-SI" sz="2200" i="1" smtClean="0">
                            <a:solidFill>
                              <a:schemeClr val="tx2"/>
                            </a:solidFill>
                            <a:latin typeface="Cambria Math" panose="02040503050406030204" pitchFamily="18" charset="0"/>
                          </a:rPr>
                        </m:ctrlPr>
                      </m:fPr>
                      <m:num>
                        <m:r>
                          <m:rPr>
                            <m:sty m:val="p"/>
                          </m:rPr>
                          <a:rPr lang="sl-SI" sz="2200" b="0" i="0" smtClean="0">
                            <a:solidFill>
                              <a:schemeClr val="tx2"/>
                            </a:solidFill>
                            <a:latin typeface="Cambria Math" panose="02040503050406030204" pitchFamily="18" charset="0"/>
                          </a:rPr>
                          <m:t>N</m:t>
                        </m:r>
                      </m:num>
                      <m:den>
                        <m:sSup>
                          <m:sSupPr>
                            <m:ctrlPr>
                              <a:rPr lang="sl-SI" sz="2200" i="1">
                                <a:solidFill>
                                  <a:schemeClr val="tx2"/>
                                </a:solidFill>
                                <a:latin typeface="Cambria Math" panose="02040503050406030204" pitchFamily="18" charset="0"/>
                              </a:rPr>
                            </m:ctrlPr>
                          </m:sSupPr>
                          <m:e>
                            <m:r>
                              <m:rPr>
                                <m:sty m:val="p"/>
                              </m:rPr>
                              <a:rPr lang="sl-SI" sz="2200" b="0" i="0">
                                <a:solidFill>
                                  <a:schemeClr val="tx2"/>
                                </a:solidFill>
                                <a:latin typeface="Cambria Math" panose="02040503050406030204" pitchFamily="18" charset="0"/>
                              </a:rPr>
                              <m:t>m</m:t>
                            </m:r>
                            <m:r>
                              <m:rPr>
                                <m:sty m:val="p"/>
                              </m:rPr>
                              <a:rPr lang="sl-SI" sz="2200" b="0" i="0" smtClean="0">
                                <a:solidFill>
                                  <a:schemeClr val="tx2"/>
                                </a:solidFill>
                                <a:latin typeface="Cambria Math" panose="02040503050406030204" pitchFamily="18" charset="0"/>
                              </a:rPr>
                              <m:t>m</m:t>
                            </m:r>
                          </m:e>
                          <m:sup>
                            <m:r>
                              <a:rPr lang="sl-SI" sz="2200" b="0" i="0" smtClean="0">
                                <a:solidFill>
                                  <a:schemeClr val="tx2"/>
                                </a:solidFill>
                                <a:latin typeface="Cambria Math" panose="02040503050406030204" pitchFamily="18" charset="0"/>
                              </a:rPr>
                              <m:t>2</m:t>
                            </m:r>
                          </m:sup>
                        </m:sSup>
                      </m:den>
                    </m:f>
                  </m:oMath>
                </a14:m>
                <a:r>
                  <a:rPr lang="sl-SI" sz="2200" dirty="0">
                    <a:solidFill>
                      <a:schemeClr val="tx2"/>
                    </a:solidFill>
                  </a:rPr>
                  <a:t>, </a:t>
                </a:r>
                <a14:m>
                  <m:oMath xmlns:m="http://schemas.openxmlformats.org/officeDocument/2006/math">
                    <m:f>
                      <m:fPr>
                        <m:ctrlPr>
                          <a:rPr lang="sl-SI" sz="2200" i="1">
                            <a:solidFill>
                              <a:schemeClr val="tx2"/>
                            </a:solidFill>
                            <a:latin typeface="Cambria Math" panose="02040503050406030204" pitchFamily="18" charset="0"/>
                          </a:rPr>
                        </m:ctrlPr>
                      </m:fPr>
                      <m:num>
                        <m:r>
                          <m:rPr>
                            <m:sty m:val="p"/>
                          </m:rPr>
                          <a:rPr lang="sl-SI" sz="2200">
                            <a:solidFill>
                              <a:schemeClr val="tx2"/>
                            </a:solidFill>
                            <a:latin typeface="Cambria Math" panose="02040503050406030204" pitchFamily="18" charset="0"/>
                          </a:rPr>
                          <m:t>N</m:t>
                        </m:r>
                      </m:num>
                      <m:den>
                        <m:sSup>
                          <m:sSupPr>
                            <m:ctrlPr>
                              <a:rPr lang="sl-SI" sz="2200" i="1">
                                <a:solidFill>
                                  <a:schemeClr val="tx2"/>
                                </a:solidFill>
                                <a:latin typeface="Cambria Math" panose="02040503050406030204" pitchFamily="18" charset="0"/>
                              </a:rPr>
                            </m:ctrlPr>
                          </m:sSupPr>
                          <m:e>
                            <m:r>
                              <m:rPr>
                                <m:sty m:val="p"/>
                              </m:rPr>
                              <a:rPr lang="sl-SI" sz="2200">
                                <a:solidFill>
                                  <a:schemeClr val="tx2"/>
                                </a:solidFill>
                                <a:latin typeface="Cambria Math" panose="02040503050406030204" pitchFamily="18" charset="0"/>
                              </a:rPr>
                              <m:t>m</m:t>
                            </m:r>
                          </m:e>
                          <m:sup>
                            <m:r>
                              <a:rPr lang="sl-SI" sz="2200">
                                <a:solidFill>
                                  <a:schemeClr val="tx2"/>
                                </a:solidFill>
                                <a:latin typeface="Cambria Math" panose="02040503050406030204" pitchFamily="18" charset="0"/>
                              </a:rPr>
                              <m:t>2</m:t>
                            </m:r>
                          </m:sup>
                        </m:sSup>
                      </m:den>
                    </m:f>
                  </m:oMath>
                </a14:m>
                <a:r>
                  <a:rPr lang="sl-SI" sz="2200" dirty="0">
                    <a:solidFill>
                      <a:schemeClr val="tx2"/>
                    </a:solidFill>
                  </a:rPr>
                  <a:t>  …</a:t>
                </a:r>
              </a:p>
              <a:p>
                <a:pPr marL="0" indent="0" algn="just">
                  <a:buNone/>
                </a:pPr>
                <a:r>
                  <a:rPr lang="sl-SI" sz="2200" dirty="0">
                    <a:solidFill>
                      <a:schemeClr val="tx2"/>
                    </a:solidFill>
                  </a:rPr>
                  <a:t>Tlak delimo na </a:t>
                </a:r>
                <a:r>
                  <a:rPr lang="sl-SI" sz="2200" b="1" dirty="0">
                    <a:solidFill>
                      <a:schemeClr val="accent4"/>
                    </a:solidFill>
                  </a:rPr>
                  <a:t>absolutni tlak, tlak okolice in relativni tlak.</a:t>
                </a:r>
              </a:p>
              <a:p>
                <a:pPr marL="0" indent="0" algn="just">
                  <a:buNone/>
                </a:pPr>
                <a:endParaRPr lang="sl-SI" sz="2200" b="1" dirty="0">
                  <a:solidFill>
                    <a:schemeClr val="accent4"/>
                  </a:solidFill>
                </a:endParaRPr>
              </a:p>
              <a:p>
                <a:pPr marL="0" indent="0" algn="just">
                  <a:buNone/>
                </a:pPr>
                <a:endParaRPr lang="sl-SI" sz="2200" dirty="0">
                  <a:solidFill>
                    <a:schemeClr val="tx2"/>
                  </a:solidFill>
                </a:endParaRPr>
              </a:p>
            </p:txBody>
          </p:sp>
        </mc:Choice>
        <mc:Fallback xmlns="">
          <p:sp>
            <p:nvSpPr>
              <p:cNvPr id="3" name="Označba mesta vsebine 2">
                <a:extLst>
                  <a:ext uri="{FF2B5EF4-FFF2-40B4-BE49-F238E27FC236}">
                    <a16:creationId xmlns:a16="http://schemas.microsoft.com/office/drawing/2014/main" id="{ACE797EB-3E7A-DE41-A032-E5402F8BD13C}"/>
                  </a:ext>
                </a:extLst>
              </p:cNvPr>
              <p:cNvSpPr>
                <a:spLocks noGrp="1" noRot="1" noChangeAspect="1" noMove="1" noResize="1" noEditPoints="1" noAdjustHandles="1" noChangeArrowheads="1" noChangeShapeType="1" noTextEdit="1"/>
              </p:cNvSpPr>
              <p:nvPr>
                <p:ph idx="1"/>
              </p:nvPr>
            </p:nvSpPr>
            <p:spPr>
              <a:xfrm>
                <a:off x="582803" y="1003300"/>
                <a:ext cx="11093381" cy="5353049"/>
              </a:xfrm>
              <a:blipFill>
                <a:blip r:embed="rId2"/>
                <a:stretch>
                  <a:fillRect l="-715" t="-1367" r="-770"/>
                </a:stretch>
              </a:blipFill>
            </p:spPr>
            <p:txBody>
              <a:bodyPr/>
              <a:lstStyle/>
              <a:p>
                <a:r>
                  <a:rPr lang="sl-SI">
                    <a:noFill/>
                  </a:rPr>
                  <a:t> </a:t>
                </a:r>
              </a:p>
            </p:txBody>
          </p:sp>
        </mc:Fallback>
      </mc:AlternateContent>
      <p:sp>
        <p:nvSpPr>
          <p:cNvPr id="4" name="Označba mesta številke diapozitiva 3">
            <a:extLst>
              <a:ext uri="{FF2B5EF4-FFF2-40B4-BE49-F238E27FC236}">
                <a16:creationId xmlns:a16="http://schemas.microsoft.com/office/drawing/2014/main" id="{020C3108-B7E6-EFF0-07B8-CBC4AD8228D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sl-SI"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5" name="PoljeZBesedilom 4">
                <a:extLst>
                  <a:ext uri="{FF2B5EF4-FFF2-40B4-BE49-F238E27FC236}">
                    <a16:creationId xmlns:a16="http://schemas.microsoft.com/office/drawing/2014/main" id="{1092C86C-6A96-5330-1034-511F7658B56C}"/>
                  </a:ext>
                </a:extLst>
              </p:cNvPr>
              <p:cNvSpPr txBox="1"/>
              <p:nvPr/>
            </p:nvSpPr>
            <p:spPr>
              <a:xfrm>
                <a:off x="4813534" y="2954048"/>
                <a:ext cx="2228950" cy="725776"/>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sl-SI" sz="2200" b="1" i="0"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𝐩</m:t>
                      </m:r>
                      <m:r>
                        <a:rPr kumimoji="0" lang="sl-SI" sz="2200" b="1" i="0"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f>
                        <m:f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ctrlPr>
                        </m:fPr>
                        <m:num>
                          <m:r>
                            <m:rPr>
                              <m:nor/>
                            </m:rPr>
                            <a:rPr kumimoji="0" lang="sl-SI" sz="2200" b="1" i="0"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F</m:t>
                          </m:r>
                        </m:num>
                        <m:den>
                          <m:r>
                            <m:rPr>
                              <m:nor/>
                            </m:rPr>
                            <a:rPr kumimoji="0" lang="sl-SI" sz="2200" b="1" i="0"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A</m:t>
                          </m:r>
                        </m:den>
                      </m:f>
                      <m:r>
                        <a:rPr kumimoji="0" lang="sl-SI" sz="2200" b="1" i="0"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   </m:t>
                      </m:r>
                      <m:d>
                        <m:dPr>
                          <m:begChr m:val="["/>
                          <m:endChr m:val="]"/>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ctrlPr>
                        </m:dPr>
                        <m:e>
                          <m:r>
                            <a:rPr kumimoji="0" lang="sl-SI" sz="2200" b="1" i="0"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𝐏𝐚</m:t>
                          </m:r>
                        </m:e>
                      </m:d>
                    </m:oMath>
                  </m:oMathPara>
                </a14:m>
                <a:endParaRPr kumimoji="0" lang="sl-SI" sz="2200" b="1" i="0" u="none" strike="noStrike" kern="1200" cap="none" spc="0" normalizeH="0" baseline="0" noProof="0" dirty="0">
                  <a:ln>
                    <a:noFill/>
                  </a:ln>
                  <a:solidFill>
                    <a:srgbClr val="0E2841"/>
                  </a:solidFill>
                  <a:effectLst/>
                  <a:uLnTx/>
                  <a:uFillTx/>
                  <a:latin typeface="Aptos" panose="02110004020202020204"/>
                  <a:ea typeface="+mn-ea"/>
                  <a:cs typeface="+mn-cs"/>
                </a:endParaRPr>
              </a:p>
            </p:txBody>
          </p:sp>
        </mc:Choice>
        <mc:Fallback xmlns="">
          <p:sp>
            <p:nvSpPr>
              <p:cNvPr id="5" name="PoljeZBesedilom 4">
                <a:extLst>
                  <a:ext uri="{FF2B5EF4-FFF2-40B4-BE49-F238E27FC236}">
                    <a16:creationId xmlns:a16="http://schemas.microsoft.com/office/drawing/2014/main" id="{1092C86C-6A96-5330-1034-511F7658B56C}"/>
                  </a:ext>
                </a:extLst>
              </p:cNvPr>
              <p:cNvSpPr txBox="1">
                <a:spLocks noRot="1" noChangeAspect="1" noMove="1" noResize="1" noEditPoints="1" noAdjustHandles="1" noChangeArrowheads="1" noChangeShapeType="1" noTextEdit="1"/>
              </p:cNvSpPr>
              <p:nvPr/>
            </p:nvSpPr>
            <p:spPr>
              <a:xfrm>
                <a:off x="4813534" y="2954048"/>
                <a:ext cx="2228950" cy="725776"/>
              </a:xfrm>
              <a:prstGeom prst="rect">
                <a:avLst/>
              </a:prstGeom>
              <a:blipFill>
                <a:blip r:embed="rId3"/>
                <a:stretch>
                  <a:fillRect/>
                </a:stretch>
              </a:blipFill>
              <a:ln/>
            </p:spPr>
            <p:txBody>
              <a:bodyPr/>
              <a:lstStyle/>
              <a:p>
                <a:r>
                  <a:rPr lang="sl-SI">
                    <a:noFill/>
                  </a:rPr>
                  <a:t> </a:t>
                </a:r>
              </a:p>
            </p:txBody>
          </p:sp>
        </mc:Fallback>
      </mc:AlternateContent>
    </p:spTree>
    <p:extLst>
      <p:ext uri="{BB962C8B-B14F-4D97-AF65-F5344CB8AC3E}">
        <p14:creationId xmlns:p14="http://schemas.microsoft.com/office/powerpoint/2010/main" val="2207951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3" name="Označba mesta vsebine 2">
                <a:extLst>
                  <a:ext uri="{FF2B5EF4-FFF2-40B4-BE49-F238E27FC236}">
                    <a16:creationId xmlns:a16="http://schemas.microsoft.com/office/drawing/2014/main" id="{ACE797EB-3E7A-DE41-A032-E5402F8BD13C}"/>
                  </a:ext>
                </a:extLst>
              </p:cNvPr>
              <p:cNvSpPr>
                <a:spLocks noGrp="1"/>
              </p:cNvSpPr>
              <p:nvPr>
                <p:ph idx="1"/>
              </p:nvPr>
            </p:nvSpPr>
            <p:spPr>
              <a:xfrm>
                <a:off x="582803" y="502418"/>
                <a:ext cx="11093381" cy="5853931"/>
              </a:xfrm>
            </p:spPr>
            <p:txBody>
              <a:bodyPr>
                <a:normAutofit/>
              </a:bodyPr>
              <a:lstStyle/>
              <a:p>
                <a:pPr marL="0" indent="0" algn="just">
                  <a:buNone/>
                </a:pPr>
                <a:r>
                  <a:rPr lang="sl-SI" sz="2200" b="1" dirty="0">
                    <a:solidFill>
                      <a:schemeClr val="accent4"/>
                    </a:solidFill>
                  </a:rPr>
                  <a:t>ABSOLUTNI TLAK</a:t>
                </a:r>
                <a:endParaRPr lang="sl-SI" sz="2200" dirty="0">
                  <a:solidFill>
                    <a:schemeClr val="tx2"/>
                  </a:solidFill>
                </a:endParaRPr>
              </a:p>
              <a:p>
                <a:pPr marL="0" indent="0" algn="just">
                  <a:buNone/>
                </a:pPr>
                <a:r>
                  <a:rPr lang="pl-PL" sz="2200" dirty="0">
                    <a:solidFill>
                      <a:schemeClr val="tx2"/>
                    </a:solidFill>
                  </a:rPr>
                  <a:t>Absolutni tlak je tlak, merjen od ničelnice tlaka. Označimo ga s p.</a:t>
                </a:r>
                <a:endParaRPr lang="sl-SI" sz="2200" dirty="0">
                  <a:solidFill>
                    <a:schemeClr val="tx2"/>
                  </a:solidFill>
                </a:endParaRPr>
              </a:p>
              <a:p>
                <a:pPr marL="0" indent="0" algn="just">
                  <a:buNone/>
                </a:pPr>
                <a:endParaRPr lang="sl-SI" sz="2200" dirty="0">
                  <a:solidFill>
                    <a:schemeClr val="tx2"/>
                  </a:solidFill>
                </a:endParaRPr>
              </a:p>
              <a:p>
                <a:pPr marL="0" indent="0" algn="just">
                  <a:buNone/>
                </a:pPr>
                <a:r>
                  <a:rPr lang="sl-SI" sz="2200" b="1" dirty="0">
                    <a:solidFill>
                      <a:schemeClr val="accent4"/>
                    </a:solidFill>
                  </a:rPr>
                  <a:t>TLAK OKOLICE</a:t>
                </a:r>
                <a:endParaRPr lang="sl-SI" sz="2200" dirty="0">
                  <a:solidFill>
                    <a:schemeClr val="tx2"/>
                  </a:solidFill>
                </a:endParaRPr>
              </a:p>
              <a:p>
                <a:pPr marL="0" indent="0" algn="just">
                  <a:buNone/>
                </a:pPr>
                <a:r>
                  <a:rPr lang="sl-SI" sz="2200" dirty="0">
                    <a:solidFill>
                      <a:schemeClr val="tx2"/>
                    </a:solidFill>
                  </a:rPr>
                  <a:t>Tlak okolice poimenujemo tudi zračni ali atmosferski tlak, saj je posledica teže zraka nad nekim izbranim mestom. Zračni tlak je odvisen od vremenskih razmer (vlažnosti zraka, temperature zraka) in od nadmorske višine.</a:t>
                </a:r>
              </a:p>
              <a:p>
                <a:pPr marL="0" indent="0" algn="just">
                  <a:buNone/>
                </a:pPr>
                <a:r>
                  <a:rPr lang="sl-SI" sz="2200" dirty="0">
                    <a:solidFill>
                      <a:schemeClr val="tx2"/>
                    </a:solidFill>
                  </a:rPr>
                  <a:t>Normalna vrednost zračnega tlaka, merjenega pri 0 m nadmorske višine, je </a:t>
                </a:r>
                <a:r>
                  <a:rPr lang="sl-SI" sz="2200" b="1" dirty="0">
                    <a:solidFill>
                      <a:schemeClr val="accent4"/>
                    </a:solidFill>
                  </a:rPr>
                  <a:t>1013 </a:t>
                </a:r>
                <a:r>
                  <a:rPr lang="sl-SI" sz="2200" b="1" dirty="0" err="1">
                    <a:solidFill>
                      <a:schemeClr val="accent4"/>
                    </a:solidFill>
                  </a:rPr>
                  <a:t>mbar</a:t>
                </a:r>
                <a:r>
                  <a:rPr lang="sl-SI" sz="2200" b="1" dirty="0">
                    <a:solidFill>
                      <a:schemeClr val="accent4"/>
                    </a:solidFill>
                  </a:rPr>
                  <a:t> </a:t>
                </a:r>
                <a:r>
                  <a:rPr lang="sl-SI" sz="2200" dirty="0">
                    <a:solidFill>
                      <a:schemeClr val="tx2"/>
                    </a:solidFill>
                  </a:rPr>
                  <a:t>in jo označimo s </a:t>
                </a:r>
                <a14:m>
                  <m:oMath xmlns:m="http://schemas.openxmlformats.org/officeDocument/2006/math">
                    <m:sSub>
                      <m:sSubPr>
                        <m:ctrlPr>
                          <a:rPr kumimoji="0" lang="sl-SI" sz="2200" b="1" i="1" u="none" strike="noStrike" kern="1200" cap="none" spc="0" normalizeH="0" baseline="0" noProof="0" smtClean="0">
                            <a:ln>
                              <a:noFill/>
                            </a:ln>
                            <a:solidFill>
                              <a:schemeClr val="accent4"/>
                            </a:solidFill>
                            <a:effectLst/>
                            <a:uLnTx/>
                            <a:uFillTx/>
                            <a:latin typeface="Cambria Math" panose="02040503050406030204" pitchFamily="18" charset="0"/>
                          </a:rPr>
                        </m:ctrlPr>
                      </m:sSubPr>
                      <m:e>
                        <m:r>
                          <a:rPr kumimoji="0" lang="sl-SI" sz="2200" b="1" i="1" u="none" strike="noStrike" kern="1200" cap="none" spc="0" normalizeH="0" baseline="0" noProof="0" smtClean="0">
                            <a:ln>
                              <a:noFill/>
                            </a:ln>
                            <a:solidFill>
                              <a:schemeClr val="accent4"/>
                            </a:solidFill>
                            <a:effectLst/>
                            <a:uLnTx/>
                            <a:uFillTx/>
                            <a:latin typeface="Cambria Math" panose="02040503050406030204" pitchFamily="18" charset="0"/>
                          </a:rPr>
                          <m:t>𝒑</m:t>
                        </m:r>
                      </m:e>
                      <m:sub>
                        <m:r>
                          <a:rPr kumimoji="0" lang="sl-SI" sz="2200" b="1" i="1" u="none" strike="noStrike" kern="1200" cap="none" spc="0" normalizeH="0" baseline="0" noProof="0" smtClean="0">
                            <a:ln>
                              <a:noFill/>
                            </a:ln>
                            <a:solidFill>
                              <a:schemeClr val="accent4"/>
                            </a:solidFill>
                            <a:effectLst/>
                            <a:uLnTx/>
                            <a:uFillTx/>
                            <a:latin typeface="Cambria Math" panose="02040503050406030204" pitchFamily="18" charset="0"/>
                          </a:rPr>
                          <m:t>𝟎</m:t>
                        </m:r>
                      </m:sub>
                    </m:sSub>
                  </m:oMath>
                </a14:m>
                <a:r>
                  <a:rPr lang="sl-SI" sz="2200" dirty="0">
                    <a:solidFill>
                      <a:schemeClr val="accent4"/>
                    </a:solidFill>
                  </a:rPr>
                  <a:t>.</a:t>
                </a:r>
              </a:p>
              <a:p>
                <a:pPr marL="0" indent="0" algn="just">
                  <a:buNone/>
                </a:pPr>
                <a:r>
                  <a:rPr lang="sl-SI" sz="2200" dirty="0">
                    <a:solidFill>
                      <a:schemeClr val="tx2"/>
                    </a:solidFill>
                  </a:rPr>
                  <a:t>Z višanjem nadmorske višine se vrednost zračnega tlaka manjša.</a:t>
                </a: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p:txBody>
          </p:sp>
        </mc:Choice>
        <mc:Fallback xmlns="">
          <p:sp>
            <p:nvSpPr>
              <p:cNvPr id="3" name="Označba mesta vsebine 2">
                <a:extLst>
                  <a:ext uri="{FF2B5EF4-FFF2-40B4-BE49-F238E27FC236}">
                    <a16:creationId xmlns:a16="http://schemas.microsoft.com/office/drawing/2014/main" id="{ACE797EB-3E7A-DE41-A032-E5402F8BD13C}"/>
                  </a:ext>
                </a:extLst>
              </p:cNvPr>
              <p:cNvSpPr>
                <a:spLocks noGrp="1" noRot="1" noChangeAspect="1" noMove="1" noResize="1" noEditPoints="1" noAdjustHandles="1" noChangeArrowheads="1" noChangeShapeType="1" noTextEdit="1"/>
              </p:cNvSpPr>
              <p:nvPr>
                <p:ph idx="1"/>
              </p:nvPr>
            </p:nvSpPr>
            <p:spPr>
              <a:xfrm>
                <a:off x="582803" y="502418"/>
                <a:ext cx="11093381" cy="5853931"/>
              </a:xfrm>
              <a:blipFill>
                <a:blip r:embed="rId3"/>
                <a:stretch>
                  <a:fillRect l="-715" t="-1145" r="-770"/>
                </a:stretch>
              </a:blipFill>
            </p:spPr>
            <p:txBody>
              <a:bodyPr/>
              <a:lstStyle/>
              <a:p>
                <a:r>
                  <a:rPr lang="sl-SI">
                    <a:noFill/>
                  </a:rPr>
                  <a:t> </a:t>
                </a:r>
              </a:p>
            </p:txBody>
          </p:sp>
        </mc:Fallback>
      </mc:AlternateContent>
      <p:sp>
        <p:nvSpPr>
          <p:cNvPr id="4" name="Označba mesta številke diapozitiva 3">
            <a:extLst>
              <a:ext uri="{FF2B5EF4-FFF2-40B4-BE49-F238E27FC236}">
                <a16:creationId xmlns:a16="http://schemas.microsoft.com/office/drawing/2014/main" id="{020C3108-B7E6-EFF0-07B8-CBC4AD8228D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sl-SI"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pic>
        <p:nvPicPr>
          <p:cNvPr id="7" name="Slika 6">
            <a:extLst>
              <a:ext uri="{FF2B5EF4-FFF2-40B4-BE49-F238E27FC236}">
                <a16:creationId xmlns:a16="http://schemas.microsoft.com/office/drawing/2014/main" id="{AEF395E7-2199-BB2E-9863-4934980D7A11}"/>
              </a:ext>
            </a:extLst>
          </p:cNvPr>
          <p:cNvPicPr>
            <a:picLocks noChangeAspect="1"/>
          </p:cNvPicPr>
          <p:nvPr/>
        </p:nvPicPr>
        <p:blipFill rotWithShape="1">
          <a:blip r:embed="rId4"/>
          <a:srcRect l="22237" t="41106" r="56842" b="27447"/>
          <a:stretch/>
        </p:blipFill>
        <p:spPr>
          <a:xfrm>
            <a:off x="8811570" y="4002833"/>
            <a:ext cx="3376930" cy="2855166"/>
          </a:xfrm>
          <a:prstGeom prst="rect">
            <a:avLst/>
          </a:prstGeom>
        </p:spPr>
      </p:pic>
    </p:spTree>
    <p:extLst>
      <p:ext uri="{BB962C8B-B14F-4D97-AF65-F5344CB8AC3E}">
        <p14:creationId xmlns:p14="http://schemas.microsoft.com/office/powerpoint/2010/main" val="1285054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3" name="Označba mesta vsebine 2">
                <a:extLst>
                  <a:ext uri="{FF2B5EF4-FFF2-40B4-BE49-F238E27FC236}">
                    <a16:creationId xmlns:a16="http://schemas.microsoft.com/office/drawing/2014/main" id="{ACE797EB-3E7A-DE41-A032-E5402F8BD13C}"/>
                  </a:ext>
                </a:extLst>
              </p:cNvPr>
              <p:cNvSpPr>
                <a:spLocks noGrp="1"/>
              </p:cNvSpPr>
              <p:nvPr>
                <p:ph idx="1"/>
              </p:nvPr>
            </p:nvSpPr>
            <p:spPr>
              <a:xfrm>
                <a:off x="582803" y="502418"/>
                <a:ext cx="11093381" cy="5853931"/>
              </a:xfrm>
            </p:spPr>
            <p:txBody>
              <a:bodyPr>
                <a:normAutofit/>
              </a:bodyPr>
              <a:lstStyle/>
              <a:p>
                <a:pPr marL="0" indent="0" algn="just">
                  <a:buNone/>
                </a:pPr>
                <a:r>
                  <a:rPr lang="sl-SI" sz="2200" b="1" dirty="0">
                    <a:solidFill>
                      <a:schemeClr val="accent4"/>
                    </a:solidFill>
                  </a:rPr>
                  <a:t>RELATIVNI TLAK</a:t>
                </a:r>
                <a:endParaRPr lang="sl-SI" sz="2200" dirty="0">
                  <a:solidFill>
                    <a:schemeClr val="tx2"/>
                  </a:solidFill>
                </a:endParaRPr>
              </a:p>
              <a:p>
                <a:pPr marL="0" indent="0" algn="just">
                  <a:buNone/>
                </a:pPr>
                <a:r>
                  <a:rPr lang="sl-SI" sz="2200" dirty="0">
                    <a:solidFill>
                      <a:schemeClr val="tx2"/>
                    </a:solidFill>
                  </a:rPr>
                  <a:t>Relativni tlak delimo na nadtlak in podtlak.</a:t>
                </a:r>
              </a:p>
              <a:p>
                <a:pPr marL="0" indent="0" algn="just">
                  <a:buNone/>
                </a:pPr>
                <a:r>
                  <a:rPr lang="pl-PL" sz="2200" b="1" dirty="0">
                    <a:solidFill>
                      <a:schemeClr val="accent4"/>
                    </a:solidFill>
                  </a:rPr>
                  <a:t>Nadtlak</a:t>
                </a:r>
                <a:r>
                  <a:rPr lang="pl-PL" sz="2200" dirty="0">
                    <a:solidFill>
                      <a:schemeClr val="tx2"/>
                    </a:solidFill>
                  </a:rPr>
                  <a:t> je tlačna razlika, ki nastane takrat, ko je </a:t>
                </a:r>
                <a:r>
                  <a:rPr lang="pl-PL" sz="2200" b="1" dirty="0">
                    <a:solidFill>
                      <a:schemeClr val="accent4"/>
                    </a:solidFill>
                  </a:rPr>
                  <a:t>absolutni tlak p višji od tlaka okolice </a:t>
                </a:r>
                <a14:m>
                  <m:oMath xmlns:m="http://schemas.openxmlformats.org/officeDocument/2006/math">
                    <m:sSub>
                      <m:sSubPr>
                        <m:ctrlPr>
                          <a:rPr kumimoji="0" lang="sl-SI" sz="2200" b="1" i="1" u="none" strike="noStrike" kern="1200" cap="none" spc="0" normalizeH="0" baseline="0" noProof="0" smtClean="0">
                            <a:ln>
                              <a:noFill/>
                            </a:ln>
                            <a:solidFill>
                              <a:schemeClr val="accent4"/>
                            </a:solidFill>
                            <a:effectLst/>
                            <a:uLnTx/>
                            <a:uFillTx/>
                            <a:latin typeface="Cambria Math" panose="02040503050406030204" pitchFamily="18" charset="0"/>
                          </a:rPr>
                        </m:ctrlPr>
                      </m:sSubPr>
                      <m:e>
                        <m:r>
                          <a:rPr kumimoji="0" lang="sl-SI" sz="2200" b="1" i="1" u="none" strike="noStrike" kern="1200" cap="none" spc="0" normalizeH="0" baseline="0" noProof="0" smtClean="0">
                            <a:ln>
                              <a:noFill/>
                            </a:ln>
                            <a:solidFill>
                              <a:schemeClr val="accent4"/>
                            </a:solidFill>
                            <a:effectLst/>
                            <a:uLnTx/>
                            <a:uFillTx/>
                            <a:latin typeface="Cambria Math" panose="02040503050406030204" pitchFamily="18" charset="0"/>
                          </a:rPr>
                          <m:t>𝒑</m:t>
                        </m:r>
                      </m:e>
                      <m:sub>
                        <m:r>
                          <a:rPr kumimoji="0" lang="sl-SI" sz="2200" b="1" i="1" u="none" strike="noStrike" kern="1200" cap="none" spc="0" normalizeH="0" baseline="0" noProof="0" smtClean="0">
                            <a:ln>
                              <a:noFill/>
                            </a:ln>
                            <a:solidFill>
                              <a:schemeClr val="accent4"/>
                            </a:solidFill>
                            <a:effectLst/>
                            <a:uLnTx/>
                            <a:uFillTx/>
                            <a:latin typeface="Cambria Math" panose="02040503050406030204" pitchFamily="18" charset="0"/>
                          </a:rPr>
                          <m:t>𝟎</m:t>
                        </m:r>
                      </m:sub>
                    </m:sSub>
                  </m:oMath>
                </a14:m>
                <a:r>
                  <a:rPr lang="sl-SI" sz="2200" b="1" dirty="0">
                    <a:solidFill>
                      <a:schemeClr val="accent4"/>
                    </a:solidFill>
                  </a:rPr>
                  <a:t>.</a:t>
                </a:r>
              </a:p>
              <a:p>
                <a:pPr marL="0" indent="0" algn="just">
                  <a:buNone/>
                </a:pPr>
                <a:r>
                  <a:rPr lang="sl-SI" sz="2200" dirty="0">
                    <a:solidFill>
                      <a:schemeClr val="tx2"/>
                    </a:solidFill>
                  </a:rPr>
                  <a:t>Označimo ga s </a:t>
                </a:r>
                <a14:m>
                  <m:oMath xmlns:m="http://schemas.openxmlformats.org/officeDocument/2006/math">
                    <m:sSub>
                      <m:sSubPr>
                        <m:ctrlPr>
                          <a:rPr kumimoji="0" lang="sl-SI" sz="2200" i="1" u="none" strike="noStrike" kern="1200" cap="none" spc="0" normalizeH="0" baseline="0" noProof="0" smtClean="0">
                            <a:ln>
                              <a:noFill/>
                            </a:ln>
                            <a:solidFill>
                              <a:schemeClr val="tx2"/>
                            </a:solidFill>
                            <a:effectLst/>
                            <a:uLnTx/>
                            <a:uFillTx/>
                            <a:latin typeface="Cambria Math" panose="02040503050406030204" pitchFamily="18" charset="0"/>
                          </a:rPr>
                        </m:ctrlPr>
                      </m:sSubPr>
                      <m:e>
                        <m:r>
                          <a:rPr kumimoji="0" lang="sl-SI" sz="2200" b="0" i="1" u="none" strike="noStrike" kern="1200" cap="none" spc="0" normalizeH="0" baseline="0" noProof="0" smtClean="0">
                            <a:ln>
                              <a:noFill/>
                            </a:ln>
                            <a:solidFill>
                              <a:schemeClr val="tx2"/>
                            </a:solidFill>
                            <a:effectLst/>
                            <a:uLnTx/>
                            <a:uFillTx/>
                            <a:latin typeface="Cambria Math" panose="02040503050406030204" pitchFamily="18" charset="0"/>
                          </a:rPr>
                          <m:t>𝑝</m:t>
                        </m:r>
                      </m:e>
                      <m:sub>
                        <m:r>
                          <a:rPr kumimoji="0" lang="sl-SI" sz="2200" b="0" i="1" u="none" strike="noStrike" kern="1200" cap="none" spc="0" normalizeH="0" baseline="0" noProof="0" smtClean="0">
                            <a:ln>
                              <a:noFill/>
                            </a:ln>
                            <a:solidFill>
                              <a:schemeClr val="tx2"/>
                            </a:solidFill>
                            <a:effectLst/>
                            <a:uLnTx/>
                            <a:uFillTx/>
                            <a:latin typeface="Cambria Math" panose="02040503050406030204" pitchFamily="18" charset="0"/>
                          </a:rPr>
                          <m:t>𝑛</m:t>
                        </m:r>
                      </m:sub>
                    </m:sSub>
                  </m:oMath>
                </a14:m>
                <a:r>
                  <a:rPr lang="sl-SI" sz="2200" dirty="0">
                    <a:solidFill>
                      <a:schemeClr val="tx2"/>
                    </a:solidFill>
                  </a:rPr>
                  <a:t> in izračunamo po formuli:  </a:t>
                </a:r>
              </a:p>
              <a:p>
                <a:pPr marL="0" indent="0" algn="just">
                  <a:buNone/>
                </a:pPr>
                <a:endParaRPr lang="sl-SI" sz="2200" dirty="0">
                  <a:solidFill>
                    <a:schemeClr val="tx2"/>
                  </a:solidFill>
                </a:endParaRPr>
              </a:p>
              <a:p>
                <a:pPr marL="0" indent="0" algn="just">
                  <a:buNone/>
                </a:pPr>
                <a:r>
                  <a:rPr lang="pl-PL" sz="2200" b="1" dirty="0">
                    <a:solidFill>
                      <a:schemeClr val="accent4"/>
                    </a:solidFill>
                  </a:rPr>
                  <a:t>Podtlak </a:t>
                </a:r>
                <a:r>
                  <a:rPr lang="pl-PL" sz="2200" dirty="0">
                    <a:solidFill>
                      <a:schemeClr val="tx2"/>
                    </a:solidFill>
                  </a:rPr>
                  <a:t>je tlačna razlika, ki nastane takrat, ko je </a:t>
                </a:r>
                <a:r>
                  <a:rPr lang="pl-PL" sz="2200" b="1" dirty="0">
                    <a:solidFill>
                      <a:schemeClr val="accent4"/>
                    </a:solidFill>
                  </a:rPr>
                  <a:t>absolutni tlak p nižji od tlaka okolice </a:t>
                </a:r>
                <a14:m>
                  <m:oMath xmlns:m="http://schemas.openxmlformats.org/officeDocument/2006/math">
                    <m:sSub>
                      <m:sSubPr>
                        <m:ctrlPr>
                          <a:rPr kumimoji="0" lang="sl-SI" sz="2200" b="1" i="1" u="none" strike="noStrike" kern="1200" cap="none" spc="0" normalizeH="0" baseline="0" noProof="0" smtClean="0">
                            <a:ln>
                              <a:noFill/>
                            </a:ln>
                            <a:solidFill>
                              <a:schemeClr val="accent4"/>
                            </a:solidFill>
                            <a:effectLst/>
                            <a:uLnTx/>
                            <a:uFillTx/>
                            <a:latin typeface="Cambria Math" panose="02040503050406030204" pitchFamily="18" charset="0"/>
                          </a:rPr>
                        </m:ctrlPr>
                      </m:sSubPr>
                      <m:e>
                        <m:r>
                          <a:rPr kumimoji="0" lang="sl-SI" sz="2200" b="1" i="1" u="none" strike="noStrike" kern="1200" cap="none" spc="0" normalizeH="0" baseline="0" noProof="0" smtClean="0">
                            <a:ln>
                              <a:noFill/>
                            </a:ln>
                            <a:solidFill>
                              <a:schemeClr val="accent4"/>
                            </a:solidFill>
                            <a:effectLst/>
                            <a:uLnTx/>
                            <a:uFillTx/>
                            <a:latin typeface="Cambria Math" panose="02040503050406030204" pitchFamily="18" charset="0"/>
                          </a:rPr>
                          <m:t>𝒑</m:t>
                        </m:r>
                      </m:e>
                      <m:sub>
                        <m:r>
                          <a:rPr kumimoji="0" lang="sl-SI" sz="2200" b="1" i="1" u="none" strike="noStrike" kern="1200" cap="none" spc="0" normalizeH="0" baseline="0" noProof="0" smtClean="0">
                            <a:ln>
                              <a:noFill/>
                            </a:ln>
                            <a:solidFill>
                              <a:schemeClr val="accent4"/>
                            </a:solidFill>
                            <a:effectLst/>
                            <a:uLnTx/>
                            <a:uFillTx/>
                            <a:latin typeface="Cambria Math" panose="02040503050406030204" pitchFamily="18" charset="0"/>
                          </a:rPr>
                          <m:t>𝟎</m:t>
                        </m:r>
                      </m:sub>
                    </m:sSub>
                  </m:oMath>
                </a14:m>
                <a:r>
                  <a:rPr lang="sl-SI" sz="2200" b="1" dirty="0">
                    <a:solidFill>
                      <a:schemeClr val="accent4"/>
                    </a:solidFill>
                  </a:rPr>
                  <a:t>.</a:t>
                </a:r>
              </a:p>
              <a:p>
                <a:pPr marL="0" indent="0" algn="just">
                  <a:buNone/>
                </a:pPr>
                <a:r>
                  <a:rPr lang="sl-SI" sz="2200" dirty="0">
                    <a:solidFill>
                      <a:schemeClr val="tx2"/>
                    </a:solidFill>
                  </a:rPr>
                  <a:t>Označimo ga s </a:t>
                </a:r>
                <a14:m>
                  <m:oMath xmlns:m="http://schemas.openxmlformats.org/officeDocument/2006/math">
                    <m:sSub>
                      <m:sSubPr>
                        <m:ctrlPr>
                          <a:rPr kumimoji="0" lang="sl-SI" sz="2200" i="1" u="none" strike="noStrike" kern="1200" cap="none" spc="0" normalizeH="0" baseline="0" noProof="0" smtClean="0">
                            <a:ln>
                              <a:noFill/>
                            </a:ln>
                            <a:solidFill>
                              <a:schemeClr val="tx2"/>
                            </a:solidFill>
                            <a:effectLst/>
                            <a:uLnTx/>
                            <a:uFillTx/>
                            <a:latin typeface="Cambria Math" panose="02040503050406030204" pitchFamily="18" charset="0"/>
                          </a:rPr>
                        </m:ctrlPr>
                      </m:sSubPr>
                      <m:e>
                        <m:r>
                          <a:rPr kumimoji="0" lang="sl-SI" sz="2200" b="0" i="1" u="none" strike="noStrike" kern="1200" cap="none" spc="0" normalizeH="0" baseline="0" noProof="0" smtClean="0">
                            <a:ln>
                              <a:noFill/>
                            </a:ln>
                            <a:solidFill>
                              <a:schemeClr val="tx2"/>
                            </a:solidFill>
                            <a:effectLst/>
                            <a:uLnTx/>
                            <a:uFillTx/>
                            <a:latin typeface="Cambria Math" panose="02040503050406030204" pitchFamily="18" charset="0"/>
                          </a:rPr>
                          <m:t>𝑝</m:t>
                        </m:r>
                      </m:e>
                      <m:sub>
                        <m:r>
                          <a:rPr kumimoji="0" lang="sl-SI" sz="2200" b="0" i="1" u="none" strike="noStrike" kern="1200" cap="none" spc="0" normalizeH="0" baseline="0" noProof="0" smtClean="0">
                            <a:ln>
                              <a:noFill/>
                            </a:ln>
                            <a:solidFill>
                              <a:schemeClr val="tx2"/>
                            </a:solidFill>
                            <a:effectLst/>
                            <a:uLnTx/>
                            <a:uFillTx/>
                            <a:latin typeface="Cambria Math" panose="02040503050406030204" pitchFamily="18" charset="0"/>
                          </a:rPr>
                          <m:t>𝑣</m:t>
                        </m:r>
                      </m:sub>
                    </m:sSub>
                  </m:oMath>
                </a14:m>
                <a:r>
                  <a:rPr lang="sl-SI" sz="2200" dirty="0">
                    <a:solidFill>
                      <a:schemeClr val="tx2"/>
                    </a:solidFill>
                  </a:rPr>
                  <a:t> in izračunamo po formuli:  </a:t>
                </a: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p:txBody>
          </p:sp>
        </mc:Choice>
        <mc:Fallback xmlns="">
          <p:sp>
            <p:nvSpPr>
              <p:cNvPr id="3" name="Označba mesta vsebine 2">
                <a:extLst>
                  <a:ext uri="{FF2B5EF4-FFF2-40B4-BE49-F238E27FC236}">
                    <a16:creationId xmlns:a16="http://schemas.microsoft.com/office/drawing/2014/main" id="{ACE797EB-3E7A-DE41-A032-E5402F8BD13C}"/>
                  </a:ext>
                </a:extLst>
              </p:cNvPr>
              <p:cNvSpPr>
                <a:spLocks noGrp="1" noRot="1" noChangeAspect="1" noMove="1" noResize="1" noEditPoints="1" noAdjustHandles="1" noChangeArrowheads="1" noChangeShapeType="1" noTextEdit="1"/>
              </p:cNvSpPr>
              <p:nvPr>
                <p:ph idx="1"/>
              </p:nvPr>
            </p:nvSpPr>
            <p:spPr>
              <a:xfrm>
                <a:off x="582803" y="502418"/>
                <a:ext cx="11093381" cy="5853931"/>
              </a:xfrm>
              <a:blipFill>
                <a:blip r:embed="rId3"/>
                <a:stretch>
                  <a:fillRect l="-715" t="-1145" r="-220"/>
                </a:stretch>
              </a:blipFill>
            </p:spPr>
            <p:txBody>
              <a:bodyPr/>
              <a:lstStyle/>
              <a:p>
                <a:r>
                  <a:rPr lang="sl-SI">
                    <a:noFill/>
                  </a:rPr>
                  <a:t> </a:t>
                </a:r>
              </a:p>
            </p:txBody>
          </p:sp>
        </mc:Fallback>
      </mc:AlternateContent>
      <p:sp>
        <p:nvSpPr>
          <p:cNvPr id="4" name="Označba mesta številke diapozitiva 3">
            <a:extLst>
              <a:ext uri="{FF2B5EF4-FFF2-40B4-BE49-F238E27FC236}">
                <a16:creationId xmlns:a16="http://schemas.microsoft.com/office/drawing/2014/main" id="{020C3108-B7E6-EFF0-07B8-CBC4AD8228D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23</a:t>
            </a:fld>
            <a:endParaRPr kumimoji="0" lang="sl-SI"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2" name="PoljeZBesedilom 1">
                <a:extLst>
                  <a:ext uri="{FF2B5EF4-FFF2-40B4-BE49-F238E27FC236}">
                    <a16:creationId xmlns:a16="http://schemas.microsoft.com/office/drawing/2014/main" id="{C8CC2961-6E08-E591-98DB-8D74E51D417E}"/>
                  </a:ext>
                </a:extLst>
              </p:cNvPr>
              <p:cNvSpPr txBox="1"/>
              <p:nvPr/>
            </p:nvSpPr>
            <p:spPr>
              <a:xfrm>
                <a:off x="6260139" y="2079978"/>
                <a:ext cx="2761390" cy="430887"/>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sSubPr>
                        <m:e>
                          <m:r>
                            <a:rPr kumimoji="0" lang="sl-SI" sz="2200" b="1" i="0"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𝐩</m:t>
                          </m:r>
                        </m:e>
                        <m:sub>
                          <m:r>
                            <a:rPr kumimoji="0" lang="sl-SI" sz="2200" b="1" i="0"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𝐧</m:t>
                          </m:r>
                        </m:sub>
                      </m:sSub>
                      <m:r>
                        <a:rPr kumimoji="0" lang="sl-SI" sz="2200" b="1" i="0"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200" b="1" i="0"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𝐩</m:t>
                      </m:r>
                      <m:r>
                        <a:rPr kumimoji="0" lang="sl-SI" sz="2200" b="1" i="0"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 −</m:t>
                      </m:r>
                      <m:sSub>
                        <m:sSubPr>
                          <m:ctrlPr>
                            <a:rPr kumimoji="0" lang="sl-SI" sz="22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ctrlPr>
                        </m:sSubPr>
                        <m:e>
                          <m:r>
                            <a:rPr kumimoji="0" lang="sl-SI" sz="2200" b="1" i="0"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𝐩</m:t>
                          </m:r>
                        </m:e>
                        <m:sub>
                          <m:r>
                            <a:rPr kumimoji="0" lang="sl-SI" sz="2200" b="1" i="0"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𝟎</m:t>
                          </m:r>
                        </m:sub>
                      </m:sSub>
                      <m:r>
                        <a:rPr kumimoji="0" lang="sl-SI" sz="2200" b="1" i="0"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&gt;</m:t>
                      </m:r>
                      <m:r>
                        <a:rPr kumimoji="0" lang="sl-SI" sz="2200" b="1" i="0"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𝟎</m:t>
                      </m:r>
                    </m:oMath>
                  </m:oMathPara>
                </a14:m>
                <a:endParaRPr kumimoji="0" lang="sl-SI" sz="2200" b="1" i="0" u="none" strike="noStrike" kern="1200" cap="none" spc="0" normalizeH="0" baseline="0" noProof="0" dirty="0">
                  <a:ln>
                    <a:noFill/>
                  </a:ln>
                  <a:solidFill>
                    <a:srgbClr val="0E2841"/>
                  </a:solidFill>
                  <a:effectLst/>
                  <a:uLnTx/>
                  <a:uFillTx/>
                  <a:latin typeface="Aptos" panose="02110004020202020204"/>
                  <a:ea typeface="+mn-ea"/>
                  <a:cs typeface="+mn-cs"/>
                </a:endParaRPr>
              </a:p>
            </p:txBody>
          </p:sp>
        </mc:Choice>
        <mc:Fallback xmlns="">
          <p:sp>
            <p:nvSpPr>
              <p:cNvPr id="2" name="PoljeZBesedilom 1">
                <a:extLst>
                  <a:ext uri="{FF2B5EF4-FFF2-40B4-BE49-F238E27FC236}">
                    <a16:creationId xmlns:a16="http://schemas.microsoft.com/office/drawing/2014/main" id="{C8CC2961-6E08-E591-98DB-8D74E51D417E}"/>
                  </a:ext>
                </a:extLst>
              </p:cNvPr>
              <p:cNvSpPr txBox="1">
                <a:spLocks noRot="1" noChangeAspect="1" noMove="1" noResize="1" noEditPoints="1" noAdjustHandles="1" noChangeArrowheads="1" noChangeShapeType="1" noTextEdit="1"/>
              </p:cNvSpPr>
              <p:nvPr/>
            </p:nvSpPr>
            <p:spPr>
              <a:xfrm>
                <a:off x="6260139" y="2079978"/>
                <a:ext cx="2761390" cy="430887"/>
              </a:xfrm>
              <a:prstGeom prst="rect">
                <a:avLst/>
              </a:prstGeom>
              <a:blipFill>
                <a:blip r:embed="rId4"/>
                <a:stretch>
                  <a:fillRect b="-4054"/>
                </a:stretch>
              </a:blipFill>
              <a:ln/>
            </p:spPr>
            <p:txBody>
              <a:bodyPr/>
              <a:lstStyle/>
              <a:p>
                <a:r>
                  <a:rPr lang="sl-SI">
                    <a:noFill/>
                  </a:rPr>
                  <a:t> </a:t>
                </a:r>
              </a:p>
            </p:txBody>
          </p:sp>
        </mc:Fallback>
      </mc:AlternateContent>
      <mc:AlternateContent xmlns:mc="http://schemas.openxmlformats.org/markup-compatibility/2006" xmlns:a14="http://schemas.microsoft.com/office/drawing/2010/main">
        <mc:Choice Requires="a14">
          <p:sp>
            <p:nvSpPr>
              <p:cNvPr id="5" name="PoljeZBesedilom 4">
                <a:extLst>
                  <a:ext uri="{FF2B5EF4-FFF2-40B4-BE49-F238E27FC236}">
                    <a16:creationId xmlns:a16="http://schemas.microsoft.com/office/drawing/2014/main" id="{6B3D892C-2560-5E86-F976-860855B5B62A}"/>
                  </a:ext>
                </a:extLst>
              </p:cNvPr>
              <p:cNvSpPr txBox="1"/>
              <p:nvPr/>
            </p:nvSpPr>
            <p:spPr>
              <a:xfrm>
                <a:off x="4078676" y="4185506"/>
                <a:ext cx="2761390" cy="430887"/>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sSubPr>
                        <m:e>
                          <m:r>
                            <a:rPr kumimoji="0" lang="sl-SI" sz="2200" b="1" i="0"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𝐩</m:t>
                          </m:r>
                        </m:e>
                        <m:sub>
                          <m:r>
                            <a:rPr kumimoji="0" lang="sl-SI" sz="2200" b="1" i="0"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𝐯</m:t>
                          </m:r>
                        </m:sub>
                      </m:sSub>
                      <m:r>
                        <a:rPr kumimoji="0" lang="sl-SI" sz="2200" b="1" i="0"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200" b="1" i="0"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𝐩</m:t>
                      </m:r>
                      <m:r>
                        <a:rPr kumimoji="0" lang="sl-SI" sz="2200" b="1" i="0"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 −</m:t>
                      </m:r>
                      <m:sSub>
                        <m:sSubPr>
                          <m:ctrlPr>
                            <a:rPr kumimoji="0" lang="sl-SI" sz="22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ctrlPr>
                        </m:sSubPr>
                        <m:e>
                          <m:r>
                            <a:rPr kumimoji="0" lang="sl-SI" sz="2200" b="1" i="0"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𝐩</m:t>
                          </m:r>
                        </m:e>
                        <m:sub>
                          <m:r>
                            <a:rPr kumimoji="0" lang="sl-SI" sz="2200" b="1" i="0"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𝟎</m:t>
                          </m:r>
                        </m:sub>
                      </m:sSub>
                      <m:r>
                        <a:rPr kumimoji="0" lang="sl-SI" sz="2200" b="1" i="0"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&lt;</m:t>
                      </m:r>
                      <m:r>
                        <a:rPr kumimoji="0" lang="sl-SI" sz="2200" b="1" i="0"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𝟎</m:t>
                      </m:r>
                    </m:oMath>
                  </m:oMathPara>
                </a14:m>
                <a:endParaRPr kumimoji="0" lang="sl-SI" sz="2200" b="1" i="0" u="none" strike="noStrike" kern="1200" cap="none" spc="0" normalizeH="0" baseline="0" noProof="0" dirty="0">
                  <a:ln>
                    <a:noFill/>
                  </a:ln>
                  <a:solidFill>
                    <a:srgbClr val="0E2841"/>
                  </a:solidFill>
                  <a:effectLst/>
                  <a:uLnTx/>
                  <a:uFillTx/>
                  <a:latin typeface="Aptos" panose="02110004020202020204"/>
                  <a:ea typeface="+mn-ea"/>
                  <a:cs typeface="+mn-cs"/>
                </a:endParaRPr>
              </a:p>
            </p:txBody>
          </p:sp>
        </mc:Choice>
        <mc:Fallback xmlns="">
          <p:sp>
            <p:nvSpPr>
              <p:cNvPr id="5" name="PoljeZBesedilom 4">
                <a:extLst>
                  <a:ext uri="{FF2B5EF4-FFF2-40B4-BE49-F238E27FC236}">
                    <a16:creationId xmlns:a16="http://schemas.microsoft.com/office/drawing/2014/main" id="{6B3D892C-2560-5E86-F976-860855B5B62A}"/>
                  </a:ext>
                </a:extLst>
              </p:cNvPr>
              <p:cNvSpPr txBox="1">
                <a:spLocks noRot="1" noChangeAspect="1" noMove="1" noResize="1" noEditPoints="1" noAdjustHandles="1" noChangeArrowheads="1" noChangeShapeType="1" noTextEdit="1"/>
              </p:cNvSpPr>
              <p:nvPr/>
            </p:nvSpPr>
            <p:spPr>
              <a:xfrm>
                <a:off x="4078676" y="4185506"/>
                <a:ext cx="2761390" cy="430887"/>
              </a:xfrm>
              <a:prstGeom prst="rect">
                <a:avLst/>
              </a:prstGeom>
              <a:blipFill>
                <a:blip r:embed="rId5"/>
                <a:stretch>
                  <a:fillRect b="-5479"/>
                </a:stretch>
              </a:blipFill>
              <a:ln/>
            </p:spPr>
            <p:txBody>
              <a:bodyPr/>
              <a:lstStyle/>
              <a:p>
                <a:r>
                  <a:rPr lang="sl-SI">
                    <a:noFill/>
                  </a:rPr>
                  <a:t> </a:t>
                </a:r>
              </a:p>
            </p:txBody>
          </p:sp>
        </mc:Fallback>
      </mc:AlternateContent>
      <p:pic>
        <p:nvPicPr>
          <p:cNvPr id="8" name="Slika 7">
            <a:extLst>
              <a:ext uri="{FF2B5EF4-FFF2-40B4-BE49-F238E27FC236}">
                <a16:creationId xmlns:a16="http://schemas.microsoft.com/office/drawing/2014/main" id="{E4816FFF-8EC4-AE1C-2A31-7E7993F5B52D}"/>
              </a:ext>
            </a:extLst>
          </p:cNvPr>
          <p:cNvPicPr>
            <a:picLocks noChangeAspect="1"/>
          </p:cNvPicPr>
          <p:nvPr/>
        </p:nvPicPr>
        <p:blipFill rotWithShape="1">
          <a:blip r:embed="rId6"/>
          <a:srcRect l="22237" t="42910" r="57105" b="26082"/>
          <a:stretch/>
        </p:blipFill>
        <p:spPr>
          <a:xfrm>
            <a:off x="8512010" y="3750906"/>
            <a:ext cx="3679990" cy="3107093"/>
          </a:xfrm>
          <a:prstGeom prst="rect">
            <a:avLst/>
          </a:prstGeom>
        </p:spPr>
      </p:pic>
    </p:spTree>
    <p:extLst>
      <p:ext uri="{BB962C8B-B14F-4D97-AF65-F5344CB8AC3E}">
        <p14:creationId xmlns:p14="http://schemas.microsoft.com/office/powerpoint/2010/main" val="1286538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789F6714-6ED3-6CFC-A539-CFAAC135C1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l-SI" sz="1200" b="0" i="0" u="none" strike="noStrike" kern="1200" cap="none" spc="0" normalizeH="0" baseline="0" noProof="0">
              <a:ln>
                <a:noFill/>
              </a:ln>
              <a:solidFill>
                <a:prstClr val="black">
                  <a:tint val="82000"/>
                </a:prstClr>
              </a:solidFill>
              <a:effectLst/>
              <a:uLnTx/>
              <a:uFillTx/>
              <a:latin typeface="Arial" panose="020B0604020202020204"/>
              <a:ea typeface="+mn-ea"/>
              <a:cs typeface="+mn-cs"/>
            </a:endParaRPr>
          </a:p>
        </p:txBody>
      </p:sp>
      <p:pic>
        <p:nvPicPr>
          <p:cNvPr id="4" name="Slika 3">
            <a:extLst>
              <a:ext uri="{FF2B5EF4-FFF2-40B4-BE49-F238E27FC236}">
                <a16:creationId xmlns:a16="http://schemas.microsoft.com/office/drawing/2014/main" id="{092DEFEB-C0BD-D64C-E4CA-5566C89A42DE}"/>
              </a:ext>
            </a:extLst>
          </p:cNvPr>
          <p:cNvPicPr>
            <a:picLocks noChangeAspect="1"/>
          </p:cNvPicPr>
          <p:nvPr/>
        </p:nvPicPr>
        <p:blipFill rotWithShape="1">
          <a:blip r:embed="rId2"/>
          <a:srcRect l="6053" t="27602" r="54868" b="33567"/>
          <a:stretch/>
        </p:blipFill>
        <p:spPr>
          <a:xfrm>
            <a:off x="1042737" y="609599"/>
            <a:ext cx="10615863" cy="5933446"/>
          </a:xfrm>
          <a:prstGeom prst="rect">
            <a:avLst/>
          </a:prstGeom>
        </p:spPr>
      </p:pic>
    </p:spTree>
    <p:extLst>
      <p:ext uri="{BB962C8B-B14F-4D97-AF65-F5344CB8AC3E}">
        <p14:creationId xmlns:p14="http://schemas.microsoft.com/office/powerpoint/2010/main" val="3465389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3" name="Označba mesta vsebine 2">
            <a:extLst>
              <a:ext uri="{FF2B5EF4-FFF2-40B4-BE49-F238E27FC236}">
                <a16:creationId xmlns:a16="http://schemas.microsoft.com/office/drawing/2014/main" id="{ACE797EB-3E7A-DE41-A032-E5402F8BD13C}"/>
              </a:ext>
            </a:extLst>
          </p:cNvPr>
          <p:cNvSpPr>
            <a:spLocks noGrp="1"/>
          </p:cNvSpPr>
          <p:nvPr>
            <p:ph idx="1"/>
          </p:nvPr>
        </p:nvSpPr>
        <p:spPr>
          <a:xfrm>
            <a:off x="582803" y="502418"/>
            <a:ext cx="11093381" cy="5853931"/>
          </a:xfrm>
        </p:spPr>
        <p:txBody>
          <a:bodyPr>
            <a:normAutofit/>
          </a:bodyPr>
          <a:lstStyle/>
          <a:p>
            <a:pPr marL="0" indent="0" algn="just">
              <a:buNone/>
            </a:pPr>
            <a:r>
              <a:rPr lang="sl-SI" sz="2200" dirty="0">
                <a:solidFill>
                  <a:schemeClr val="tx2"/>
                </a:solidFill>
              </a:rPr>
              <a:t>Medsebojno odvisnost absolutnega tlaka, relativnega tlaka in tlaka okolice lahko predstavimo tudi na lestvici.</a:t>
            </a: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p:txBody>
      </p:sp>
      <p:sp>
        <p:nvSpPr>
          <p:cNvPr id="4" name="Označba mesta številke diapozitiva 3">
            <a:extLst>
              <a:ext uri="{FF2B5EF4-FFF2-40B4-BE49-F238E27FC236}">
                <a16:creationId xmlns:a16="http://schemas.microsoft.com/office/drawing/2014/main" id="{020C3108-B7E6-EFF0-07B8-CBC4AD8228D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sl-SI"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pic>
        <p:nvPicPr>
          <p:cNvPr id="7" name="Slika 6">
            <a:extLst>
              <a:ext uri="{FF2B5EF4-FFF2-40B4-BE49-F238E27FC236}">
                <a16:creationId xmlns:a16="http://schemas.microsoft.com/office/drawing/2014/main" id="{ED4E4FA5-E402-23F0-7D4C-DC76BB1A1D16}"/>
              </a:ext>
            </a:extLst>
          </p:cNvPr>
          <p:cNvPicPr>
            <a:picLocks noChangeAspect="1"/>
          </p:cNvPicPr>
          <p:nvPr/>
        </p:nvPicPr>
        <p:blipFill rotWithShape="1">
          <a:blip r:embed="rId3"/>
          <a:srcRect l="4231" t="42295" r="73207" b="23509"/>
          <a:stretch/>
        </p:blipFill>
        <p:spPr>
          <a:xfrm>
            <a:off x="2951249" y="1188233"/>
            <a:ext cx="6356488" cy="5418941"/>
          </a:xfrm>
          <a:prstGeom prst="rect">
            <a:avLst/>
          </a:prstGeom>
        </p:spPr>
      </p:pic>
    </p:spTree>
    <p:extLst>
      <p:ext uri="{BB962C8B-B14F-4D97-AF65-F5344CB8AC3E}">
        <p14:creationId xmlns:p14="http://schemas.microsoft.com/office/powerpoint/2010/main" val="3752527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3" name="Označba mesta vsebine 2">
            <a:extLst>
              <a:ext uri="{FF2B5EF4-FFF2-40B4-BE49-F238E27FC236}">
                <a16:creationId xmlns:a16="http://schemas.microsoft.com/office/drawing/2014/main" id="{ACE797EB-3E7A-DE41-A032-E5402F8BD13C}"/>
              </a:ext>
            </a:extLst>
          </p:cNvPr>
          <p:cNvSpPr>
            <a:spLocks noGrp="1"/>
          </p:cNvSpPr>
          <p:nvPr>
            <p:ph idx="1"/>
          </p:nvPr>
        </p:nvSpPr>
        <p:spPr>
          <a:xfrm>
            <a:off x="582803" y="502418"/>
            <a:ext cx="11093381" cy="5853931"/>
          </a:xfrm>
        </p:spPr>
        <p:txBody>
          <a:bodyPr>
            <a:normAutofit/>
          </a:bodyPr>
          <a:lstStyle/>
          <a:p>
            <a:pPr marL="0" indent="0" algn="just">
              <a:buNone/>
            </a:pPr>
            <a:r>
              <a:rPr lang="sl-SI" sz="2200" dirty="0">
                <a:solidFill>
                  <a:schemeClr val="tx2"/>
                </a:solidFill>
              </a:rPr>
              <a:t>Za merjenje tlaka se uporabljajo manometri, s katerimi merimo nadtlak in podtlak, ter barometri, s katerimi merimo tlak okolice in absolutni tlak.</a:t>
            </a: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p:txBody>
      </p:sp>
      <p:sp>
        <p:nvSpPr>
          <p:cNvPr id="4" name="Označba mesta številke diapozitiva 3">
            <a:extLst>
              <a:ext uri="{FF2B5EF4-FFF2-40B4-BE49-F238E27FC236}">
                <a16:creationId xmlns:a16="http://schemas.microsoft.com/office/drawing/2014/main" id="{020C3108-B7E6-EFF0-07B8-CBC4AD8228D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26</a:t>
            </a:fld>
            <a:endParaRPr kumimoji="0" lang="sl-SI"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pic>
        <p:nvPicPr>
          <p:cNvPr id="5" name="Slika 4">
            <a:extLst>
              <a:ext uri="{FF2B5EF4-FFF2-40B4-BE49-F238E27FC236}">
                <a16:creationId xmlns:a16="http://schemas.microsoft.com/office/drawing/2014/main" id="{3495DAD3-AE07-04CF-6F19-D19445060F94}"/>
              </a:ext>
            </a:extLst>
          </p:cNvPr>
          <p:cNvPicPr>
            <a:picLocks noChangeAspect="1"/>
          </p:cNvPicPr>
          <p:nvPr/>
        </p:nvPicPr>
        <p:blipFill rotWithShape="1">
          <a:blip r:embed="rId3"/>
          <a:srcRect l="27324" t="33780" r="55132" b="35205"/>
          <a:stretch/>
        </p:blipFill>
        <p:spPr>
          <a:xfrm>
            <a:off x="3214140" y="1304570"/>
            <a:ext cx="5594499" cy="5563153"/>
          </a:xfrm>
          <a:prstGeom prst="rect">
            <a:avLst/>
          </a:prstGeom>
        </p:spPr>
      </p:pic>
    </p:spTree>
    <p:extLst>
      <p:ext uri="{BB962C8B-B14F-4D97-AF65-F5344CB8AC3E}">
        <p14:creationId xmlns:p14="http://schemas.microsoft.com/office/powerpoint/2010/main" val="1168080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3" name="Označba mesta vsebine 2">
                <a:extLst>
                  <a:ext uri="{FF2B5EF4-FFF2-40B4-BE49-F238E27FC236}">
                    <a16:creationId xmlns:a16="http://schemas.microsoft.com/office/drawing/2014/main" id="{ACE797EB-3E7A-DE41-A032-E5402F8BD13C}"/>
                  </a:ext>
                </a:extLst>
              </p:cNvPr>
              <p:cNvSpPr>
                <a:spLocks noGrp="1"/>
              </p:cNvSpPr>
              <p:nvPr>
                <p:ph idx="1"/>
              </p:nvPr>
            </p:nvSpPr>
            <p:spPr>
              <a:xfrm>
                <a:off x="582803" y="502418"/>
                <a:ext cx="11093381" cy="5853931"/>
              </a:xfrm>
            </p:spPr>
            <p:txBody>
              <a:bodyPr>
                <a:normAutofit/>
              </a:bodyPr>
              <a:lstStyle/>
              <a:p>
                <a:pPr marL="0" indent="0" algn="just">
                  <a:buNone/>
                </a:pPr>
                <a:r>
                  <a:rPr lang="sl-SI" sz="2200" b="1" dirty="0">
                    <a:solidFill>
                      <a:schemeClr val="accent4"/>
                    </a:solidFill>
                  </a:rPr>
                  <a:t>HIDROSTATIČNI TLAK</a:t>
                </a:r>
                <a:endParaRPr lang="sl-SI" sz="2200" dirty="0">
                  <a:solidFill>
                    <a:schemeClr val="tx2"/>
                  </a:solidFill>
                </a:endParaRPr>
              </a:p>
              <a:p>
                <a:pPr marL="0" indent="0" algn="just">
                  <a:buNone/>
                </a:pPr>
                <a:r>
                  <a:rPr lang="sl-SI" sz="2200" dirty="0">
                    <a:solidFill>
                      <a:schemeClr val="tx2"/>
                    </a:solidFill>
                  </a:rPr>
                  <a:t>Tlak, ki nastane v mirujočih kapljevinah zaradi teže kapljevine, imenujemo </a:t>
                </a:r>
                <a:r>
                  <a:rPr lang="sl-SI" sz="2200" b="1" dirty="0">
                    <a:solidFill>
                      <a:schemeClr val="accent4"/>
                    </a:solidFill>
                  </a:rPr>
                  <a:t>hidrostatični tlak.</a:t>
                </a:r>
                <a:r>
                  <a:rPr lang="sl-SI" sz="2200" dirty="0">
                    <a:solidFill>
                      <a:schemeClr val="tx2"/>
                    </a:solidFill>
                  </a:rPr>
                  <a:t> Hidrostatični tlak je odvisen od višine oz. globine in gostote kapljevine.</a:t>
                </a:r>
              </a:p>
              <a:p>
                <a:pPr marL="0" indent="0" algn="just">
                  <a:buNone/>
                </a:pPr>
                <a:endParaRPr lang="sl-SI" sz="2200" dirty="0">
                  <a:solidFill>
                    <a:schemeClr val="tx2"/>
                  </a:solidFill>
                </a:endParaRPr>
              </a:p>
              <a:p>
                <a:pPr marL="0" indent="0" algn="just">
                  <a:buNone/>
                </a:pPr>
                <a:r>
                  <a:rPr lang="sl-SI" sz="2200" dirty="0">
                    <a:solidFill>
                      <a:schemeClr val="tx2"/>
                    </a:solidFill>
                  </a:rPr>
                  <a:t>Če je v posodah enaka kapljevina in ta sega do iste višine, je tudi hidrostatični tlak v vseh posodah enak. Tlak v kapljevinah narašča premo sorazmerno z globino.</a:t>
                </a:r>
              </a:p>
              <a:p>
                <a:pPr marL="0" indent="0" algn="just">
                  <a:buNone/>
                </a:pPr>
                <a:r>
                  <a:rPr lang="sl-SI" sz="2200" dirty="0">
                    <a:solidFill>
                      <a:schemeClr val="tx2"/>
                    </a:solidFill>
                  </a:rPr>
                  <a:t>Izračunamo ga s formulo:</a:t>
                </a: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r>
                  <a:rPr lang="sl-SI" sz="2200" dirty="0">
                    <a:solidFill>
                      <a:schemeClr val="tx2"/>
                    </a:solidFill>
                  </a:rPr>
                  <a:t>Pri tem  je pri posodah, odprtih do okolice, </a:t>
                </a:r>
                <a14:m>
                  <m:oMath xmlns:m="http://schemas.openxmlformats.org/officeDocument/2006/math">
                    <m:sSub>
                      <m:sSubPr>
                        <m:ctrlPr>
                          <a:rPr kumimoji="0" lang="sl-SI" sz="2200" i="1" u="none" strike="noStrike" kern="1200" cap="none" spc="0" normalizeH="0" baseline="0" noProof="0" smtClean="0">
                            <a:ln>
                              <a:noFill/>
                            </a:ln>
                            <a:solidFill>
                              <a:srgbClr val="0E2841"/>
                            </a:solidFill>
                            <a:effectLst/>
                            <a:uLnTx/>
                            <a:uFillTx/>
                            <a:latin typeface="Cambria Math" panose="02040503050406030204" pitchFamily="18" charset="0"/>
                          </a:rPr>
                        </m:ctrlPr>
                      </m:sSubPr>
                      <m:e>
                        <m:r>
                          <a:rPr kumimoji="0" lang="sl-SI" sz="2200" b="0" i="1" u="none" strike="noStrike" kern="1200" cap="none" spc="0" normalizeH="0" baseline="0" noProof="0">
                            <a:ln>
                              <a:noFill/>
                            </a:ln>
                            <a:solidFill>
                              <a:srgbClr val="0E2841"/>
                            </a:solidFill>
                            <a:effectLst/>
                            <a:uLnTx/>
                            <a:uFillTx/>
                            <a:latin typeface="Cambria Math" panose="02040503050406030204" pitchFamily="18" charset="0"/>
                          </a:rPr>
                          <m:t>𝑝</m:t>
                        </m:r>
                      </m:e>
                      <m:sub>
                        <m:r>
                          <a:rPr kumimoji="0" lang="sl-SI" sz="2200" b="0" i="1" u="none" strike="noStrike" kern="1200" cap="none" spc="0" normalizeH="0" baseline="0" noProof="0" smtClean="0">
                            <a:ln>
                              <a:noFill/>
                            </a:ln>
                            <a:solidFill>
                              <a:srgbClr val="0E2841"/>
                            </a:solidFill>
                            <a:effectLst/>
                            <a:uLnTx/>
                            <a:uFillTx/>
                            <a:latin typeface="Cambria Math" panose="02040503050406030204" pitchFamily="18" charset="0"/>
                          </a:rPr>
                          <m:t>0</m:t>
                        </m:r>
                      </m:sub>
                    </m:sSub>
                  </m:oMath>
                </a14:m>
                <a:r>
                  <a:rPr lang="sl-SI" sz="2200" i="1" dirty="0">
                    <a:solidFill>
                      <a:schemeClr val="tx2"/>
                    </a:solidFill>
                  </a:rPr>
                  <a:t> </a:t>
                </a:r>
                <a:r>
                  <a:rPr lang="sl-SI" sz="2200" dirty="0">
                    <a:solidFill>
                      <a:schemeClr val="tx2"/>
                    </a:solidFill>
                  </a:rPr>
                  <a:t>tlak okolice, </a:t>
                </a:r>
                <a:r>
                  <a:rPr lang="el-GR" sz="2200" i="1" dirty="0">
                    <a:solidFill>
                      <a:schemeClr val="tx2"/>
                    </a:solidFill>
                  </a:rPr>
                  <a:t>ρ</a:t>
                </a:r>
                <a:r>
                  <a:rPr lang="el-GR" sz="2200" dirty="0">
                    <a:solidFill>
                      <a:schemeClr val="tx2"/>
                    </a:solidFill>
                  </a:rPr>
                  <a:t> </a:t>
                </a:r>
                <a:r>
                  <a:rPr lang="sl-SI" sz="2200" dirty="0">
                    <a:solidFill>
                      <a:schemeClr val="tx2"/>
                    </a:solidFill>
                  </a:rPr>
                  <a:t>je gostota kapljevine, g je gravitacijski pospešek in h je globina.</a:t>
                </a:r>
              </a:p>
              <a:p>
                <a:pPr marL="0" indent="0" algn="just">
                  <a:buNone/>
                </a:pPr>
                <a:r>
                  <a:rPr lang="sl-SI" sz="2200" dirty="0">
                    <a:solidFill>
                      <a:schemeClr val="tx2"/>
                    </a:solidFill>
                  </a:rPr>
                  <a:t>Izraz za hidrostatični tlak je znan tudi kot </a:t>
                </a:r>
                <a:r>
                  <a:rPr lang="sl-SI" sz="2200" b="1" dirty="0">
                    <a:solidFill>
                      <a:schemeClr val="accent4"/>
                    </a:solidFill>
                  </a:rPr>
                  <a:t>Pascalov zakon.</a:t>
                </a: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p:txBody>
          </p:sp>
        </mc:Choice>
        <mc:Fallback xmlns="">
          <p:sp>
            <p:nvSpPr>
              <p:cNvPr id="3" name="Označba mesta vsebine 2">
                <a:extLst>
                  <a:ext uri="{FF2B5EF4-FFF2-40B4-BE49-F238E27FC236}">
                    <a16:creationId xmlns:a16="http://schemas.microsoft.com/office/drawing/2014/main" id="{ACE797EB-3E7A-DE41-A032-E5402F8BD13C}"/>
                  </a:ext>
                </a:extLst>
              </p:cNvPr>
              <p:cNvSpPr>
                <a:spLocks noGrp="1" noRot="1" noChangeAspect="1" noMove="1" noResize="1" noEditPoints="1" noAdjustHandles="1" noChangeArrowheads="1" noChangeShapeType="1" noTextEdit="1"/>
              </p:cNvSpPr>
              <p:nvPr>
                <p:ph idx="1"/>
              </p:nvPr>
            </p:nvSpPr>
            <p:spPr>
              <a:xfrm>
                <a:off x="582803" y="502418"/>
                <a:ext cx="11093381" cy="5853931"/>
              </a:xfrm>
              <a:blipFill>
                <a:blip r:embed="rId3"/>
                <a:stretch>
                  <a:fillRect l="-715" t="-1145" r="-770"/>
                </a:stretch>
              </a:blipFill>
            </p:spPr>
            <p:txBody>
              <a:bodyPr/>
              <a:lstStyle/>
              <a:p>
                <a:r>
                  <a:rPr lang="sl-SI">
                    <a:noFill/>
                  </a:rPr>
                  <a:t> </a:t>
                </a:r>
              </a:p>
            </p:txBody>
          </p:sp>
        </mc:Fallback>
      </mc:AlternateContent>
      <p:sp>
        <p:nvSpPr>
          <p:cNvPr id="4" name="Označba mesta številke diapozitiva 3">
            <a:extLst>
              <a:ext uri="{FF2B5EF4-FFF2-40B4-BE49-F238E27FC236}">
                <a16:creationId xmlns:a16="http://schemas.microsoft.com/office/drawing/2014/main" id="{020C3108-B7E6-EFF0-07B8-CBC4AD8228D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27</a:t>
            </a:fld>
            <a:endParaRPr kumimoji="0" lang="sl-SI"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5" name="PoljeZBesedilom 4">
                <a:extLst>
                  <a:ext uri="{FF2B5EF4-FFF2-40B4-BE49-F238E27FC236}">
                    <a16:creationId xmlns:a16="http://schemas.microsoft.com/office/drawing/2014/main" id="{6B3D892C-2560-5E86-F976-860855B5B62A}"/>
                  </a:ext>
                </a:extLst>
              </p:cNvPr>
              <p:cNvSpPr txBox="1"/>
              <p:nvPr/>
            </p:nvSpPr>
            <p:spPr>
              <a:xfrm>
                <a:off x="3840639" y="3429000"/>
                <a:ext cx="3282055" cy="430887"/>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sl-SI" sz="2200" b="1" i="0"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𝐩</m:t>
                      </m:r>
                      <m:r>
                        <a:rPr kumimoji="0" lang="sl-SI" sz="2200" b="1" i="0"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sSub>
                        <m:sSubPr>
                          <m:ctrlPr>
                            <a:rPr kumimoji="0" lang="sl-SI" sz="22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ctrlPr>
                        </m:sSubPr>
                        <m:e>
                          <m:r>
                            <a:rPr kumimoji="0" lang="sl-SI" sz="2200" b="1" i="0"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𝐩</m:t>
                          </m:r>
                        </m:e>
                        <m:sub>
                          <m:r>
                            <a:rPr kumimoji="0" lang="sl-SI" sz="2200" b="1" i="0"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𝟎</m:t>
                          </m:r>
                        </m:sub>
                      </m:sSub>
                      <m:r>
                        <a:rPr kumimoji="0" lang="sl-SI" sz="2200" b="1" i="0"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𝝆</m:t>
                      </m:r>
                      <m:r>
                        <a:rPr kumimoji="0" lang="sl-SI" sz="2200" b="1" i="0"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200" b="1" i="0"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𝐠</m:t>
                      </m:r>
                      <m:r>
                        <a:rPr kumimoji="0" lang="sl-SI" sz="2200" b="1" i="0"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200" b="1" i="0"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𝐡</m:t>
                      </m:r>
                      <m:r>
                        <a:rPr kumimoji="0" lang="sl-SI" sz="2200" b="1" i="0"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 </m:t>
                      </m:r>
                      <m:d>
                        <m:dPr>
                          <m:begChr m:val="["/>
                          <m:endChr m:val="]"/>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ctrlPr>
                        </m:dPr>
                        <m:e>
                          <m:r>
                            <a:rPr kumimoji="0" lang="sl-SI" sz="2200" b="1" i="0"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𝐏𝐚</m:t>
                          </m:r>
                        </m:e>
                      </m:d>
                    </m:oMath>
                  </m:oMathPara>
                </a14:m>
                <a:endParaRPr kumimoji="0" lang="sl-SI" sz="2200" b="1" i="0" u="none" strike="noStrike" kern="1200" cap="none" spc="0" normalizeH="0" baseline="0" noProof="0" dirty="0">
                  <a:ln>
                    <a:noFill/>
                  </a:ln>
                  <a:solidFill>
                    <a:srgbClr val="0E2841"/>
                  </a:solidFill>
                  <a:effectLst/>
                  <a:uLnTx/>
                  <a:uFillTx/>
                  <a:latin typeface="Aptos" panose="02110004020202020204"/>
                  <a:ea typeface="+mn-ea"/>
                  <a:cs typeface="+mn-cs"/>
                </a:endParaRPr>
              </a:p>
            </p:txBody>
          </p:sp>
        </mc:Choice>
        <mc:Fallback xmlns="">
          <p:sp>
            <p:nvSpPr>
              <p:cNvPr id="5" name="PoljeZBesedilom 4">
                <a:extLst>
                  <a:ext uri="{FF2B5EF4-FFF2-40B4-BE49-F238E27FC236}">
                    <a16:creationId xmlns:a16="http://schemas.microsoft.com/office/drawing/2014/main" id="{6B3D892C-2560-5E86-F976-860855B5B62A}"/>
                  </a:ext>
                </a:extLst>
              </p:cNvPr>
              <p:cNvSpPr txBox="1">
                <a:spLocks noRot="1" noChangeAspect="1" noMove="1" noResize="1" noEditPoints="1" noAdjustHandles="1" noChangeArrowheads="1" noChangeShapeType="1" noTextEdit="1"/>
              </p:cNvSpPr>
              <p:nvPr/>
            </p:nvSpPr>
            <p:spPr>
              <a:xfrm>
                <a:off x="3840639" y="3429000"/>
                <a:ext cx="3282055" cy="430887"/>
              </a:xfrm>
              <a:prstGeom prst="rect">
                <a:avLst/>
              </a:prstGeom>
              <a:blipFill>
                <a:blip r:embed="rId4"/>
                <a:stretch>
                  <a:fillRect b="-6849"/>
                </a:stretch>
              </a:blipFill>
              <a:ln/>
            </p:spPr>
            <p:txBody>
              <a:bodyPr/>
              <a:lstStyle/>
              <a:p>
                <a:r>
                  <a:rPr lang="sl-SI">
                    <a:noFill/>
                  </a:rPr>
                  <a:t> </a:t>
                </a:r>
              </a:p>
            </p:txBody>
          </p:sp>
        </mc:Fallback>
      </mc:AlternateContent>
    </p:spTree>
    <p:extLst>
      <p:ext uri="{BB962C8B-B14F-4D97-AF65-F5344CB8AC3E}">
        <p14:creationId xmlns:p14="http://schemas.microsoft.com/office/powerpoint/2010/main" val="246646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Naslov 1">
            <a:extLst>
              <a:ext uri="{FF2B5EF4-FFF2-40B4-BE49-F238E27FC236}">
                <a16:creationId xmlns:a16="http://schemas.microsoft.com/office/drawing/2014/main" id="{68DBD30E-C529-C72B-B14C-407F89132783}"/>
              </a:ext>
            </a:extLst>
          </p:cNvPr>
          <p:cNvSpPr>
            <a:spLocks noGrp="1"/>
          </p:cNvSpPr>
          <p:nvPr>
            <p:ph type="title"/>
          </p:nvPr>
        </p:nvSpPr>
        <p:spPr>
          <a:xfrm>
            <a:off x="1178564" y="172113"/>
            <a:ext cx="9833548" cy="659076"/>
          </a:xfrm>
        </p:spPr>
        <p:txBody>
          <a:bodyPr anchor="b">
            <a:noAutofit/>
          </a:bodyPr>
          <a:lstStyle/>
          <a:p>
            <a:pPr algn="ctr"/>
            <a:br>
              <a:rPr lang="sl-SI" sz="4000" b="1" dirty="0">
                <a:solidFill>
                  <a:schemeClr val="tx2"/>
                </a:solidFill>
              </a:rPr>
            </a:br>
            <a:r>
              <a:rPr lang="sl-SI" sz="4000" b="1" dirty="0">
                <a:solidFill>
                  <a:schemeClr val="tx2"/>
                </a:solidFill>
              </a:rPr>
              <a:t>RAČUNSKA PRIMERA</a:t>
            </a: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3" name="Označba mesta vsebine 2">
            <a:extLst>
              <a:ext uri="{FF2B5EF4-FFF2-40B4-BE49-F238E27FC236}">
                <a16:creationId xmlns:a16="http://schemas.microsoft.com/office/drawing/2014/main" id="{ACE797EB-3E7A-DE41-A032-E5402F8BD13C}"/>
              </a:ext>
            </a:extLst>
          </p:cNvPr>
          <p:cNvSpPr>
            <a:spLocks noGrp="1"/>
          </p:cNvSpPr>
          <p:nvPr>
            <p:ph idx="1"/>
          </p:nvPr>
        </p:nvSpPr>
        <p:spPr>
          <a:xfrm>
            <a:off x="418329" y="1003301"/>
            <a:ext cx="11355342" cy="5353049"/>
          </a:xfrm>
        </p:spPr>
        <p:txBody>
          <a:bodyPr>
            <a:noAutofit/>
          </a:bodyPr>
          <a:lstStyle/>
          <a:p>
            <a:pPr marL="457200" indent="-457200" algn="just">
              <a:buFont typeface="+mj-lt"/>
              <a:buAutoNum type="arabicPeriod"/>
            </a:pPr>
            <a:r>
              <a:rPr lang="sl-SI" sz="2000" b="1" dirty="0">
                <a:solidFill>
                  <a:schemeClr val="tx2"/>
                </a:solidFill>
                <a:latin typeface="Arial" panose="020B0604020202020204" pitchFamily="34" charset="0"/>
                <a:cs typeface="Arial" panose="020B0604020202020204" pitchFamily="34" charset="0"/>
              </a:rPr>
              <a:t>V kompresorju bat ustvarja tlak 10 bar, ki se enakomerno razporedi po površini bata. Premer bata znaša 49 mm.</a:t>
            </a:r>
          </a:p>
          <a:p>
            <a:pPr marL="457200" indent="-457200" algn="just">
              <a:buFont typeface="+mj-lt"/>
              <a:buAutoNum type="alphaLcParenR"/>
            </a:pPr>
            <a:r>
              <a:rPr lang="pl-PL" sz="2000" b="1" dirty="0">
                <a:solidFill>
                  <a:schemeClr val="tx2"/>
                </a:solidFill>
                <a:latin typeface="Arial" panose="020B0604020202020204" pitchFamily="34" charset="0"/>
                <a:cs typeface="Arial" panose="020B0604020202020204" pitchFamily="34" charset="0"/>
              </a:rPr>
              <a:t>Kolikšna je sila, ki potiska bat v valju kompresorja?</a:t>
            </a:r>
          </a:p>
          <a:p>
            <a:pPr marL="0" indent="0" algn="just">
              <a:buNone/>
            </a:pPr>
            <a:endParaRPr lang="sl-SI" sz="2000" b="1" dirty="0">
              <a:solidFill>
                <a:schemeClr val="tx2"/>
              </a:solidFill>
              <a:latin typeface="Arial" panose="020B0604020202020204" pitchFamily="34" charset="0"/>
              <a:cs typeface="Arial" panose="020B0604020202020204" pitchFamily="34" charset="0"/>
            </a:endParaRPr>
          </a:p>
          <a:p>
            <a:pPr marL="0" indent="0" algn="just">
              <a:buNone/>
            </a:pPr>
            <a:r>
              <a:rPr lang="sl-SI" sz="2000" b="1" dirty="0">
                <a:solidFill>
                  <a:schemeClr val="tx2"/>
                </a:solidFill>
                <a:latin typeface="Arial" panose="020B0604020202020204" pitchFamily="34" charset="0"/>
                <a:cs typeface="Arial" panose="020B0604020202020204" pitchFamily="34" charset="0"/>
              </a:rPr>
              <a:t>2. Pri polnjenju avtomobilskih pnevmatik nam manometer pokaže vrednost 2,5 bar.</a:t>
            </a:r>
          </a:p>
          <a:p>
            <a:pPr marL="457200" indent="-457200" algn="just">
              <a:buFont typeface="+mj-lt"/>
              <a:buAutoNum type="alphaLcParenR"/>
            </a:pPr>
            <a:r>
              <a:rPr lang="sl-SI" sz="2000" b="1" dirty="0">
                <a:solidFill>
                  <a:schemeClr val="tx2"/>
                </a:solidFill>
                <a:latin typeface="Arial" panose="020B0604020202020204" pitchFamily="34" charset="0"/>
                <a:cs typeface="Arial" panose="020B0604020202020204" pitchFamily="34" charset="0"/>
              </a:rPr>
              <a:t>Kolikšen je absolutni tlak v pnevmatiki, če tlak okolice znaša 1013 </a:t>
            </a:r>
            <a:r>
              <a:rPr lang="sl-SI" sz="2000" b="1" dirty="0" err="1">
                <a:solidFill>
                  <a:schemeClr val="tx2"/>
                </a:solidFill>
                <a:latin typeface="Arial" panose="020B0604020202020204" pitchFamily="34" charset="0"/>
                <a:cs typeface="Arial" panose="020B0604020202020204" pitchFamily="34" charset="0"/>
              </a:rPr>
              <a:t>mbar</a:t>
            </a:r>
            <a:r>
              <a:rPr lang="sl-SI" sz="2000" b="1" dirty="0">
                <a:solidFill>
                  <a:schemeClr val="tx2"/>
                </a:solidFill>
                <a:latin typeface="Arial" panose="020B0604020202020204" pitchFamily="34" charset="0"/>
                <a:cs typeface="Arial" panose="020B0604020202020204" pitchFamily="34" charset="0"/>
              </a:rPr>
              <a:t>?</a:t>
            </a:r>
          </a:p>
        </p:txBody>
      </p:sp>
      <p:sp>
        <p:nvSpPr>
          <p:cNvPr id="4" name="Označba mesta številke diapozitiva 3">
            <a:extLst>
              <a:ext uri="{FF2B5EF4-FFF2-40B4-BE49-F238E27FC236}">
                <a16:creationId xmlns:a16="http://schemas.microsoft.com/office/drawing/2014/main" id="{020C3108-B7E6-EFF0-07B8-CBC4AD8228D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28</a:t>
            </a:fld>
            <a:endParaRPr kumimoji="0" lang="sl-SI"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424063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Naslov 1">
            <a:extLst>
              <a:ext uri="{FF2B5EF4-FFF2-40B4-BE49-F238E27FC236}">
                <a16:creationId xmlns:a16="http://schemas.microsoft.com/office/drawing/2014/main" id="{68DBD30E-C529-C72B-B14C-407F89132783}"/>
              </a:ext>
            </a:extLst>
          </p:cNvPr>
          <p:cNvSpPr>
            <a:spLocks noGrp="1"/>
          </p:cNvSpPr>
          <p:nvPr>
            <p:ph type="title"/>
          </p:nvPr>
        </p:nvSpPr>
        <p:spPr>
          <a:xfrm>
            <a:off x="1178564" y="172113"/>
            <a:ext cx="9833548" cy="659076"/>
          </a:xfrm>
        </p:spPr>
        <p:txBody>
          <a:bodyPr anchor="b">
            <a:noAutofit/>
          </a:bodyPr>
          <a:lstStyle/>
          <a:p>
            <a:pPr algn="ctr"/>
            <a:br>
              <a:rPr lang="sl-SI" sz="4000" b="1" dirty="0">
                <a:solidFill>
                  <a:schemeClr val="tx2"/>
                </a:solidFill>
              </a:rPr>
            </a:br>
            <a:r>
              <a:rPr lang="sl-SI" sz="4000" b="1" dirty="0">
                <a:solidFill>
                  <a:schemeClr val="tx2"/>
                </a:solidFill>
              </a:rPr>
              <a:t>REŠITEV</a:t>
            </a: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3" name="Označba mesta vsebine 2">
                <a:extLst>
                  <a:ext uri="{FF2B5EF4-FFF2-40B4-BE49-F238E27FC236}">
                    <a16:creationId xmlns:a16="http://schemas.microsoft.com/office/drawing/2014/main" id="{ACE797EB-3E7A-DE41-A032-E5402F8BD13C}"/>
                  </a:ext>
                </a:extLst>
              </p:cNvPr>
              <p:cNvSpPr>
                <a:spLocks noGrp="1"/>
              </p:cNvSpPr>
              <p:nvPr>
                <p:ph idx="1"/>
              </p:nvPr>
            </p:nvSpPr>
            <p:spPr>
              <a:xfrm>
                <a:off x="582803" y="1003300"/>
                <a:ext cx="11093381" cy="5353049"/>
              </a:xfrm>
            </p:spPr>
            <p:txBody>
              <a:bodyPr>
                <a:noAutofit/>
              </a:bodyPr>
              <a:lstStyle/>
              <a:p>
                <a:pPr marL="0" indent="0" algn="just">
                  <a:buNone/>
                </a:pPr>
                <a:r>
                  <a:rPr lang="sl-SI" sz="2000" b="1" dirty="0"/>
                  <a:t>1. </a:t>
                </a:r>
              </a:p>
              <a:p>
                <a:pPr marL="0" indent="0" algn="just">
                  <a:buNone/>
                </a:pPr>
                <a:r>
                  <a:rPr lang="sl-SI" sz="2000" b="1" dirty="0"/>
                  <a:t>p</a:t>
                </a:r>
                <a:r>
                  <a:rPr lang="de-DE" sz="2000" b="1" dirty="0"/>
                  <a:t> = </a:t>
                </a:r>
                <a:r>
                  <a:rPr lang="sl-SI" sz="2000" b="1" dirty="0"/>
                  <a:t>10 bar = </a:t>
                </a:r>
                <a14:m>
                  <m:oMath xmlns:m="http://schemas.openxmlformats.org/officeDocument/2006/math">
                    <m:sSup>
                      <m:sSupPr>
                        <m:ctrlP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rPr>
                        </m:ctrlPr>
                      </m:sSupPr>
                      <m:e>
                        <m:r>
                          <a:rPr kumimoji="0" lang="sl-SI" sz="2000" b="1" i="0"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rPr>
                          <m:t>𝟏𝟎</m:t>
                        </m:r>
                      </m:e>
                      <m:sup>
                        <m:r>
                          <a:rPr kumimoji="0" lang="sl-SI" sz="2000" b="1" i="0"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rPr>
                          <m:t>𝟔</m:t>
                        </m:r>
                      </m:sup>
                    </m:sSup>
                  </m:oMath>
                </a14:m>
                <a:r>
                  <a:rPr lang="sl-SI" sz="2000" b="1" dirty="0"/>
                  <a:t> Pa</a:t>
                </a:r>
              </a:p>
              <a:p>
                <a:pPr marL="0" indent="0" algn="just">
                  <a:buNone/>
                </a:pPr>
                <a:r>
                  <a:rPr lang="sl-SI" sz="2000" b="1" u="sng" dirty="0"/>
                  <a:t>d = 49 mm = 0,049 m</a:t>
                </a:r>
                <a:endParaRPr lang="de-DE" sz="2000" b="1" u="sng" dirty="0"/>
              </a:p>
              <a:p>
                <a:pPr marL="0" indent="0" algn="just">
                  <a:buNone/>
                </a:pPr>
                <a14:m>
                  <m:oMath xmlns:m="http://schemas.openxmlformats.org/officeDocument/2006/math">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rPr>
                      <m:t>𝑭</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rPr>
                      <m:t> </m:t>
                    </m:r>
                  </m:oMath>
                </a14:m>
                <a:r>
                  <a:rPr lang="de-DE" sz="2000" b="1" i="1" dirty="0"/>
                  <a:t>= ?</a:t>
                </a:r>
                <a:endParaRPr lang="sl-SI" sz="2000" b="1" i="1" dirty="0"/>
              </a:p>
            </p:txBody>
          </p:sp>
        </mc:Choice>
        <mc:Fallback xmlns="">
          <p:sp>
            <p:nvSpPr>
              <p:cNvPr id="3" name="Označba mesta vsebine 2">
                <a:extLst>
                  <a:ext uri="{FF2B5EF4-FFF2-40B4-BE49-F238E27FC236}">
                    <a16:creationId xmlns:a16="http://schemas.microsoft.com/office/drawing/2014/main" id="{ACE797EB-3E7A-DE41-A032-E5402F8BD13C}"/>
                  </a:ext>
                </a:extLst>
              </p:cNvPr>
              <p:cNvSpPr>
                <a:spLocks noGrp="1" noRot="1" noChangeAspect="1" noMove="1" noResize="1" noEditPoints="1" noAdjustHandles="1" noChangeArrowheads="1" noChangeShapeType="1" noTextEdit="1"/>
              </p:cNvSpPr>
              <p:nvPr>
                <p:ph idx="1"/>
              </p:nvPr>
            </p:nvSpPr>
            <p:spPr>
              <a:xfrm>
                <a:off x="582803" y="1003300"/>
                <a:ext cx="11093381" cy="5353049"/>
              </a:xfrm>
              <a:blipFill>
                <a:blip r:embed="rId2"/>
                <a:stretch>
                  <a:fillRect l="-605" t="-1139"/>
                </a:stretch>
              </a:blipFill>
            </p:spPr>
            <p:txBody>
              <a:bodyPr/>
              <a:lstStyle/>
              <a:p>
                <a:r>
                  <a:rPr lang="sl-SI">
                    <a:noFill/>
                  </a:rPr>
                  <a:t> </a:t>
                </a:r>
              </a:p>
            </p:txBody>
          </p:sp>
        </mc:Fallback>
      </mc:AlternateContent>
      <p:sp>
        <p:nvSpPr>
          <p:cNvPr id="4" name="Označba mesta številke diapozitiva 3">
            <a:extLst>
              <a:ext uri="{FF2B5EF4-FFF2-40B4-BE49-F238E27FC236}">
                <a16:creationId xmlns:a16="http://schemas.microsoft.com/office/drawing/2014/main" id="{020C3108-B7E6-EFF0-07B8-CBC4AD8228D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29</a:t>
            </a:fld>
            <a:endParaRPr kumimoji="0" lang="sl-SI"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7" name="PoljeZBesedilom 6">
                <a:extLst>
                  <a:ext uri="{FF2B5EF4-FFF2-40B4-BE49-F238E27FC236}">
                    <a16:creationId xmlns:a16="http://schemas.microsoft.com/office/drawing/2014/main" id="{8B0C94E3-DCFF-5EFB-0E16-BBC3D8967844}"/>
                  </a:ext>
                </a:extLst>
              </p:cNvPr>
              <p:cNvSpPr txBox="1"/>
              <p:nvPr/>
            </p:nvSpPr>
            <p:spPr>
              <a:xfrm>
                <a:off x="4293940" y="2002489"/>
                <a:ext cx="4297364" cy="4683398"/>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sl-SI" sz="2000" b="1" i="0"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𝐩</m:t>
                      </m:r>
                      <m:r>
                        <a:rPr kumimoji="0" lang="sl-SI" sz="2000" b="1" i="0"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m:t>
                      </m:r>
                      <m:f>
                        <m:fPr>
                          <m:ctrlP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ctrlPr>
                        </m:fPr>
                        <m:num>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𝑭</m:t>
                          </m:r>
                        </m:num>
                        <m:den>
                          <m:r>
                            <a:rPr kumimoji="0" lang="sl-SI" sz="2000" b="1" i="1" u="none" strike="noStrike" kern="1200" cap="none" spc="0" normalizeH="0" baseline="0" noProof="0" dirty="0" smtClean="0">
                              <a:ln>
                                <a:noFill/>
                              </a:ln>
                              <a:solidFill>
                                <a:srgbClr val="0E2841"/>
                              </a:solidFill>
                              <a:effectLst/>
                              <a:uLnTx/>
                              <a:uFillTx/>
                              <a:latin typeface="Cambria Math" panose="02040503050406030204" pitchFamily="18" charset="0"/>
                              <a:ea typeface="+mn-ea"/>
                              <a:cs typeface="+mn-cs"/>
                            </a:rPr>
                            <m:t>𝑨</m:t>
                          </m:r>
                        </m:den>
                      </m:f>
                    </m:oMath>
                  </m:oMathPara>
                </a14:m>
                <a:endPar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𝑭</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𝒑</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𝑨</m:t>
                      </m:r>
                    </m:oMath>
                  </m:oMathPara>
                </a14:m>
                <a:endParaRPr kumimoji="0" lang="sl-SI" sz="2000" b="1"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000" b="1"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000" b="1" i="1" u="none" strike="noStrike" kern="1200" cap="none" spc="0" normalizeH="0" baseline="0" noProof="0" dirty="0">
                  <a:ln>
                    <a:noFill/>
                  </a:ln>
                  <a:solidFill>
                    <a:srgbClr val="0E2841"/>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𝑭</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𝒑</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f>
                        <m:fPr>
                          <m:ctrlP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ctrlPr>
                        </m:fPr>
                        <m:num>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𝝅</m:t>
                          </m:r>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m:t>
                          </m:r>
                          <m:sSup>
                            <m:sSupPr>
                              <m:ctrlP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ctrlPr>
                            </m:sSupPr>
                            <m:e>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𝒅</m:t>
                              </m:r>
                            </m:e>
                            <m:sup>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𝟐</m:t>
                              </m:r>
                            </m:sup>
                          </m:sSup>
                        </m:num>
                        <m:den>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𝟒</m:t>
                          </m:r>
                        </m:den>
                      </m:f>
                    </m:oMath>
                  </m:oMathPara>
                </a14:m>
                <a:endParaRPr kumimoji="0" lang="sl-SI" sz="2000" b="1"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000" b="1"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000" b="1" i="1" u="none" strike="noStrike" kern="1200" cap="none" spc="0" normalizeH="0" baseline="0" noProof="0" dirty="0">
                  <a:ln>
                    <a:noFill/>
                  </a:ln>
                  <a:solidFill>
                    <a:srgbClr val="0E2841"/>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𝑭</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m:t>
                      </m:r>
                      <m:r>
                        <a:rPr kumimoji="0" lang="sl-SI" sz="2000" b="1" i="0"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𝟏𝟎</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sSup>
                        <m:sSupPr>
                          <m:ctrlP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ctrlPr>
                        </m:sSupPr>
                        <m:e>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𝟏𝟎</m:t>
                          </m:r>
                        </m:e>
                        <m:sup>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𝟓</m:t>
                          </m:r>
                        </m:sup>
                      </m:sSup>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 </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𝑷𝒂</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f>
                        <m:fPr>
                          <m:ctrlP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ctrlPr>
                        </m:fPr>
                        <m:num>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𝝅</m:t>
                          </m:r>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m:t>
                          </m:r>
                          <m:sSup>
                            <m:sSupPr>
                              <m:ctrlP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ctrlPr>
                            </m:sSupPr>
                            <m:e>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𝟎</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𝟎𝟒𝟗</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 </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𝒎</m:t>
                              </m:r>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e>
                            <m:sup>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𝟐</m:t>
                              </m:r>
                            </m:sup>
                          </m:sSup>
                        </m:num>
                        <m:den>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Cambria Math" panose="02040503050406030204" pitchFamily="18" charset="0"/>
                              <a:cs typeface="+mn-cs"/>
                            </a:rPr>
                            <m:t>𝟒</m:t>
                          </m:r>
                        </m:den>
                      </m:f>
                    </m:oMath>
                  </m:oMathPara>
                </a14:m>
                <a:endPar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𝑭</m:t>
                      </m:r>
                      <m:r>
                        <a:rPr kumimoji="0" lang="sl-SI" sz="2000" b="1" i="0"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𝟏𝟖𝟖𝟓</m:t>
                      </m:r>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 </m:t>
                      </m:r>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𝟕𝟒</m:t>
                      </m:r>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 </m:t>
                      </m:r>
                      <m:r>
                        <a:rPr kumimoji="0" lang="sl-SI" sz="2000" b="1"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𝑵</m:t>
                      </m:r>
                    </m:oMath>
                  </m:oMathPara>
                </a14:m>
                <a:endPar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endParaRPr>
              </a:p>
            </p:txBody>
          </p:sp>
        </mc:Choice>
        <mc:Fallback xmlns="">
          <p:sp>
            <p:nvSpPr>
              <p:cNvPr id="7" name="PoljeZBesedilom 6">
                <a:extLst>
                  <a:ext uri="{FF2B5EF4-FFF2-40B4-BE49-F238E27FC236}">
                    <a16:creationId xmlns:a16="http://schemas.microsoft.com/office/drawing/2014/main" id="{8B0C94E3-DCFF-5EFB-0E16-BBC3D8967844}"/>
                  </a:ext>
                </a:extLst>
              </p:cNvPr>
              <p:cNvSpPr txBox="1">
                <a:spLocks noRot="1" noChangeAspect="1" noMove="1" noResize="1" noEditPoints="1" noAdjustHandles="1" noChangeArrowheads="1" noChangeShapeType="1" noTextEdit="1"/>
              </p:cNvSpPr>
              <p:nvPr/>
            </p:nvSpPr>
            <p:spPr>
              <a:xfrm>
                <a:off x="4293940" y="2002489"/>
                <a:ext cx="4297364" cy="4683398"/>
              </a:xfrm>
              <a:prstGeom prst="rect">
                <a:avLst/>
              </a:prstGeom>
              <a:blipFill>
                <a:blip r:embed="rId3"/>
                <a:stretch>
                  <a:fillRect/>
                </a:stretch>
              </a:blipFill>
              <a:ln/>
            </p:spPr>
            <p:txBody>
              <a:bodyPr/>
              <a:lstStyle/>
              <a:p>
                <a:r>
                  <a:rPr lang="sl-SI">
                    <a:noFill/>
                  </a:rPr>
                  <a:t> </a:t>
                </a:r>
              </a:p>
            </p:txBody>
          </p:sp>
        </mc:Fallback>
      </mc:AlternateContent>
    </p:spTree>
    <p:extLst>
      <p:ext uri="{BB962C8B-B14F-4D97-AF65-F5344CB8AC3E}">
        <p14:creationId xmlns:p14="http://schemas.microsoft.com/office/powerpoint/2010/main" val="2015951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3" name="Označba mesta vsebine 2">
            <a:extLst>
              <a:ext uri="{FF2B5EF4-FFF2-40B4-BE49-F238E27FC236}">
                <a16:creationId xmlns:a16="http://schemas.microsoft.com/office/drawing/2014/main" id="{ACE797EB-3E7A-DE41-A032-E5402F8BD13C}"/>
              </a:ext>
            </a:extLst>
          </p:cNvPr>
          <p:cNvSpPr>
            <a:spLocks noGrp="1"/>
          </p:cNvSpPr>
          <p:nvPr>
            <p:ph idx="1"/>
          </p:nvPr>
        </p:nvSpPr>
        <p:spPr>
          <a:xfrm>
            <a:off x="582803" y="502418"/>
            <a:ext cx="11093381" cy="5853931"/>
          </a:xfrm>
        </p:spPr>
        <p:txBody>
          <a:bodyPr>
            <a:normAutofit/>
          </a:bodyPr>
          <a:lstStyle/>
          <a:p>
            <a:pPr marL="0" indent="0" algn="just">
              <a:buNone/>
            </a:pPr>
            <a:r>
              <a:rPr lang="sl-SI" sz="2200" dirty="0">
                <a:solidFill>
                  <a:schemeClr val="tx2"/>
                </a:solidFill>
              </a:rPr>
              <a:t>Za pojav toplote je potrebna temperaturna razlika.</a:t>
            </a:r>
          </a:p>
          <a:p>
            <a:pPr marL="0" indent="0" algn="just">
              <a:buNone/>
            </a:pPr>
            <a:endParaRPr lang="sl-SI" sz="2400" dirty="0">
              <a:solidFill>
                <a:schemeClr val="tx2"/>
              </a:solidFill>
            </a:endParaRPr>
          </a:p>
          <a:p>
            <a:pPr marL="0" indent="0" algn="just">
              <a:buNone/>
            </a:pPr>
            <a:endParaRPr lang="sl-SI" sz="2400" dirty="0">
              <a:solidFill>
                <a:schemeClr val="tx2"/>
              </a:solidFill>
            </a:endParaRPr>
          </a:p>
          <a:p>
            <a:pPr marL="0" indent="0" algn="just">
              <a:buNone/>
            </a:pPr>
            <a:endParaRPr lang="sl-SI" sz="2400" dirty="0">
              <a:solidFill>
                <a:schemeClr val="tx2"/>
              </a:solidFill>
            </a:endParaRPr>
          </a:p>
          <a:p>
            <a:pPr marL="0" indent="0" algn="just">
              <a:buNone/>
            </a:pPr>
            <a:endParaRPr lang="sl-SI" sz="2400" dirty="0">
              <a:solidFill>
                <a:schemeClr val="tx2"/>
              </a:solidFill>
            </a:endParaRPr>
          </a:p>
          <a:p>
            <a:pPr marL="0" indent="0" algn="just">
              <a:buNone/>
            </a:pPr>
            <a:endParaRPr lang="sl-SI" sz="2400" dirty="0">
              <a:solidFill>
                <a:schemeClr val="tx2"/>
              </a:solidFill>
            </a:endParaRPr>
          </a:p>
          <a:p>
            <a:pPr marL="0" indent="0" algn="just">
              <a:buNone/>
            </a:pPr>
            <a:endParaRPr lang="sl-SI" sz="2400" dirty="0">
              <a:solidFill>
                <a:schemeClr val="tx2"/>
              </a:solidFill>
            </a:endParaRPr>
          </a:p>
          <a:p>
            <a:pPr marL="0" indent="0" algn="just">
              <a:buNone/>
            </a:pPr>
            <a:endParaRPr lang="sl-SI" sz="2400" dirty="0">
              <a:solidFill>
                <a:schemeClr val="tx2"/>
              </a:solidFill>
            </a:endParaRPr>
          </a:p>
          <a:p>
            <a:pPr marL="0" indent="0" algn="just">
              <a:buNone/>
            </a:pPr>
            <a:endParaRPr lang="sl-SI" sz="2400" dirty="0">
              <a:solidFill>
                <a:schemeClr val="tx2"/>
              </a:solidFill>
            </a:endParaRPr>
          </a:p>
          <a:p>
            <a:pPr marL="0" indent="0" algn="just">
              <a:buNone/>
            </a:pPr>
            <a:endParaRPr lang="sl-SI" sz="2400" dirty="0">
              <a:solidFill>
                <a:schemeClr val="tx2"/>
              </a:solidFill>
            </a:endParaRPr>
          </a:p>
          <a:p>
            <a:pPr marL="0" indent="0" algn="just">
              <a:buNone/>
            </a:pPr>
            <a:endParaRPr lang="sl-SI" sz="2400" dirty="0">
              <a:solidFill>
                <a:schemeClr val="tx2"/>
              </a:solidFill>
            </a:endParaRPr>
          </a:p>
        </p:txBody>
      </p:sp>
      <p:sp>
        <p:nvSpPr>
          <p:cNvPr id="4" name="Označba mesta številke diapozitiva 3">
            <a:extLst>
              <a:ext uri="{FF2B5EF4-FFF2-40B4-BE49-F238E27FC236}">
                <a16:creationId xmlns:a16="http://schemas.microsoft.com/office/drawing/2014/main" id="{020C3108-B7E6-EFF0-07B8-CBC4AD8228D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sl-SI"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pic>
        <p:nvPicPr>
          <p:cNvPr id="6" name="Slika 5">
            <a:extLst>
              <a:ext uri="{FF2B5EF4-FFF2-40B4-BE49-F238E27FC236}">
                <a16:creationId xmlns:a16="http://schemas.microsoft.com/office/drawing/2014/main" id="{721353F0-4292-3332-3B88-8C38BBEE73CA}"/>
              </a:ext>
            </a:extLst>
          </p:cNvPr>
          <p:cNvPicPr>
            <a:picLocks noChangeAspect="1"/>
          </p:cNvPicPr>
          <p:nvPr/>
        </p:nvPicPr>
        <p:blipFill rotWithShape="1">
          <a:blip r:embed="rId3"/>
          <a:srcRect l="6052" t="41106" r="70264" b="31462"/>
          <a:stretch/>
        </p:blipFill>
        <p:spPr>
          <a:xfrm>
            <a:off x="2560302" y="1092949"/>
            <a:ext cx="7869261" cy="5126876"/>
          </a:xfrm>
          <a:prstGeom prst="rect">
            <a:avLst/>
          </a:prstGeom>
        </p:spPr>
      </p:pic>
    </p:spTree>
    <p:extLst>
      <p:ext uri="{BB962C8B-B14F-4D97-AF65-F5344CB8AC3E}">
        <p14:creationId xmlns:p14="http://schemas.microsoft.com/office/powerpoint/2010/main" val="4133635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Naslov 1">
            <a:extLst>
              <a:ext uri="{FF2B5EF4-FFF2-40B4-BE49-F238E27FC236}">
                <a16:creationId xmlns:a16="http://schemas.microsoft.com/office/drawing/2014/main" id="{68DBD30E-C529-C72B-B14C-407F89132783}"/>
              </a:ext>
            </a:extLst>
          </p:cNvPr>
          <p:cNvSpPr>
            <a:spLocks noGrp="1"/>
          </p:cNvSpPr>
          <p:nvPr>
            <p:ph type="title"/>
          </p:nvPr>
        </p:nvSpPr>
        <p:spPr>
          <a:xfrm>
            <a:off x="1178564" y="172113"/>
            <a:ext cx="9833548" cy="659076"/>
          </a:xfrm>
        </p:spPr>
        <p:txBody>
          <a:bodyPr anchor="b">
            <a:noAutofit/>
          </a:bodyPr>
          <a:lstStyle/>
          <a:p>
            <a:pPr algn="ctr"/>
            <a:br>
              <a:rPr lang="sl-SI" sz="4000" b="1" dirty="0">
                <a:solidFill>
                  <a:schemeClr val="tx2"/>
                </a:solidFill>
              </a:rPr>
            </a:br>
            <a:r>
              <a:rPr lang="sl-SI" sz="4000" b="1" dirty="0">
                <a:solidFill>
                  <a:schemeClr val="tx2"/>
                </a:solidFill>
              </a:rPr>
              <a:t>REŠITEV</a:t>
            </a: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3" name="Označba mesta vsebine 2">
                <a:extLst>
                  <a:ext uri="{FF2B5EF4-FFF2-40B4-BE49-F238E27FC236}">
                    <a16:creationId xmlns:a16="http://schemas.microsoft.com/office/drawing/2014/main" id="{ACE797EB-3E7A-DE41-A032-E5402F8BD13C}"/>
                  </a:ext>
                </a:extLst>
              </p:cNvPr>
              <p:cNvSpPr>
                <a:spLocks noGrp="1"/>
              </p:cNvSpPr>
              <p:nvPr>
                <p:ph idx="1"/>
              </p:nvPr>
            </p:nvSpPr>
            <p:spPr>
              <a:xfrm>
                <a:off x="582803" y="1003300"/>
                <a:ext cx="11093381" cy="5353049"/>
              </a:xfrm>
            </p:spPr>
            <p:txBody>
              <a:bodyPr>
                <a:noAutofit/>
              </a:bodyPr>
              <a:lstStyle/>
              <a:p>
                <a:pPr marL="0" indent="0" algn="just">
                  <a:buNone/>
                </a:pPr>
                <a:r>
                  <a:rPr lang="sl-SI" sz="2000" b="1" dirty="0"/>
                  <a:t>2. </a:t>
                </a:r>
              </a:p>
              <a:p>
                <a:pPr marL="0" indent="0" algn="just">
                  <a:buNone/>
                </a:pPr>
                <a14:m>
                  <m:oMath xmlns:m="http://schemas.openxmlformats.org/officeDocument/2006/math">
                    <m:sSub>
                      <m:sSubPr>
                        <m:ctrlPr>
                          <a:rPr lang="sl-SI" sz="2000" b="1" i="1">
                            <a:solidFill>
                              <a:schemeClr val="tx2"/>
                            </a:solidFill>
                            <a:latin typeface="Cambria Math" panose="02040503050406030204" pitchFamily="18" charset="0"/>
                          </a:rPr>
                        </m:ctrlPr>
                      </m:sSubPr>
                      <m:e>
                        <m:r>
                          <a:rPr lang="sl-SI" sz="2000" b="1" i="1">
                            <a:solidFill>
                              <a:schemeClr val="tx2"/>
                            </a:solidFill>
                            <a:latin typeface="Cambria Math" panose="02040503050406030204" pitchFamily="18" charset="0"/>
                          </a:rPr>
                          <m:t>𝒑</m:t>
                        </m:r>
                      </m:e>
                      <m:sub>
                        <m:r>
                          <a:rPr lang="sl-SI" sz="2000" b="1" i="1">
                            <a:solidFill>
                              <a:schemeClr val="tx2"/>
                            </a:solidFill>
                            <a:latin typeface="Cambria Math" panose="02040503050406030204" pitchFamily="18" charset="0"/>
                          </a:rPr>
                          <m:t>𝒏</m:t>
                        </m:r>
                      </m:sub>
                    </m:sSub>
                  </m:oMath>
                </a14:m>
                <a:r>
                  <a:rPr lang="de-DE" sz="2000" b="1" dirty="0"/>
                  <a:t> = </a:t>
                </a:r>
                <a:r>
                  <a:rPr lang="sl-SI" sz="2000" b="1" dirty="0"/>
                  <a:t>2,5 bar</a:t>
                </a:r>
              </a:p>
              <a:p>
                <a:pPr marL="0" indent="0" algn="just">
                  <a:buNone/>
                </a:pPr>
                <a14:m>
                  <m:oMath xmlns:m="http://schemas.openxmlformats.org/officeDocument/2006/math">
                    <m:sSub>
                      <m:sSubPr>
                        <m:ctrlPr>
                          <a:rPr kumimoji="0" lang="sl-SI" sz="2000" b="1" i="1" u="sng" strike="noStrike" kern="1200" cap="none" spc="0" normalizeH="0" baseline="0" noProof="0" smtClean="0">
                            <a:ln>
                              <a:noFill/>
                            </a:ln>
                            <a:solidFill>
                              <a:schemeClr val="tx2"/>
                            </a:solidFill>
                            <a:effectLst/>
                            <a:uLnTx/>
                            <a:uFillTx/>
                            <a:latin typeface="Cambria Math" panose="02040503050406030204" pitchFamily="18" charset="0"/>
                          </a:rPr>
                        </m:ctrlPr>
                      </m:sSubPr>
                      <m:e>
                        <m:r>
                          <a:rPr kumimoji="0" lang="sl-SI" sz="2000" b="1" i="1" u="sng" strike="noStrike" kern="1200" cap="none" spc="0" normalizeH="0" baseline="0" noProof="0" smtClean="0">
                            <a:ln>
                              <a:noFill/>
                            </a:ln>
                            <a:solidFill>
                              <a:schemeClr val="tx2"/>
                            </a:solidFill>
                            <a:effectLst/>
                            <a:uLnTx/>
                            <a:uFillTx/>
                            <a:latin typeface="Cambria Math" panose="02040503050406030204" pitchFamily="18" charset="0"/>
                          </a:rPr>
                          <m:t>𝒑</m:t>
                        </m:r>
                      </m:e>
                      <m:sub>
                        <m:r>
                          <a:rPr kumimoji="0" lang="sl-SI" sz="2000" b="1" i="1" u="sng" strike="noStrike" kern="1200" cap="none" spc="0" normalizeH="0" baseline="0" noProof="0" smtClean="0">
                            <a:ln>
                              <a:noFill/>
                            </a:ln>
                            <a:solidFill>
                              <a:schemeClr val="tx2"/>
                            </a:solidFill>
                            <a:effectLst/>
                            <a:uLnTx/>
                            <a:uFillTx/>
                            <a:latin typeface="Cambria Math" panose="02040503050406030204" pitchFamily="18" charset="0"/>
                          </a:rPr>
                          <m:t>𝟎</m:t>
                        </m:r>
                      </m:sub>
                    </m:sSub>
                  </m:oMath>
                </a14:m>
                <a:r>
                  <a:rPr lang="sl-SI" sz="2000" b="1" i="1" u="sng" dirty="0"/>
                  <a:t> </a:t>
                </a:r>
                <a:r>
                  <a:rPr lang="sl-SI" sz="2000" b="1" u="sng" dirty="0"/>
                  <a:t>= 1013 </a:t>
                </a:r>
                <a:r>
                  <a:rPr lang="sl-SI" sz="2000" b="1" u="sng" dirty="0" err="1"/>
                  <a:t>mbar</a:t>
                </a:r>
                <a:r>
                  <a:rPr lang="sl-SI" sz="2000" b="1" u="sng" dirty="0"/>
                  <a:t> = 1,013 bar</a:t>
                </a:r>
                <a:endParaRPr lang="de-DE" sz="2000" b="1" u="sng" dirty="0"/>
              </a:p>
              <a:p>
                <a:pPr marL="0" indent="0" algn="just">
                  <a:buNone/>
                </a:pPr>
                <a:r>
                  <a:rPr kumimoji="0" lang="sl-SI" sz="2000" b="1" u="none" strike="noStrike" kern="1200" cap="none" spc="0" normalizeH="0" baseline="0" noProof="0" dirty="0">
                    <a:ln>
                      <a:noFill/>
                    </a:ln>
                    <a:solidFill>
                      <a:srgbClr val="0E2841"/>
                    </a:solidFill>
                    <a:effectLst/>
                    <a:uLnTx/>
                    <a:uFillTx/>
                  </a:rPr>
                  <a:t>p</a:t>
                </a:r>
                <a14:m>
                  <m:oMath xmlns:m="http://schemas.openxmlformats.org/officeDocument/2006/math">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rPr>
                      <m:t> </m:t>
                    </m:r>
                  </m:oMath>
                </a14:m>
                <a:r>
                  <a:rPr lang="de-DE" sz="2000" b="1" i="1" dirty="0"/>
                  <a:t>= ?</a:t>
                </a:r>
                <a:endParaRPr lang="sl-SI" sz="2000" b="1" i="1" dirty="0"/>
              </a:p>
            </p:txBody>
          </p:sp>
        </mc:Choice>
        <mc:Fallback xmlns="">
          <p:sp>
            <p:nvSpPr>
              <p:cNvPr id="3" name="Označba mesta vsebine 2">
                <a:extLst>
                  <a:ext uri="{FF2B5EF4-FFF2-40B4-BE49-F238E27FC236}">
                    <a16:creationId xmlns:a16="http://schemas.microsoft.com/office/drawing/2014/main" id="{ACE797EB-3E7A-DE41-A032-E5402F8BD13C}"/>
                  </a:ext>
                </a:extLst>
              </p:cNvPr>
              <p:cNvSpPr>
                <a:spLocks noGrp="1" noRot="1" noChangeAspect="1" noMove="1" noResize="1" noEditPoints="1" noAdjustHandles="1" noChangeArrowheads="1" noChangeShapeType="1" noTextEdit="1"/>
              </p:cNvSpPr>
              <p:nvPr>
                <p:ph idx="1"/>
              </p:nvPr>
            </p:nvSpPr>
            <p:spPr>
              <a:xfrm>
                <a:off x="582803" y="1003300"/>
                <a:ext cx="11093381" cy="5353049"/>
              </a:xfrm>
              <a:blipFill>
                <a:blip r:embed="rId2"/>
                <a:stretch>
                  <a:fillRect l="-605" t="-1139"/>
                </a:stretch>
              </a:blipFill>
            </p:spPr>
            <p:txBody>
              <a:bodyPr/>
              <a:lstStyle/>
              <a:p>
                <a:r>
                  <a:rPr lang="sl-SI">
                    <a:noFill/>
                  </a:rPr>
                  <a:t> </a:t>
                </a:r>
              </a:p>
            </p:txBody>
          </p:sp>
        </mc:Fallback>
      </mc:AlternateContent>
      <p:sp>
        <p:nvSpPr>
          <p:cNvPr id="4" name="Označba mesta številke diapozitiva 3">
            <a:extLst>
              <a:ext uri="{FF2B5EF4-FFF2-40B4-BE49-F238E27FC236}">
                <a16:creationId xmlns:a16="http://schemas.microsoft.com/office/drawing/2014/main" id="{020C3108-B7E6-EFF0-07B8-CBC4AD8228D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30</a:t>
            </a:fld>
            <a:endParaRPr kumimoji="0" lang="sl-SI"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7" name="PoljeZBesedilom 6">
                <a:extLst>
                  <a:ext uri="{FF2B5EF4-FFF2-40B4-BE49-F238E27FC236}">
                    <a16:creationId xmlns:a16="http://schemas.microsoft.com/office/drawing/2014/main" id="{8B0C94E3-DCFF-5EFB-0E16-BBC3D8967844}"/>
                  </a:ext>
                </a:extLst>
              </p:cNvPr>
              <p:cNvSpPr txBox="1"/>
              <p:nvPr/>
            </p:nvSpPr>
            <p:spPr>
              <a:xfrm>
                <a:off x="4313236" y="2510865"/>
                <a:ext cx="4297364" cy="2246769"/>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sSubPr>
                        <m:e>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𝒑</m:t>
                          </m:r>
                        </m:e>
                        <m:sub>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𝒏</m:t>
                          </m:r>
                        </m:sub>
                      </m:sSub>
                      <m:r>
                        <a:rPr kumimoji="0" lang="sl-SI" sz="2000" b="1" i="0"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m:t>
                      </m:r>
                      <m:r>
                        <a:rPr kumimoji="0" lang="sl-SI" sz="2000" b="1" i="0"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𝐩</m:t>
                      </m:r>
                      <m:r>
                        <a:rPr kumimoji="0" lang="sl-SI" sz="2000" b="1" i="0"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m:t>
                      </m:r>
                      <m:sSub>
                        <m:sSubPr>
                          <m:ctrlP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ctrlPr>
                        </m:sSubPr>
                        <m:e>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𝒑</m:t>
                          </m:r>
                        </m:e>
                        <m:sub>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𝟎</m:t>
                          </m:r>
                        </m:sub>
                      </m:sSub>
                    </m:oMath>
                  </m:oMathPara>
                </a14:m>
                <a:endPar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sl-SI" sz="2000" b="1" i="0"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𝐩</m:t>
                      </m:r>
                      <m:r>
                        <a:rPr kumimoji="0" lang="sl-SI" sz="2000" b="1" i="0"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m:t>
                      </m:r>
                      <m:sSub>
                        <m:sSubPr>
                          <m:ctrlP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ctrlPr>
                        </m:sSubPr>
                        <m:e>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𝒑</m:t>
                          </m:r>
                        </m:e>
                        <m:sub>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𝒏</m:t>
                          </m:r>
                        </m:sub>
                      </m:sSub>
                      <m:r>
                        <a:rPr kumimoji="0" lang="sl-SI" sz="2000" b="1" i="0"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m:t>
                      </m:r>
                      <m:sSub>
                        <m:sSubPr>
                          <m:ctrlP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ctrlPr>
                        </m:sSubPr>
                        <m:e>
                          <m:r>
                            <a:rPr kumimoji="0" lang="sl-SI" sz="20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𝒑</m:t>
                          </m:r>
                        </m:e>
                        <m:sub>
                          <m:r>
                            <a:rPr kumimoji="0" lang="sl-SI" sz="20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𝟎</m:t>
                          </m:r>
                        </m:sub>
                      </m:sSub>
                    </m:oMath>
                  </m:oMathPara>
                </a14:m>
                <a:endParaRPr kumimoji="0" lang="sl-SI" sz="2000" b="1"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000" b="1" i="0" u="none" strike="noStrike" kern="1200" cap="none" spc="0" normalizeH="0" baseline="0" noProof="0" dirty="0">
                  <a:ln>
                    <a:noFill/>
                  </a:ln>
                  <a:solidFill>
                    <a:srgbClr val="0E2841"/>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sl-SI" sz="2000" b="1" i="0"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𝐩</m:t>
                      </m:r>
                      <m:r>
                        <a:rPr kumimoji="0" lang="sl-SI" sz="2000" b="1" i="0" u="none" strike="noStrike" kern="1200" cap="none" spc="0" normalizeH="0" baseline="0" noProof="0">
                          <a:ln>
                            <a:noFill/>
                          </a:ln>
                          <a:solidFill>
                            <a:srgbClr val="0E2841"/>
                          </a:solidFill>
                          <a:effectLst/>
                          <a:uLnTx/>
                          <a:uFillTx/>
                          <a:latin typeface="Cambria Math" panose="02040503050406030204" pitchFamily="18" charset="0"/>
                          <a:ea typeface="+mn-ea"/>
                          <a:cs typeface="+mn-cs"/>
                        </a:rPr>
                        <m:t>=</m:t>
                      </m:r>
                      <m:r>
                        <a:rPr kumimoji="0" lang="sl-SI" sz="2000" b="1" i="0"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𝟐</m:t>
                      </m:r>
                      <m:r>
                        <a:rPr kumimoji="0" lang="sl-SI" sz="2000" b="1" i="0"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m:t>
                      </m:r>
                      <m:r>
                        <a:rPr kumimoji="0" lang="sl-SI" sz="2000" b="1" i="0"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𝟓</m:t>
                      </m:r>
                      <m:r>
                        <a:rPr kumimoji="0" lang="sl-SI" sz="2000" b="1" i="0"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 </m:t>
                      </m:r>
                      <m:r>
                        <a:rPr kumimoji="0" lang="sl-SI" sz="2000" b="1" i="0"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𝐛𝐚𝐫</m:t>
                      </m:r>
                      <m:r>
                        <a:rPr kumimoji="0" lang="sl-SI" sz="2000" b="1" i="0"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m:t>
                      </m:r>
                      <m:r>
                        <a:rPr kumimoji="0" lang="sl-SI" sz="2000" b="1" i="0"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𝟏</m:t>
                      </m:r>
                      <m:r>
                        <a:rPr kumimoji="0" lang="sl-SI" sz="2000" b="1" i="0"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m:t>
                      </m:r>
                      <m:r>
                        <a:rPr kumimoji="0" lang="sl-SI" sz="2000" b="1" i="0"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𝟎𝟏𝟑</m:t>
                      </m:r>
                      <m:r>
                        <a:rPr kumimoji="0" lang="sl-SI" sz="2000" b="1" i="0"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 </m:t>
                      </m:r>
                      <m:r>
                        <a:rPr kumimoji="0" lang="sl-SI" sz="2000" b="1" i="0"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𝐛𝐚𝐫</m:t>
                      </m:r>
                    </m:oMath>
                  </m:oMathPara>
                </a14:m>
                <a:endParaRPr kumimoji="0" lang="sl-SI" sz="2000" b="1" i="0" u="none" strike="noStrike" kern="1200" cap="none" spc="0" normalizeH="0" baseline="0" noProof="0" dirty="0">
                  <a:ln>
                    <a:noFill/>
                  </a:ln>
                  <a:solidFill>
                    <a:srgbClr val="0E2841"/>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000" b="1"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sl-SI" sz="20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𝐩</m:t>
                      </m:r>
                      <m:r>
                        <a:rPr kumimoji="0" lang="sl-SI" sz="20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
                        <a:rPr kumimoji="0" lang="sl-SI" sz="20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𝟑</m:t>
                      </m:r>
                      <m:r>
                        <a:rPr kumimoji="0" lang="sl-SI" sz="20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
                        <a:rPr kumimoji="0" lang="sl-SI" sz="20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𝟓𝟏𝟑</m:t>
                      </m:r>
                      <m:r>
                        <a:rPr kumimoji="0" lang="sl-SI" sz="20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r>
                        <a:rPr kumimoji="0" lang="sl-SI" sz="20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𝐛𝐚𝐫</m:t>
                      </m:r>
                    </m:oMath>
                  </m:oMathPara>
                </a14:m>
                <a:endParaRPr kumimoji="0" lang="sl-SI" sz="2000" b="1" i="0" u="none" strike="noStrike" kern="1200" cap="none" spc="0" normalizeH="0" baseline="0" noProof="0" dirty="0">
                  <a:ln>
                    <a:noFill/>
                  </a:ln>
                  <a:solidFill>
                    <a:srgbClr val="FF0000"/>
                  </a:solidFill>
                  <a:effectLst/>
                  <a:uLnTx/>
                  <a:uFillTx/>
                  <a:latin typeface="Arial" panose="020B0604020202020204"/>
                  <a:ea typeface="+mn-ea"/>
                  <a:cs typeface="+mn-cs"/>
                </a:endParaRPr>
              </a:p>
            </p:txBody>
          </p:sp>
        </mc:Choice>
        <mc:Fallback xmlns="">
          <p:sp>
            <p:nvSpPr>
              <p:cNvPr id="7" name="PoljeZBesedilom 6">
                <a:extLst>
                  <a:ext uri="{FF2B5EF4-FFF2-40B4-BE49-F238E27FC236}">
                    <a16:creationId xmlns:a16="http://schemas.microsoft.com/office/drawing/2014/main" id="{8B0C94E3-DCFF-5EFB-0E16-BBC3D8967844}"/>
                  </a:ext>
                </a:extLst>
              </p:cNvPr>
              <p:cNvSpPr txBox="1">
                <a:spLocks noRot="1" noChangeAspect="1" noMove="1" noResize="1" noEditPoints="1" noAdjustHandles="1" noChangeArrowheads="1" noChangeShapeType="1" noTextEdit="1"/>
              </p:cNvSpPr>
              <p:nvPr/>
            </p:nvSpPr>
            <p:spPr>
              <a:xfrm>
                <a:off x="4313236" y="2510865"/>
                <a:ext cx="4297364" cy="2246769"/>
              </a:xfrm>
              <a:prstGeom prst="rect">
                <a:avLst/>
              </a:prstGeom>
              <a:blipFill>
                <a:blip r:embed="rId3"/>
                <a:stretch>
                  <a:fillRect b="-270"/>
                </a:stretch>
              </a:blipFill>
              <a:ln/>
            </p:spPr>
            <p:txBody>
              <a:bodyPr/>
              <a:lstStyle/>
              <a:p>
                <a:r>
                  <a:rPr lang="sl-SI">
                    <a:noFill/>
                  </a:rPr>
                  <a:t> </a:t>
                </a:r>
              </a:p>
            </p:txBody>
          </p:sp>
        </mc:Fallback>
      </mc:AlternateContent>
    </p:spTree>
    <p:extLst>
      <p:ext uri="{BB962C8B-B14F-4D97-AF65-F5344CB8AC3E}">
        <p14:creationId xmlns:p14="http://schemas.microsoft.com/office/powerpoint/2010/main" val="3567349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Naslov 1">
            <a:extLst>
              <a:ext uri="{FF2B5EF4-FFF2-40B4-BE49-F238E27FC236}">
                <a16:creationId xmlns:a16="http://schemas.microsoft.com/office/drawing/2014/main" id="{68DBD30E-C529-C72B-B14C-407F89132783}"/>
              </a:ext>
            </a:extLst>
          </p:cNvPr>
          <p:cNvSpPr>
            <a:spLocks noGrp="1"/>
          </p:cNvSpPr>
          <p:nvPr>
            <p:ph type="title"/>
          </p:nvPr>
        </p:nvSpPr>
        <p:spPr>
          <a:xfrm>
            <a:off x="1179226" y="328300"/>
            <a:ext cx="9833548" cy="1325563"/>
          </a:xfrm>
        </p:spPr>
        <p:txBody>
          <a:bodyPr anchor="b">
            <a:normAutofit/>
          </a:bodyPr>
          <a:lstStyle/>
          <a:p>
            <a:pPr algn="ctr"/>
            <a:r>
              <a:rPr lang="sl-SI" dirty="0">
                <a:solidFill>
                  <a:schemeClr val="tx2"/>
                </a:solidFill>
              </a:rPr>
              <a:t>Ničti glavni zakon termodinamike</a:t>
            </a:r>
            <a:br>
              <a:rPr lang="sl-SI" b="1" dirty="0">
                <a:solidFill>
                  <a:schemeClr val="tx2"/>
                </a:solidFill>
              </a:rPr>
            </a:br>
            <a:endParaRPr lang="sl-SI" b="1" dirty="0">
              <a:solidFill>
                <a:schemeClr val="tx2"/>
              </a:solidFill>
            </a:endParaRP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3" name="Označba mesta vsebine 2">
            <a:extLst>
              <a:ext uri="{FF2B5EF4-FFF2-40B4-BE49-F238E27FC236}">
                <a16:creationId xmlns:a16="http://schemas.microsoft.com/office/drawing/2014/main" id="{ACE797EB-3E7A-DE41-A032-E5402F8BD13C}"/>
              </a:ext>
            </a:extLst>
          </p:cNvPr>
          <p:cNvSpPr>
            <a:spLocks noGrp="1"/>
          </p:cNvSpPr>
          <p:nvPr>
            <p:ph idx="1"/>
          </p:nvPr>
        </p:nvSpPr>
        <p:spPr>
          <a:xfrm>
            <a:off x="582803" y="1808703"/>
            <a:ext cx="11093381" cy="4547646"/>
          </a:xfrm>
        </p:spPr>
        <p:txBody>
          <a:bodyPr>
            <a:normAutofit/>
          </a:bodyPr>
          <a:lstStyle/>
          <a:p>
            <a:pPr marL="0" indent="0" algn="just">
              <a:buNone/>
            </a:pPr>
            <a:r>
              <a:rPr lang="sl-SI" sz="2200" dirty="0">
                <a:solidFill>
                  <a:schemeClr val="tx2"/>
                </a:solidFill>
              </a:rPr>
              <a:t>Pojem toplotnega ravnovesja lahko prenesemo z dveh teles na več teles. V termodinamiki imenujemo skupino več teles tudi </a:t>
            </a:r>
            <a:r>
              <a:rPr lang="sl-SI" sz="2200" b="1" dirty="0">
                <a:solidFill>
                  <a:schemeClr val="accent4"/>
                </a:solidFill>
              </a:rPr>
              <a:t>termodinamični sistem </a:t>
            </a:r>
            <a:r>
              <a:rPr lang="sl-SI" sz="2200" dirty="0">
                <a:solidFill>
                  <a:schemeClr val="tx2"/>
                </a:solidFill>
              </a:rPr>
              <a:t>ali na kratko samo sistem.</a:t>
            </a: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r>
              <a:rPr lang="sl-SI" sz="2200" dirty="0">
                <a:solidFill>
                  <a:schemeClr val="tx2"/>
                </a:solidFill>
              </a:rPr>
              <a:t>Ta dva izreka tvorita </a:t>
            </a:r>
            <a:r>
              <a:rPr lang="sl-SI" sz="2200" b="1" dirty="0">
                <a:solidFill>
                  <a:schemeClr val="accent4"/>
                </a:solidFill>
              </a:rPr>
              <a:t>ničti zakon termodinamike.</a:t>
            </a:r>
          </a:p>
          <a:p>
            <a:pPr marL="0" indent="0" algn="just">
              <a:buNone/>
            </a:pPr>
            <a:endParaRPr lang="sl-SI" sz="2200" b="1" dirty="0">
              <a:solidFill>
                <a:schemeClr val="accent4"/>
              </a:solidFill>
            </a:endParaRPr>
          </a:p>
        </p:txBody>
      </p:sp>
      <p:sp>
        <p:nvSpPr>
          <p:cNvPr id="4" name="Označba mesta številke diapozitiva 3">
            <a:extLst>
              <a:ext uri="{FF2B5EF4-FFF2-40B4-BE49-F238E27FC236}">
                <a16:creationId xmlns:a16="http://schemas.microsoft.com/office/drawing/2014/main" id="{020C3108-B7E6-EFF0-07B8-CBC4AD8228D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sl-SI"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5" name="PoljeZBesedilom 4">
            <a:extLst>
              <a:ext uri="{FF2B5EF4-FFF2-40B4-BE49-F238E27FC236}">
                <a16:creationId xmlns:a16="http://schemas.microsoft.com/office/drawing/2014/main" id="{0596CC41-E826-9CB0-5DDD-0B0E6157681C}"/>
              </a:ext>
            </a:extLst>
          </p:cNvPr>
          <p:cNvSpPr txBox="1"/>
          <p:nvPr/>
        </p:nvSpPr>
        <p:spPr>
          <a:xfrm>
            <a:off x="789828" y="2839163"/>
            <a:ext cx="10378915" cy="144655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sl-SI" sz="2200" b="0" i="0" u="none" strike="noStrike" kern="1200" cap="none" spc="0" normalizeH="0" baseline="0" noProof="0" dirty="0">
                <a:ln>
                  <a:noFill/>
                </a:ln>
                <a:solidFill>
                  <a:srgbClr val="0E2841"/>
                </a:solidFill>
                <a:effectLst/>
                <a:uLnTx/>
                <a:uFillTx/>
                <a:latin typeface="Arial" panose="020B0604020202020204"/>
                <a:ea typeface="+mn-ea"/>
                <a:cs typeface="+mn-cs"/>
              </a:rPr>
              <a:t>Če je v takšnem sistemu n teles, potem velja:</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2200" b="0" i="0" u="none" strike="noStrike" kern="1200" cap="none" spc="0" normalizeH="0" baseline="0" noProof="0" dirty="0">
                <a:ln>
                  <a:noFill/>
                </a:ln>
                <a:solidFill>
                  <a:srgbClr val="0E2841"/>
                </a:solidFill>
                <a:effectLst/>
                <a:uLnTx/>
                <a:uFillTx/>
                <a:latin typeface="Arial" panose="020B0604020202020204"/>
                <a:ea typeface="+mn-ea"/>
                <a:cs typeface="+mn-cs"/>
              </a:rPr>
              <a:t>Če je poljubno telo sistema v toplotnem ravnovesju z vsakim izmed preostalih n-1 teles, potem so tudi vsa ta telesa med seboj v toplotnem ravnovesju.</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2200" b="0" i="0" u="none" strike="noStrike" kern="1200" cap="none" spc="0" normalizeH="0" baseline="0" noProof="0" dirty="0">
                <a:ln>
                  <a:noFill/>
                </a:ln>
                <a:solidFill>
                  <a:srgbClr val="0E2841"/>
                </a:solidFill>
                <a:effectLst/>
                <a:uLnTx/>
                <a:uFillTx/>
                <a:latin typeface="Arial" panose="020B0604020202020204"/>
                <a:ea typeface="+mn-ea"/>
                <a:cs typeface="+mn-cs"/>
              </a:rPr>
              <a:t>Za toplotno ravnovesje morajo biti temperature vseh teles v sistemu enake.</a:t>
            </a:r>
          </a:p>
        </p:txBody>
      </p:sp>
    </p:spTree>
    <p:extLst>
      <p:ext uri="{BB962C8B-B14F-4D97-AF65-F5344CB8AC3E}">
        <p14:creationId xmlns:p14="http://schemas.microsoft.com/office/powerpoint/2010/main" val="3149587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Naslov 1">
            <a:extLst>
              <a:ext uri="{FF2B5EF4-FFF2-40B4-BE49-F238E27FC236}">
                <a16:creationId xmlns:a16="http://schemas.microsoft.com/office/drawing/2014/main" id="{68DBD30E-C529-C72B-B14C-407F89132783}"/>
              </a:ext>
            </a:extLst>
          </p:cNvPr>
          <p:cNvSpPr>
            <a:spLocks noGrp="1"/>
          </p:cNvSpPr>
          <p:nvPr>
            <p:ph type="title"/>
          </p:nvPr>
        </p:nvSpPr>
        <p:spPr>
          <a:xfrm>
            <a:off x="1179226" y="328300"/>
            <a:ext cx="9833548" cy="1325563"/>
          </a:xfrm>
        </p:spPr>
        <p:txBody>
          <a:bodyPr anchor="b">
            <a:normAutofit/>
          </a:bodyPr>
          <a:lstStyle/>
          <a:p>
            <a:pPr algn="ctr"/>
            <a:r>
              <a:rPr lang="sl-SI" b="1" dirty="0">
                <a:solidFill>
                  <a:schemeClr val="tx2"/>
                </a:solidFill>
              </a:rPr>
              <a:t>Ničti glavni zakon termodinamike</a:t>
            </a:r>
            <a:br>
              <a:rPr lang="sl-SI" b="1" dirty="0">
                <a:solidFill>
                  <a:schemeClr val="tx2"/>
                </a:solidFill>
              </a:rPr>
            </a:br>
            <a:r>
              <a:rPr lang="sl-SI" sz="4000" dirty="0">
                <a:solidFill>
                  <a:schemeClr val="tx2"/>
                </a:solidFill>
              </a:rPr>
              <a:t>Osnovne termodinamične veličine stanja</a:t>
            </a:r>
            <a:endParaRPr lang="sl-SI" b="1" dirty="0">
              <a:solidFill>
                <a:schemeClr val="tx2"/>
              </a:solidFill>
            </a:endParaRP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3" name="Označba mesta vsebine 2">
            <a:extLst>
              <a:ext uri="{FF2B5EF4-FFF2-40B4-BE49-F238E27FC236}">
                <a16:creationId xmlns:a16="http://schemas.microsoft.com/office/drawing/2014/main" id="{ACE797EB-3E7A-DE41-A032-E5402F8BD13C}"/>
              </a:ext>
            </a:extLst>
          </p:cNvPr>
          <p:cNvSpPr>
            <a:spLocks noGrp="1"/>
          </p:cNvSpPr>
          <p:nvPr>
            <p:ph idx="1"/>
          </p:nvPr>
        </p:nvSpPr>
        <p:spPr>
          <a:xfrm>
            <a:off x="582803" y="1808703"/>
            <a:ext cx="11093381" cy="4547646"/>
          </a:xfrm>
        </p:spPr>
        <p:txBody>
          <a:bodyPr>
            <a:normAutofit lnSpcReduction="10000"/>
          </a:bodyPr>
          <a:lstStyle/>
          <a:p>
            <a:pPr marL="0" indent="0" algn="just">
              <a:buNone/>
            </a:pPr>
            <a:r>
              <a:rPr lang="sl-SI" sz="2200" dirty="0">
                <a:solidFill>
                  <a:schemeClr val="tx2"/>
                </a:solidFill>
              </a:rPr>
              <a:t>Termodinamiko zanimajo predvsem ravnovesna stanja sistemov. Sistem v ravnovesnem stanju vztraja toliko časa, dokler se ne spremenijo okoliščine. Že zaradi manjše motnje lahko pride do odstopanj od ravnovesnega stanja. Termično stanje sistema opišemo s termodinamičnimi veličinami stanja. S spreminjanjem veličin stanja se spreminja tudi stanje telesa ali sistema.</a:t>
            </a:r>
          </a:p>
          <a:p>
            <a:pPr marL="0" indent="0" algn="just">
              <a:buNone/>
            </a:pPr>
            <a:r>
              <a:rPr lang="sl-SI" sz="2200" dirty="0">
                <a:solidFill>
                  <a:schemeClr val="tx2"/>
                </a:solidFill>
              </a:rPr>
              <a:t>Stanje sistema opišejo tri veličine stanja:</a:t>
            </a:r>
          </a:p>
          <a:p>
            <a:pPr algn="just"/>
            <a:r>
              <a:rPr lang="sl-SI" sz="2200" dirty="0">
                <a:solidFill>
                  <a:schemeClr val="accent4"/>
                </a:solidFill>
              </a:rPr>
              <a:t>Prostornina (V)</a:t>
            </a:r>
          </a:p>
          <a:p>
            <a:pPr algn="just"/>
            <a:r>
              <a:rPr lang="sl-SI" sz="2200" dirty="0">
                <a:solidFill>
                  <a:schemeClr val="accent4"/>
                </a:solidFill>
              </a:rPr>
              <a:t>Tlak (p)</a:t>
            </a:r>
          </a:p>
          <a:p>
            <a:pPr algn="just"/>
            <a:r>
              <a:rPr lang="sl-SI" sz="2200" dirty="0">
                <a:solidFill>
                  <a:schemeClr val="accent4"/>
                </a:solidFill>
              </a:rPr>
              <a:t>Temperatura (T)</a:t>
            </a:r>
          </a:p>
          <a:p>
            <a:pPr marL="0" indent="0" algn="just">
              <a:buNone/>
            </a:pPr>
            <a:r>
              <a:rPr lang="sl-SI" sz="2200" dirty="0">
                <a:solidFill>
                  <a:schemeClr val="tx2"/>
                </a:solidFill>
              </a:rPr>
              <a:t>Te veličine stanja imenujemo </a:t>
            </a:r>
            <a:r>
              <a:rPr lang="sl-SI" sz="2200" b="1" dirty="0">
                <a:solidFill>
                  <a:schemeClr val="accent4"/>
                </a:solidFill>
              </a:rPr>
              <a:t>termične veličine.</a:t>
            </a:r>
          </a:p>
          <a:p>
            <a:pPr marL="0" indent="0" algn="just">
              <a:buNone/>
            </a:pPr>
            <a:r>
              <a:rPr lang="sl-SI" sz="2200" dirty="0">
                <a:solidFill>
                  <a:schemeClr val="tx2"/>
                </a:solidFill>
              </a:rPr>
              <a:t>Snov je zgrajena iz velikega števila majhnih delcev, ki se termično gibajo v vseh smereh in s trki drug ob drugega naključno spreminjajo svojo kinetično energijo. Čim hitreje se molekule termično gibljejo, višja bo temperatura snovi.</a:t>
            </a:r>
          </a:p>
        </p:txBody>
      </p:sp>
      <p:sp>
        <p:nvSpPr>
          <p:cNvPr id="4" name="Označba mesta številke diapozitiva 3">
            <a:extLst>
              <a:ext uri="{FF2B5EF4-FFF2-40B4-BE49-F238E27FC236}">
                <a16:creationId xmlns:a16="http://schemas.microsoft.com/office/drawing/2014/main" id="{020C3108-B7E6-EFF0-07B8-CBC4AD8228D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sl-SI"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2107319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3" name="Označba mesta vsebine 2">
                <a:extLst>
                  <a:ext uri="{FF2B5EF4-FFF2-40B4-BE49-F238E27FC236}">
                    <a16:creationId xmlns:a16="http://schemas.microsoft.com/office/drawing/2014/main" id="{ACE797EB-3E7A-DE41-A032-E5402F8BD13C}"/>
                  </a:ext>
                </a:extLst>
              </p:cNvPr>
              <p:cNvSpPr>
                <a:spLocks noGrp="1"/>
              </p:cNvSpPr>
              <p:nvPr>
                <p:ph idx="1"/>
              </p:nvPr>
            </p:nvSpPr>
            <p:spPr>
              <a:xfrm>
                <a:off x="582803" y="502418"/>
                <a:ext cx="11093381" cy="5853931"/>
              </a:xfrm>
            </p:spPr>
            <p:txBody>
              <a:bodyPr>
                <a:normAutofit/>
              </a:bodyPr>
              <a:lstStyle/>
              <a:p>
                <a:pPr marL="0" indent="0" algn="just">
                  <a:buNone/>
                </a:pPr>
                <a:r>
                  <a:rPr lang="sl-SI" sz="2200" b="1" dirty="0">
                    <a:solidFill>
                      <a:schemeClr val="accent4"/>
                    </a:solidFill>
                  </a:rPr>
                  <a:t>PRIMER PLINA, ZAPRTEGA V POSODI</a:t>
                </a:r>
              </a:p>
              <a:p>
                <a:pPr marL="0" indent="0" algn="just">
                  <a:buNone/>
                </a:pPr>
                <a:r>
                  <a:rPr lang="sl-SI" sz="2200" dirty="0">
                    <a:solidFill>
                      <a:schemeClr val="tx2"/>
                    </a:solidFill>
                  </a:rPr>
                  <a:t>Stanje plina je določeno s termodinamičnimi veličinami stanja </a:t>
                </a:r>
                <a14:m>
                  <m:oMath xmlns:m="http://schemas.openxmlformats.org/officeDocument/2006/math">
                    <m:sSub>
                      <m:sSubPr>
                        <m:ctrlPr>
                          <a:rPr lang="sl-SI" sz="2200" b="1" i="1" smtClean="0">
                            <a:solidFill>
                              <a:schemeClr val="accent4"/>
                            </a:solidFill>
                            <a:latin typeface="Cambria Math" panose="02040503050406030204" pitchFamily="18" charset="0"/>
                          </a:rPr>
                        </m:ctrlPr>
                      </m:sSubPr>
                      <m:e>
                        <m:r>
                          <a:rPr lang="sl-SI" sz="2200" b="1" i="1" smtClean="0">
                            <a:solidFill>
                              <a:schemeClr val="accent4"/>
                            </a:solidFill>
                            <a:latin typeface="Cambria Math" panose="02040503050406030204" pitchFamily="18" charset="0"/>
                          </a:rPr>
                          <m:t>𝒑</m:t>
                        </m:r>
                      </m:e>
                      <m:sub>
                        <m:r>
                          <a:rPr lang="sl-SI" sz="2200" b="1" i="1" smtClean="0">
                            <a:solidFill>
                              <a:schemeClr val="accent4"/>
                            </a:solidFill>
                            <a:latin typeface="Cambria Math" panose="02040503050406030204" pitchFamily="18" charset="0"/>
                          </a:rPr>
                          <m:t>𝟏</m:t>
                        </m:r>
                      </m:sub>
                    </m:sSub>
                    <m:r>
                      <a:rPr lang="sl-SI" sz="2200" b="1" i="1" smtClean="0">
                        <a:solidFill>
                          <a:schemeClr val="accent4"/>
                        </a:solidFill>
                        <a:latin typeface="Cambria Math" panose="02040503050406030204" pitchFamily="18" charset="0"/>
                      </a:rPr>
                      <m:t>, </m:t>
                    </m:r>
                    <m:sSub>
                      <m:sSubPr>
                        <m:ctrlPr>
                          <a:rPr lang="sl-SI" sz="2200" b="1" i="1" smtClean="0">
                            <a:solidFill>
                              <a:schemeClr val="accent4"/>
                            </a:solidFill>
                            <a:latin typeface="Cambria Math" panose="02040503050406030204" pitchFamily="18" charset="0"/>
                          </a:rPr>
                        </m:ctrlPr>
                      </m:sSubPr>
                      <m:e>
                        <m:r>
                          <a:rPr lang="sl-SI" sz="2200" b="1" i="1" smtClean="0">
                            <a:solidFill>
                              <a:schemeClr val="accent4"/>
                            </a:solidFill>
                            <a:latin typeface="Cambria Math" panose="02040503050406030204" pitchFamily="18" charset="0"/>
                          </a:rPr>
                          <m:t>𝑽</m:t>
                        </m:r>
                      </m:e>
                      <m:sub>
                        <m:r>
                          <a:rPr lang="sl-SI" sz="2200" b="1" i="1" smtClean="0">
                            <a:solidFill>
                              <a:schemeClr val="accent4"/>
                            </a:solidFill>
                            <a:latin typeface="Cambria Math" panose="02040503050406030204" pitchFamily="18" charset="0"/>
                          </a:rPr>
                          <m:t>𝟏</m:t>
                        </m:r>
                      </m:sub>
                    </m:sSub>
                    <m:r>
                      <a:rPr lang="sl-SI" sz="2200" b="1" i="1" smtClean="0">
                        <a:solidFill>
                          <a:schemeClr val="accent4"/>
                        </a:solidFill>
                        <a:latin typeface="Cambria Math" panose="02040503050406030204" pitchFamily="18" charset="0"/>
                      </a:rPr>
                      <m:t> </m:t>
                    </m:r>
                    <m:r>
                      <a:rPr lang="sl-SI" sz="2200" b="1" i="1" smtClean="0">
                        <a:solidFill>
                          <a:schemeClr val="accent4"/>
                        </a:solidFill>
                        <a:latin typeface="Cambria Math" panose="02040503050406030204" pitchFamily="18" charset="0"/>
                      </a:rPr>
                      <m:t>𝒊𝒏</m:t>
                    </m:r>
                    <m:r>
                      <a:rPr lang="sl-SI" sz="2200" b="1" i="1" smtClean="0">
                        <a:solidFill>
                          <a:schemeClr val="accent4"/>
                        </a:solidFill>
                        <a:latin typeface="Cambria Math" panose="02040503050406030204" pitchFamily="18" charset="0"/>
                      </a:rPr>
                      <m:t> </m:t>
                    </m:r>
                    <m:sSub>
                      <m:sSubPr>
                        <m:ctrlPr>
                          <a:rPr lang="sl-SI" sz="2200" b="1" i="1" smtClean="0">
                            <a:solidFill>
                              <a:schemeClr val="accent4"/>
                            </a:solidFill>
                            <a:latin typeface="Cambria Math" panose="02040503050406030204" pitchFamily="18" charset="0"/>
                          </a:rPr>
                        </m:ctrlPr>
                      </m:sSubPr>
                      <m:e>
                        <m:r>
                          <a:rPr lang="sl-SI" sz="2200" b="1" i="1" smtClean="0">
                            <a:solidFill>
                              <a:schemeClr val="accent4"/>
                            </a:solidFill>
                            <a:latin typeface="Cambria Math" panose="02040503050406030204" pitchFamily="18" charset="0"/>
                          </a:rPr>
                          <m:t>𝑻</m:t>
                        </m:r>
                      </m:e>
                      <m:sub>
                        <m:r>
                          <a:rPr lang="sl-SI" sz="2200" b="1" i="1" smtClean="0">
                            <a:solidFill>
                              <a:schemeClr val="accent4"/>
                            </a:solidFill>
                            <a:latin typeface="Cambria Math" panose="02040503050406030204" pitchFamily="18" charset="0"/>
                          </a:rPr>
                          <m:t>𝟏</m:t>
                        </m:r>
                      </m:sub>
                    </m:sSub>
                  </m:oMath>
                </a14:m>
                <a:r>
                  <a:rPr lang="sl-SI" sz="2200" dirty="0">
                    <a:solidFill>
                      <a:schemeClr val="tx2"/>
                    </a:solidFill>
                  </a:rPr>
                  <a:t>. Če plin segrevamo pri konstantni prostornini, dosežemo novo stanje plina, pri katerem sta se dve veličini stanja, tlak in temperatura, spremenili in dobili novo vrednost </a:t>
                </a:r>
                <a14:m>
                  <m:oMath xmlns:m="http://schemas.openxmlformats.org/officeDocument/2006/math">
                    <m:sSub>
                      <m:sSubPr>
                        <m:ctrlPr>
                          <a:rPr lang="sl-SI" sz="2200" b="1" i="1" smtClean="0">
                            <a:solidFill>
                              <a:schemeClr val="accent4"/>
                            </a:solidFill>
                            <a:latin typeface="Cambria Math" panose="02040503050406030204" pitchFamily="18" charset="0"/>
                          </a:rPr>
                        </m:ctrlPr>
                      </m:sSubPr>
                      <m:e>
                        <m:r>
                          <a:rPr lang="sl-SI" sz="2200" b="1" i="1">
                            <a:solidFill>
                              <a:schemeClr val="accent4"/>
                            </a:solidFill>
                            <a:latin typeface="Cambria Math" panose="02040503050406030204" pitchFamily="18" charset="0"/>
                          </a:rPr>
                          <m:t>𝒑</m:t>
                        </m:r>
                      </m:e>
                      <m:sub>
                        <m:r>
                          <a:rPr lang="sl-SI" sz="2200" b="1" i="1" smtClean="0">
                            <a:solidFill>
                              <a:schemeClr val="accent4"/>
                            </a:solidFill>
                            <a:latin typeface="Cambria Math" panose="02040503050406030204" pitchFamily="18" charset="0"/>
                          </a:rPr>
                          <m:t>𝟐</m:t>
                        </m:r>
                      </m:sub>
                    </m:sSub>
                    <m:r>
                      <a:rPr lang="sl-SI" sz="2200" b="1" i="1" smtClean="0">
                        <a:solidFill>
                          <a:schemeClr val="accent4"/>
                        </a:solidFill>
                        <a:latin typeface="Cambria Math" panose="02040503050406030204" pitchFamily="18" charset="0"/>
                      </a:rPr>
                      <m:t> </m:t>
                    </m:r>
                    <m:r>
                      <a:rPr lang="sl-SI" sz="2200" b="1" i="1">
                        <a:solidFill>
                          <a:schemeClr val="accent4"/>
                        </a:solidFill>
                        <a:latin typeface="Cambria Math" panose="02040503050406030204" pitchFamily="18" charset="0"/>
                      </a:rPr>
                      <m:t>𝒊𝒏</m:t>
                    </m:r>
                    <m:r>
                      <a:rPr lang="sl-SI" sz="2200" b="1" i="1">
                        <a:solidFill>
                          <a:schemeClr val="accent4"/>
                        </a:solidFill>
                        <a:latin typeface="Cambria Math" panose="02040503050406030204" pitchFamily="18" charset="0"/>
                      </a:rPr>
                      <m:t> </m:t>
                    </m:r>
                    <m:sSub>
                      <m:sSubPr>
                        <m:ctrlPr>
                          <a:rPr lang="sl-SI" sz="2200" b="1" i="1">
                            <a:solidFill>
                              <a:schemeClr val="accent4"/>
                            </a:solidFill>
                            <a:latin typeface="Cambria Math" panose="02040503050406030204" pitchFamily="18" charset="0"/>
                          </a:rPr>
                        </m:ctrlPr>
                      </m:sSubPr>
                      <m:e>
                        <m:r>
                          <a:rPr lang="sl-SI" sz="2200" b="1" i="1">
                            <a:solidFill>
                              <a:schemeClr val="accent4"/>
                            </a:solidFill>
                            <a:latin typeface="Cambria Math" panose="02040503050406030204" pitchFamily="18" charset="0"/>
                          </a:rPr>
                          <m:t>𝑻</m:t>
                        </m:r>
                      </m:e>
                      <m:sub>
                        <m:r>
                          <a:rPr lang="sl-SI" sz="2200" b="1" i="1" smtClean="0">
                            <a:solidFill>
                              <a:schemeClr val="accent4"/>
                            </a:solidFill>
                            <a:latin typeface="Cambria Math" panose="02040503050406030204" pitchFamily="18" charset="0"/>
                          </a:rPr>
                          <m:t>𝟐</m:t>
                        </m:r>
                      </m:sub>
                    </m:sSub>
                  </m:oMath>
                </a14:m>
                <a:r>
                  <a:rPr lang="sl-SI" sz="2200" dirty="0">
                    <a:solidFill>
                      <a:schemeClr val="tx2"/>
                    </a:solidFill>
                  </a:rPr>
                  <a:t>. Tlak in temperatura plina imata v drugem stanju drugačni vrednosti kot v prvem stanju. Če želimo plin povrniti v prvotno stanje, ga ohlajamo, tako da ponovno dosežemo temperaturo </a:t>
                </a:r>
                <a14:m>
                  <m:oMath xmlns:m="http://schemas.openxmlformats.org/officeDocument/2006/math">
                    <m:sSub>
                      <m:sSubPr>
                        <m:ctrlPr>
                          <a:rPr lang="sl-SI" sz="2200" b="1" i="1" smtClean="0">
                            <a:solidFill>
                              <a:schemeClr val="accent4"/>
                            </a:solidFill>
                            <a:latin typeface="Cambria Math" panose="02040503050406030204" pitchFamily="18" charset="0"/>
                          </a:rPr>
                        </m:ctrlPr>
                      </m:sSubPr>
                      <m:e>
                        <m:r>
                          <a:rPr lang="sl-SI" sz="2200" b="1" i="1">
                            <a:solidFill>
                              <a:schemeClr val="accent4"/>
                            </a:solidFill>
                            <a:latin typeface="Cambria Math" panose="02040503050406030204" pitchFamily="18" charset="0"/>
                          </a:rPr>
                          <m:t>𝑻</m:t>
                        </m:r>
                      </m:e>
                      <m:sub>
                        <m:r>
                          <a:rPr lang="sl-SI" sz="2200" b="1" i="1">
                            <a:solidFill>
                              <a:schemeClr val="accent4"/>
                            </a:solidFill>
                            <a:latin typeface="Cambria Math" panose="02040503050406030204" pitchFamily="18" charset="0"/>
                          </a:rPr>
                          <m:t>𝟏</m:t>
                        </m:r>
                      </m:sub>
                    </m:sSub>
                  </m:oMath>
                </a14:m>
                <a:r>
                  <a:rPr lang="sl-SI" sz="2200" dirty="0">
                    <a:solidFill>
                      <a:schemeClr val="tx2"/>
                    </a:solidFill>
                  </a:rPr>
                  <a:t>, manometer na posodi pa bo prav tako pokazal vrednost tlaka </a:t>
                </a:r>
                <a14:m>
                  <m:oMath xmlns:m="http://schemas.openxmlformats.org/officeDocument/2006/math">
                    <m:sSub>
                      <m:sSubPr>
                        <m:ctrlPr>
                          <a:rPr lang="sl-SI" sz="2200" b="1" i="1" smtClean="0">
                            <a:solidFill>
                              <a:schemeClr val="accent4"/>
                            </a:solidFill>
                            <a:latin typeface="Cambria Math" panose="02040503050406030204" pitchFamily="18" charset="0"/>
                          </a:rPr>
                        </m:ctrlPr>
                      </m:sSubPr>
                      <m:e>
                        <m:r>
                          <a:rPr lang="sl-SI" sz="2200" b="1" i="1">
                            <a:solidFill>
                              <a:schemeClr val="accent4"/>
                            </a:solidFill>
                            <a:latin typeface="Cambria Math" panose="02040503050406030204" pitchFamily="18" charset="0"/>
                          </a:rPr>
                          <m:t>𝒑</m:t>
                        </m:r>
                      </m:e>
                      <m:sub>
                        <m:r>
                          <a:rPr lang="sl-SI" sz="2200" b="1" i="1">
                            <a:solidFill>
                              <a:schemeClr val="accent4"/>
                            </a:solidFill>
                            <a:latin typeface="Cambria Math" panose="02040503050406030204" pitchFamily="18" charset="0"/>
                          </a:rPr>
                          <m:t>𝟏</m:t>
                        </m:r>
                      </m:sub>
                    </m:sSub>
                  </m:oMath>
                </a14:m>
                <a:r>
                  <a:rPr lang="sl-SI" sz="2200" dirty="0">
                    <a:solidFill>
                      <a:schemeClr val="tx2"/>
                    </a:solidFill>
                  </a:rPr>
                  <a:t>. Iz tega in podobnih poskusov lahko vidimo, da sta pri znani masi samo dve veličini stanja neodvisni. To pomeni, da dve veličini stanja lahko določata vrednost drugih termodinamičnih veličin stanja, torej stanje snovi.</a:t>
                </a:r>
              </a:p>
              <a:p>
                <a:pPr marL="0" indent="0" algn="just">
                  <a:buNone/>
                </a:pPr>
                <a:r>
                  <a:rPr lang="sl-SI" sz="2200" dirty="0">
                    <a:solidFill>
                      <a:schemeClr val="tx2"/>
                    </a:solidFill>
                  </a:rPr>
                  <a:t>Tlak in temperaturo lahko neposredno izmerimo in z uporabo enačbe o stanju snovi določimo tretjo veličino stanja. Te veličine stanja povezuje termična enačba stanja, ki jo v razviti obliki imenujemo </a:t>
                </a:r>
                <a:r>
                  <a:rPr lang="sl-SI" sz="2200" b="1" dirty="0">
                    <a:solidFill>
                      <a:schemeClr val="accent4"/>
                    </a:solidFill>
                  </a:rPr>
                  <a:t>splošna plinska enačba. </a:t>
                </a:r>
                <a:r>
                  <a:rPr lang="sl-SI" sz="2200" dirty="0">
                    <a:solidFill>
                      <a:schemeClr val="tx2"/>
                    </a:solidFill>
                  </a:rPr>
                  <a:t>Obravnavali jo bomo v poglavju o plinskih zakonih.</a:t>
                </a:r>
              </a:p>
              <a:p>
                <a:pPr marL="0" indent="0" algn="just">
                  <a:buNone/>
                </a:pPr>
                <a:endParaRPr lang="sl-SI" sz="2400" dirty="0">
                  <a:solidFill>
                    <a:schemeClr val="tx2"/>
                  </a:solidFill>
                </a:endParaRPr>
              </a:p>
              <a:p>
                <a:pPr marL="0" indent="0" algn="just">
                  <a:buNone/>
                </a:pPr>
                <a:endParaRPr lang="sl-SI" sz="2400" dirty="0">
                  <a:solidFill>
                    <a:schemeClr val="tx2"/>
                  </a:solidFill>
                </a:endParaRPr>
              </a:p>
              <a:p>
                <a:pPr marL="0" indent="0" algn="just">
                  <a:buNone/>
                </a:pPr>
                <a:endParaRPr lang="sl-SI" sz="2400" dirty="0">
                  <a:solidFill>
                    <a:schemeClr val="tx2"/>
                  </a:solidFill>
                </a:endParaRPr>
              </a:p>
              <a:p>
                <a:pPr marL="0" indent="0" algn="just">
                  <a:buNone/>
                </a:pPr>
                <a:endParaRPr lang="sl-SI" sz="2400" dirty="0">
                  <a:solidFill>
                    <a:schemeClr val="tx2"/>
                  </a:solidFill>
                </a:endParaRPr>
              </a:p>
              <a:p>
                <a:pPr marL="0" indent="0" algn="just">
                  <a:buNone/>
                </a:pPr>
                <a:endParaRPr lang="sl-SI" sz="2400" dirty="0">
                  <a:solidFill>
                    <a:schemeClr val="tx2"/>
                  </a:solidFill>
                </a:endParaRPr>
              </a:p>
              <a:p>
                <a:pPr marL="0" indent="0" algn="just">
                  <a:buNone/>
                </a:pPr>
                <a:endParaRPr lang="sl-SI" sz="2400" dirty="0">
                  <a:solidFill>
                    <a:schemeClr val="tx2"/>
                  </a:solidFill>
                </a:endParaRPr>
              </a:p>
              <a:p>
                <a:pPr marL="0" indent="0" algn="just">
                  <a:buNone/>
                </a:pPr>
                <a:endParaRPr lang="sl-SI" sz="2400" dirty="0">
                  <a:solidFill>
                    <a:schemeClr val="tx2"/>
                  </a:solidFill>
                </a:endParaRPr>
              </a:p>
              <a:p>
                <a:pPr marL="0" indent="0" algn="just">
                  <a:buNone/>
                </a:pPr>
                <a:endParaRPr lang="sl-SI" sz="2400" dirty="0">
                  <a:solidFill>
                    <a:schemeClr val="tx2"/>
                  </a:solidFill>
                </a:endParaRPr>
              </a:p>
              <a:p>
                <a:pPr marL="0" indent="0" algn="just">
                  <a:buNone/>
                </a:pPr>
                <a:endParaRPr lang="sl-SI" sz="2400" dirty="0">
                  <a:solidFill>
                    <a:schemeClr val="tx2"/>
                  </a:solidFill>
                </a:endParaRPr>
              </a:p>
              <a:p>
                <a:pPr marL="0" indent="0" algn="just">
                  <a:buNone/>
                </a:pPr>
                <a:endParaRPr lang="sl-SI" sz="2400" dirty="0">
                  <a:solidFill>
                    <a:schemeClr val="tx2"/>
                  </a:solidFill>
                </a:endParaRPr>
              </a:p>
            </p:txBody>
          </p:sp>
        </mc:Choice>
        <mc:Fallback xmlns="">
          <p:sp>
            <p:nvSpPr>
              <p:cNvPr id="3" name="Označba mesta vsebine 2">
                <a:extLst>
                  <a:ext uri="{FF2B5EF4-FFF2-40B4-BE49-F238E27FC236}">
                    <a16:creationId xmlns:a16="http://schemas.microsoft.com/office/drawing/2014/main" id="{ACE797EB-3E7A-DE41-A032-E5402F8BD13C}"/>
                  </a:ext>
                </a:extLst>
              </p:cNvPr>
              <p:cNvSpPr>
                <a:spLocks noGrp="1" noRot="1" noChangeAspect="1" noMove="1" noResize="1" noEditPoints="1" noAdjustHandles="1" noChangeArrowheads="1" noChangeShapeType="1" noTextEdit="1"/>
              </p:cNvSpPr>
              <p:nvPr>
                <p:ph idx="1"/>
              </p:nvPr>
            </p:nvSpPr>
            <p:spPr>
              <a:xfrm>
                <a:off x="582803" y="502418"/>
                <a:ext cx="11093381" cy="5853931"/>
              </a:xfrm>
              <a:blipFill>
                <a:blip r:embed="rId3"/>
                <a:stretch>
                  <a:fillRect l="-715" t="-1145" r="-770"/>
                </a:stretch>
              </a:blipFill>
            </p:spPr>
            <p:txBody>
              <a:bodyPr/>
              <a:lstStyle/>
              <a:p>
                <a:r>
                  <a:rPr lang="sl-SI">
                    <a:noFill/>
                  </a:rPr>
                  <a:t> </a:t>
                </a:r>
              </a:p>
            </p:txBody>
          </p:sp>
        </mc:Fallback>
      </mc:AlternateContent>
      <p:sp>
        <p:nvSpPr>
          <p:cNvPr id="4" name="Označba mesta številke diapozitiva 3">
            <a:extLst>
              <a:ext uri="{FF2B5EF4-FFF2-40B4-BE49-F238E27FC236}">
                <a16:creationId xmlns:a16="http://schemas.microsoft.com/office/drawing/2014/main" id="{020C3108-B7E6-EFF0-07B8-CBC4AD8228D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sl-SI"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2629359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9E1CA752-FCD3-DBFE-FD61-B03AB423E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l-SI" sz="1200" b="0" i="0" u="none" strike="noStrike" kern="1200" cap="none" spc="0" normalizeH="0" baseline="0" noProof="0">
              <a:ln>
                <a:noFill/>
              </a:ln>
              <a:solidFill>
                <a:prstClr val="black">
                  <a:tint val="82000"/>
                </a:prstClr>
              </a:solidFill>
              <a:effectLst/>
              <a:uLnTx/>
              <a:uFillTx/>
              <a:latin typeface="Arial" panose="020B0604020202020204"/>
              <a:ea typeface="+mn-ea"/>
              <a:cs typeface="+mn-cs"/>
            </a:endParaRPr>
          </a:p>
        </p:txBody>
      </p:sp>
      <p:pic>
        <p:nvPicPr>
          <p:cNvPr id="4" name="Slika 3">
            <a:extLst>
              <a:ext uri="{FF2B5EF4-FFF2-40B4-BE49-F238E27FC236}">
                <a16:creationId xmlns:a16="http://schemas.microsoft.com/office/drawing/2014/main" id="{EE646A79-8206-2216-EA4F-CD900B6BFF44}"/>
              </a:ext>
            </a:extLst>
          </p:cNvPr>
          <p:cNvPicPr>
            <a:picLocks noChangeAspect="1"/>
          </p:cNvPicPr>
          <p:nvPr/>
        </p:nvPicPr>
        <p:blipFill rotWithShape="1">
          <a:blip r:embed="rId2"/>
          <a:srcRect l="21579" t="39064" r="55789" b="32164"/>
          <a:stretch/>
        </p:blipFill>
        <p:spPr>
          <a:xfrm>
            <a:off x="2245894" y="669757"/>
            <a:ext cx="8197516" cy="5862177"/>
          </a:xfrm>
          <a:prstGeom prst="rect">
            <a:avLst/>
          </a:prstGeom>
        </p:spPr>
      </p:pic>
    </p:spTree>
    <p:extLst>
      <p:ext uri="{BB962C8B-B14F-4D97-AF65-F5344CB8AC3E}">
        <p14:creationId xmlns:p14="http://schemas.microsoft.com/office/powerpoint/2010/main" val="1065284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Naslov 1">
            <a:extLst>
              <a:ext uri="{FF2B5EF4-FFF2-40B4-BE49-F238E27FC236}">
                <a16:creationId xmlns:a16="http://schemas.microsoft.com/office/drawing/2014/main" id="{68DBD30E-C529-C72B-B14C-407F89132783}"/>
              </a:ext>
            </a:extLst>
          </p:cNvPr>
          <p:cNvSpPr>
            <a:spLocks noGrp="1"/>
          </p:cNvSpPr>
          <p:nvPr>
            <p:ph type="title"/>
          </p:nvPr>
        </p:nvSpPr>
        <p:spPr>
          <a:xfrm>
            <a:off x="1178564" y="172113"/>
            <a:ext cx="9833548" cy="659076"/>
          </a:xfrm>
        </p:spPr>
        <p:txBody>
          <a:bodyPr anchor="b">
            <a:noAutofit/>
          </a:bodyPr>
          <a:lstStyle/>
          <a:p>
            <a:pPr algn="ctr"/>
            <a:br>
              <a:rPr lang="sl-SI" sz="4000" b="1" dirty="0">
                <a:solidFill>
                  <a:schemeClr val="tx2"/>
                </a:solidFill>
              </a:rPr>
            </a:br>
            <a:r>
              <a:rPr lang="sl-SI" sz="4000" dirty="0">
                <a:solidFill>
                  <a:schemeClr val="tx2"/>
                </a:solidFill>
              </a:rPr>
              <a:t>Prostornina </a:t>
            </a:r>
            <a:endParaRPr lang="sl-SI" sz="4000" b="1" dirty="0">
              <a:solidFill>
                <a:schemeClr val="tx2"/>
              </a:solidFill>
            </a:endParaRP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3" name="Označba mesta vsebine 2">
                <a:extLst>
                  <a:ext uri="{FF2B5EF4-FFF2-40B4-BE49-F238E27FC236}">
                    <a16:creationId xmlns:a16="http://schemas.microsoft.com/office/drawing/2014/main" id="{ACE797EB-3E7A-DE41-A032-E5402F8BD13C}"/>
                  </a:ext>
                </a:extLst>
              </p:cNvPr>
              <p:cNvSpPr>
                <a:spLocks noGrp="1"/>
              </p:cNvSpPr>
              <p:nvPr>
                <p:ph idx="1"/>
              </p:nvPr>
            </p:nvSpPr>
            <p:spPr>
              <a:xfrm>
                <a:off x="582803" y="1003300"/>
                <a:ext cx="11093381" cy="5353049"/>
              </a:xfrm>
            </p:spPr>
            <p:txBody>
              <a:bodyPr>
                <a:noAutofit/>
              </a:bodyPr>
              <a:lstStyle/>
              <a:p>
                <a:pPr marL="0" indent="0" algn="just">
                  <a:buNone/>
                </a:pPr>
                <a:r>
                  <a:rPr lang="sl-SI" sz="2200" b="1" dirty="0">
                    <a:solidFill>
                      <a:schemeClr val="accent4"/>
                    </a:solidFill>
                  </a:rPr>
                  <a:t>Vsako telo oziroma snov mase m zavzema neko določeno prostornino ali volumen.</a:t>
                </a:r>
              </a:p>
              <a:p>
                <a:pPr marL="0" indent="0" algn="just">
                  <a:buNone/>
                </a:pPr>
                <a:r>
                  <a:rPr lang="sl-SI" sz="2200" dirty="0">
                    <a:solidFill>
                      <a:schemeClr val="tx2"/>
                    </a:solidFill>
                  </a:rPr>
                  <a:t>Oznaka za prostornino je V.</a:t>
                </a:r>
              </a:p>
              <a:p>
                <a:pPr marL="0" indent="0" algn="just">
                  <a:buNone/>
                </a:pPr>
                <a:r>
                  <a:rPr lang="sl-SI" sz="2200" dirty="0">
                    <a:solidFill>
                      <a:schemeClr val="tx2"/>
                    </a:solidFill>
                  </a:rPr>
                  <a:t>Osnovna enota je </a:t>
                </a:r>
                <a:r>
                  <a:rPr kumimoji="0" lang="sl-SI" sz="2200" b="1" u="none" strike="noStrike" cap="none" normalizeH="0" baseline="0" dirty="0">
                    <a:ln>
                      <a:noFill/>
                    </a:ln>
                    <a:solidFill>
                      <a:schemeClr val="tx1"/>
                    </a:solidFill>
                    <a:effectLst/>
                    <a:cs typeface="Times New Roman" pitchFamily="18" charset="0"/>
                  </a:rPr>
                  <a:t>m</a:t>
                </a:r>
                <a:r>
                  <a:rPr kumimoji="0" lang="sl-SI" sz="2200" b="1" u="none" strike="noStrike" cap="none" normalizeH="0" baseline="30000" dirty="0">
                    <a:ln>
                      <a:noFill/>
                    </a:ln>
                    <a:solidFill>
                      <a:schemeClr val="tx1"/>
                    </a:solidFill>
                    <a:effectLst/>
                    <a:cs typeface="Times New Roman" pitchFamily="18" charset="0"/>
                  </a:rPr>
                  <a:t>3</a:t>
                </a:r>
                <a:r>
                  <a:rPr lang="sl-SI" sz="2200" dirty="0">
                    <a:solidFill>
                      <a:schemeClr val="tx2"/>
                    </a:solidFill>
                  </a:rPr>
                  <a:t>. Dodajamo ji predpone centi-, mili- (c</a:t>
                </a:r>
                <a:r>
                  <a:rPr kumimoji="0" lang="sl-SI" sz="2200" u="none" strike="noStrike" cap="none" normalizeH="0" baseline="0" dirty="0">
                    <a:ln>
                      <a:noFill/>
                    </a:ln>
                    <a:solidFill>
                      <a:schemeClr val="tx1"/>
                    </a:solidFill>
                    <a:effectLst/>
                    <a:cs typeface="Times New Roman" pitchFamily="18" charset="0"/>
                  </a:rPr>
                  <a:t>m</a:t>
                </a:r>
                <a:r>
                  <a:rPr kumimoji="0" lang="sl-SI" sz="2200" u="none" strike="noStrike" cap="none" normalizeH="0" baseline="30000" dirty="0">
                    <a:ln>
                      <a:noFill/>
                    </a:ln>
                    <a:solidFill>
                      <a:schemeClr val="tx1"/>
                    </a:solidFill>
                    <a:effectLst/>
                    <a:cs typeface="Times New Roman" pitchFamily="18" charset="0"/>
                  </a:rPr>
                  <a:t>3</a:t>
                </a:r>
                <a:r>
                  <a:rPr lang="sl-SI" sz="2200" dirty="0">
                    <a:solidFill>
                      <a:schemeClr val="tx2"/>
                    </a:solidFill>
                  </a:rPr>
                  <a:t>, m</a:t>
                </a:r>
                <a:r>
                  <a:rPr kumimoji="0" lang="sl-SI" sz="2200" u="none" strike="noStrike" cap="none" normalizeH="0" baseline="0" dirty="0">
                    <a:ln>
                      <a:noFill/>
                    </a:ln>
                    <a:solidFill>
                      <a:schemeClr val="tx1"/>
                    </a:solidFill>
                    <a:effectLst/>
                    <a:cs typeface="Times New Roman" pitchFamily="18" charset="0"/>
                  </a:rPr>
                  <a:t>m</a:t>
                </a:r>
                <a:r>
                  <a:rPr kumimoji="0" lang="sl-SI" sz="2200" u="none" strike="noStrike" cap="none" normalizeH="0" baseline="30000" dirty="0">
                    <a:ln>
                      <a:noFill/>
                    </a:ln>
                    <a:solidFill>
                      <a:schemeClr val="tx1"/>
                    </a:solidFill>
                    <a:effectLst/>
                    <a:cs typeface="Times New Roman" pitchFamily="18" charset="0"/>
                  </a:rPr>
                  <a:t>3</a:t>
                </a:r>
                <a:r>
                  <a:rPr kumimoji="0" lang="sl-SI" sz="2400" b="1" u="none" strike="noStrike" cap="none" normalizeH="0" baseline="30000" dirty="0">
                    <a:ln>
                      <a:noFill/>
                    </a:ln>
                    <a:solidFill>
                      <a:schemeClr val="tx1"/>
                    </a:solidFill>
                    <a:effectLst/>
                    <a:cs typeface="Times New Roman" pitchFamily="18" charset="0"/>
                  </a:rPr>
                  <a:t> </a:t>
                </a:r>
                <a:r>
                  <a:rPr lang="sl-SI" sz="2200" dirty="0">
                    <a:solidFill>
                      <a:schemeClr val="tx2"/>
                    </a:solidFill>
                  </a:rPr>
                  <a:t>…). Obstajajo pa še druge enote za prostornino (l, hl, ml …).</a:t>
                </a:r>
              </a:p>
              <a:p>
                <a:pPr marL="0" indent="0" algn="just">
                  <a:buNone/>
                </a:pPr>
                <a:r>
                  <a:rPr lang="sl-SI" sz="2200" dirty="0">
                    <a:solidFill>
                      <a:schemeClr val="tx2"/>
                    </a:solidFill>
                  </a:rPr>
                  <a:t>Prostornino kapljevin običajno merimo z menzurami, prostornino plinov z merilnimi valji, prostornino trdnin pa lahko tudi izračunamo, če poznamo dimenzije telesa.</a:t>
                </a:r>
              </a:p>
              <a:p>
                <a:pPr marL="0" indent="0" algn="just">
                  <a:buNone/>
                </a:pPr>
                <a:r>
                  <a:rPr lang="sl-SI" sz="2200" b="1" dirty="0">
                    <a:solidFill>
                      <a:schemeClr val="accent4"/>
                    </a:solidFill>
                  </a:rPr>
                  <a:t>SPECIFIČNA PROSTORNINA</a:t>
                </a:r>
              </a:p>
              <a:p>
                <a:pPr marL="0" indent="0" algn="just">
                  <a:buNone/>
                </a:pPr>
                <a:r>
                  <a:rPr lang="sl-SI" sz="2200" dirty="0">
                    <a:solidFill>
                      <a:schemeClr val="tx2"/>
                    </a:solidFill>
                  </a:rPr>
                  <a:t>Izraz specifična prostornina, nam pove, </a:t>
                </a:r>
                <a:r>
                  <a:rPr lang="sl-SI" sz="2200" b="1" dirty="0">
                    <a:solidFill>
                      <a:schemeClr val="accent4"/>
                    </a:solidFill>
                  </a:rPr>
                  <a:t>koliko prostornine zavzema enota mase.</a:t>
                </a:r>
                <a:r>
                  <a:rPr lang="sl-SI" sz="2200" dirty="0">
                    <a:solidFill>
                      <a:schemeClr val="tx2"/>
                    </a:solidFill>
                  </a:rPr>
                  <a:t> Običajno govorimo o prostornini enega kilograma snovi in jo podajamo v </a:t>
                </a:r>
                <a14:m>
                  <m:oMath xmlns:m="http://schemas.openxmlformats.org/officeDocument/2006/math">
                    <m:f>
                      <m:fPr>
                        <m:ctrlPr>
                          <a:rPr lang="sl-SI" sz="2200" b="1" i="1" smtClean="0">
                            <a:solidFill>
                              <a:schemeClr val="accent4"/>
                            </a:solidFill>
                            <a:latin typeface="Cambria Math" panose="02040503050406030204" pitchFamily="18" charset="0"/>
                          </a:rPr>
                        </m:ctrlPr>
                      </m:fPr>
                      <m:num>
                        <m:sSup>
                          <m:sSupPr>
                            <m:ctrlPr>
                              <a:rPr lang="sl-SI" sz="2200" b="1" i="1" smtClean="0">
                                <a:solidFill>
                                  <a:schemeClr val="accent4"/>
                                </a:solidFill>
                                <a:latin typeface="Cambria Math" panose="02040503050406030204" pitchFamily="18" charset="0"/>
                              </a:rPr>
                            </m:ctrlPr>
                          </m:sSupPr>
                          <m:e>
                            <m:r>
                              <a:rPr lang="sl-SI" sz="2200" b="1" i="1" smtClean="0">
                                <a:solidFill>
                                  <a:schemeClr val="accent4"/>
                                </a:solidFill>
                                <a:latin typeface="Cambria Math" panose="02040503050406030204" pitchFamily="18" charset="0"/>
                              </a:rPr>
                              <m:t>𝒎</m:t>
                            </m:r>
                          </m:e>
                          <m:sup>
                            <m:r>
                              <a:rPr lang="sl-SI" sz="2200" b="1" i="1" smtClean="0">
                                <a:solidFill>
                                  <a:schemeClr val="accent4"/>
                                </a:solidFill>
                                <a:latin typeface="Cambria Math" panose="02040503050406030204" pitchFamily="18" charset="0"/>
                              </a:rPr>
                              <m:t>𝟑</m:t>
                            </m:r>
                          </m:sup>
                        </m:sSup>
                      </m:num>
                      <m:den>
                        <m:r>
                          <a:rPr lang="sl-SI" sz="2200" b="1" i="1" smtClean="0">
                            <a:solidFill>
                              <a:schemeClr val="accent4"/>
                            </a:solidFill>
                            <a:latin typeface="Cambria Math" panose="02040503050406030204" pitchFamily="18" charset="0"/>
                          </a:rPr>
                          <m:t>𝒌𝒈</m:t>
                        </m:r>
                      </m:den>
                    </m:f>
                  </m:oMath>
                </a14:m>
                <a:r>
                  <a:rPr lang="sl-SI" sz="2200" b="1" dirty="0">
                    <a:solidFill>
                      <a:schemeClr val="accent4"/>
                    </a:solidFill>
                  </a:rPr>
                  <a:t>.</a:t>
                </a:r>
              </a:p>
              <a:p>
                <a:pPr marL="0" indent="0" algn="just">
                  <a:buNone/>
                </a:pPr>
                <a:r>
                  <a:rPr lang="sl-SI" sz="2200" b="1" dirty="0">
                    <a:solidFill>
                      <a:schemeClr val="accent4"/>
                    </a:solidFill>
                  </a:rPr>
                  <a:t>Specifično prostornino </a:t>
                </a:r>
                <a:r>
                  <a:rPr lang="sl-SI" sz="2200" b="1" i="1" dirty="0">
                    <a:solidFill>
                      <a:schemeClr val="accent4"/>
                    </a:solidFill>
                  </a:rPr>
                  <a:t>v</a:t>
                </a:r>
                <a:r>
                  <a:rPr lang="sl-SI" sz="2200" b="1" dirty="0">
                    <a:solidFill>
                      <a:schemeClr val="accent4"/>
                    </a:solidFill>
                  </a:rPr>
                  <a:t> neke snovi, ki ima maso m in zavzema prostornino V, izračunamo po naslednji formuli:</a:t>
                </a:r>
              </a:p>
              <a:p>
                <a:pPr marL="0" indent="0" algn="just">
                  <a:buNone/>
                </a:pPr>
                <a:endParaRPr lang="sl-SI" sz="2200" dirty="0">
                  <a:solidFill>
                    <a:schemeClr val="tx2"/>
                  </a:solidFill>
                </a:endParaRPr>
              </a:p>
            </p:txBody>
          </p:sp>
        </mc:Choice>
        <mc:Fallback xmlns="">
          <p:sp>
            <p:nvSpPr>
              <p:cNvPr id="3" name="Označba mesta vsebine 2">
                <a:extLst>
                  <a:ext uri="{FF2B5EF4-FFF2-40B4-BE49-F238E27FC236}">
                    <a16:creationId xmlns:a16="http://schemas.microsoft.com/office/drawing/2014/main" id="{ACE797EB-3E7A-DE41-A032-E5402F8BD13C}"/>
                  </a:ext>
                </a:extLst>
              </p:cNvPr>
              <p:cNvSpPr>
                <a:spLocks noGrp="1" noRot="1" noChangeAspect="1" noMove="1" noResize="1" noEditPoints="1" noAdjustHandles="1" noChangeArrowheads="1" noChangeShapeType="1" noTextEdit="1"/>
              </p:cNvSpPr>
              <p:nvPr>
                <p:ph idx="1"/>
              </p:nvPr>
            </p:nvSpPr>
            <p:spPr>
              <a:xfrm>
                <a:off x="582803" y="1003300"/>
                <a:ext cx="11093381" cy="5353049"/>
              </a:xfrm>
              <a:blipFill>
                <a:blip r:embed="rId2"/>
                <a:stretch>
                  <a:fillRect l="-715" t="-1367" r="-770"/>
                </a:stretch>
              </a:blipFill>
            </p:spPr>
            <p:txBody>
              <a:bodyPr/>
              <a:lstStyle/>
              <a:p>
                <a:r>
                  <a:rPr lang="sl-SI">
                    <a:noFill/>
                  </a:rPr>
                  <a:t> </a:t>
                </a:r>
              </a:p>
            </p:txBody>
          </p:sp>
        </mc:Fallback>
      </mc:AlternateContent>
      <p:sp>
        <p:nvSpPr>
          <p:cNvPr id="4" name="Označba mesta številke diapozitiva 3">
            <a:extLst>
              <a:ext uri="{FF2B5EF4-FFF2-40B4-BE49-F238E27FC236}">
                <a16:creationId xmlns:a16="http://schemas.microsoft.com/office/drawing/2014/main" id="{020C3108-B7E6-EFF0-07B8-CBC4AD8228D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sl-SI"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6" name="PoljeZBesedilom 5">
                <a:extLst>
                  <a:ext uri="{FF2B5EF4-FFF2-40B4-BE49-F238E27FC236}">
                    <a16:creationId xmlns:a16="http://schemas.microsoft.com/office/drawing/2014/main" id="{A566E176-51D9-B5A1-183E-30E0EC3772AB}"/>
                  </a:ext>
                </a:extLst>
              </p:cNvPr>
              <p:cNvSpPr txBox="1"/>
              <p:nvPr/>
            </p:nvSpPr>
            <p:spPr>
              <a:xfrm>
                <a:off x="4776512" y="5804166"/>
                <a:ext cx="2637652" cy="694934"/>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1" i="1" u="none" strike="noStrike" kern="1200" cap="none" spc="0" normalizeH="0" baseline="0" noProof="0" dirty="0">
                    <a:ln>
                      <a:noFill/>
                    </a:ln>
                    <a:solidFill>
                      <a:srgbClr val="0E2841"/>
                    </a:solidFill>
                    <a:effectLst/>
                    <a:uLnTx/>
                    <a:uFillTx/>
                    <a:latin typeface="Candara" panose="020E0502030303020204" pitchFamily="34" charset="0"/>
                    <a:ea typeface="+mn-ea"/>
                    <a:cs typeface="+mn-cs"/>
                  </a:rPr>
                  <a:t>ν</a:t>
                </a:r>
                <a:r>
                  <a:rPr kumimoji="0" lang="sl-SI" sz="2200" b="1" i="0" u="none" strike="noStrike" kern="1200" cap="none" spc="0" normalizeH="0" baseline="0" noProof="0" dirty="0">
                    <a:ln>
                      <a:noFill/>
                    </a:ln>
                    <a:solidFill>
                      <a:srgbClr val="0E2841"/>
                    </a:solidFill>
                    <a:effectLst/>
                    <a:uLnTx/>
                    <a:uFillTx/>
                    <a:latin typeface="Arial" panose="020B0604020202020204"/>
                    <a:ea typeface="+mn-ea"/>
                    <a:cs typeface="+mn-cs"/>
                  </a:rPr>
                  <a:t> </a:t>
                </a:r>
                <a14:m>
                  <m:oMath xmlns:m="http://schemas.openxmlformats.org/officeDocument/2006/math">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m:t>
                    </m:r>
                    <m:f>
                      <m:f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fPr>
                      <m:num>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𝑽</m:t>
                        </m:r>
                      </m:num>
                      <m:den>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𝒎</m:t>
                        </m:r>
                      </m:den>
                    </m:f>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 </m:t>
                    </m:r>
                    <m:d>
                      <m:dPr>
                        <m:begChr m:val="["/>
                        <m:endChr m:val="]"/>
                        <m:ctrlPr>
                          <a:rPr kumimoji="0" lang="sl-SI" sz="22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ctrlPr>
                      </m:dPr>
                      <m:e>
                        <m:f>
                          <m:f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fPr>
                          <m:num>
                            <m:sSup>
                              <m:sSup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sSupPr>
                              <m:e>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𝒎</m:t>
                                </m:r>
                              </m:e>
                              <m:sup>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𝟑</m:t>
                                </m:r>
                              </m:sup>
                            </m:sSup>
                          </m:num>
                          <m:den>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𝒌𝒈</m:t>
                            </m:r>
                          </m:den>
                        </m:f>
                      </m:e>
                    </m:d>
                  </m:oMath>
                </a14:m>
                <a:endParaRPr kumimoji="0" lang="sl-SI" sz="2200" b="1" i="1" u="none" strike="noStrike" kern="1200" cap="none" spc="0" normalizeH="0" baseline="0" noProof="0" dirty="0">
                  <a:ln>
                    <a:noFill/>
                  </a:ln>
                  <a:solidFill>
                    <a:srgbClr val="0E2841"/>
                  </a:solidFill>
                  <a:effectLst/>
                  <a:uLnTx/>
                  <a:uFillTx/>
                  <a:latin typeface="Aptos" panose="02110004020202020204"/>
                  <a:ea typeface="+mn-ea"/>
                  <a:cs typeface="+mn-cs"/>
                </a:endParaRPr>
              </a:p>
            </p:txBody>
          </p:sp>
        </mc:Choice>
        <mc:Fallback xmlns="">
          <p:sp>
            <p:nvSpPr>
              <p:cNvPr id="6" name="PoljeZBesedilom 5">
                <a:extLst>
                  <a:ext uri="{FF2B5EF4-FFF2-40B4-BE49-F238E27FC236}">
                    <a16:creationId xmlns:a16="http://schemas.microsoft.com/office/drawing/2014/main" id="{A566E176-51D9-B5A1-183E-30E0EC3772AB}"/>
                  </a:ext>
                </a:extLst>
              </p:cNvPr>
              <p:cNvSpPr txBox="1">
                <a:spLocks noRot="1" noChangeAspect="1" noMove="1" noResize="1" noEditPoints="1" noAdjustHandles="1" noChangeArrowheads="1" noChangeShapeType="1" noTextEdit="1"/>
              </p:cNvSpPr>
              <p:nvPr/>
            </p:nvSpPr>
            <p:spPr>
              <a:xfrm>
                <a:off x="4776512" y="5804166"/>
                <a:ext cx="2637652" cy="694934"/>
              </a:xfrm>
              <a:prstGeom prst="rect">
                <a:avLst/>
              </a:prstGeom>
              <a:blipFill>
                <a:blip r:embed="rId3"/>
                <a:stretch>
                  <a:fillRect/>
                </a:stretch>
              </a:blipFill>
              <a:ln/>
            </p:spPr>
            <p:txBody>
              <a:bodyPr/>
              <a:lstStyle/>
              <a:p>
                <a:r>
                  <a:rPr lang="sl-SI">
                    <a:noFill/>
                  </a:rPr>
                  <a:t> </a:t>
                </a:r>
              </a:p>
            </p:txBody>
          </p:sp>
        </mc:Fallback>
      </mc:AlternateContent>
    </p:spTree>
    <p:extLst>
      <p:ext uri="{BB962C8B-B14F-4D97-AF65-F5344CB8AC3E}">
        <p14:creationId xmlns:p14="http://schemas.microsoft.com/office/powerpoint/2010/main" val="2470386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Naslov 1">
            <a:extLst>
              <a:ext uri="{FF2B5EF4-FFF2-40B4-BE49-F238E27FC236}">
                <a16:creationId xmlns:a16="http://schemas.microsoft.com/office/drawing/2014/main" id="{68DBD30E-C529-C72B-B14C-407F89132783}"/>
              </a:ext>
            </a:extLst>
          </p:cNvPr>
          <p:cNvSpPr>
            <a:spLocks noGrp="1"/>
          </p:cNvSpPr>
          <p:nvPr>
            <p:ph type="title"/>
          </p:nvPr>
        </p:nvSpPr>
        <p:spPr>
          <a:xfrm>
            <a:off x="1178564" y="172113"/>
            <a:ext cx="9833548" cy="659076"/>
          </a:xfrm>
        </p:spPr>
        <p:txBody>
          <a:bodyPr anchor="b">
            <a:noAutofit/>
          </a:bodyPr>
          <a:lstStyle/>
          <a:p>
            <a:pPr algn="ctr"/>
            <a:br>
              <a:rPr lang="sl-SI" sz="4000" b="1" dirty="0">
                <a:solidFill>
                  <a:schemeClr val="tx2"/>
                </a:solidFill>
              </a:rPr>
            </a:br>
            <a:r>
              <a:rPr lang="sl-SI" sz="4000" dirty="0">
                <a:solidFill>
                  <a:schemeClr val="tx2"/>
                </a:solidFill>
              </a:rPr>
              <a:t>Prostornina </a:t>
            </a:r>
            <a:endParaRPr lang="sl-SI" sz="4000" b="1" dirty="0">
              <a:solidFill>
                <a:schemeClr val="tx2"/>
              </a:solidFill>
            </a:endParaRP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3" name="Označba mesta vsebine 2">
                <a:extLst>
                  <a:ext uri="{FF2B5EF4-FFF2-40B4-BE49-F238E27FC236}">
                    <a16:creationId xmlns:a16="http://schemas.microsoft.com/office/drawing/2014/main" id="{ACE797EB-3E7A-DE41-A032-E5402F8BD13C}"/>
                  </a:ext>
                </a:extLst>
              </p:cNvPr>
              <p:cNvSpPr>
                <a:spLocks noGrp="1"/>
              </p:cNvSpPr>
              <p:nvPr>
                <p:ph idx="1"/>
              </p:nvPr>
            </p:nvSpPr>
            <p:spPr>
              <a:xfrm>
                <a:off x="582803" y="1003300"/>
                <a:ext cx="11093381" cy="5353049"/>
              </a:xfrm>
            </p:spPr>
            <p:txBody>
              <a:bodyPr>
                <a:noAutofit/>
              </a:bodyPr>
              <a:lstStyle/>
              <a:p>
                <a:pPr marL="0" indent="0" algn="just">
                  <a:buNone/>
                </a:pPr>
                <a:r>
                  <a:rPr lang="sl-SI" sz="2200" b="1" dirty="0">
                    <a:solidFill>
                      <a:schemeClr val="accent4"/>
                    </a:solidFill>
                  </a:rPr>
                  <a:t>GOSTOTA ALI SPECIFIČNA MASA </a:t>
                </a:r>
              </a:p>
              <a:p>
                <a:pPr marL="0" indent="0" algn="just">
                  <a:buNone/>
                </a:pPr>
                <a:r>
                  <a:rPr lang="sl-SI" sz="2200" dirty="0">
                    <a:solidFill>
                      <a:schemeClr val="tx2"/>
                    </a:solidFill>
                  </a:rPr>
                  <a:t>Gostota snovi nam pove, </a:t>
                </a:r>
                <a:r>
                  <a:rPr lang="sl-SI" sz="2200" b="1" dirty="0">
                    <a:solidFill>
                      <a:schemeClr val="accent4"/>
                    </a:solidFill>
                  </a:rPr>
                  <a:t>kolikšno maso zavzema enota prostornine.</a:t>
                </a:r>
                <a:r>
                  <a:rPr lang="sl-SI" sz="2200" dirty="0">
                    <a:solidFill>
                      <a:schemeClr val="tx2"/>
                    </a:solidFill>
                  </a:rPr>
                  <a:t> Običajno govorimo o masi enega kubičnega metra snovi in jo podajamo v </a:t>
                </a:r>
                <a14:m>
                  <m:oMath xmlns:m="http://schemas.openxmlformats.org/officeDocument/2006/math">
                    <m:f>
                      <m:fPr>
                        <m:ctrlPr>
                          <a:rPr lang="sl-SI" sz="2200" b="1" i="1" smtClean="0">
                            <a:solidFill>
                              <a:schemeClr val="accent4"/>
                            </a:solidFill>
                            <a:latin typeface="Cambria Math" panose="02040503050406030204" pitchFamily="18" charset="0"/>
                          </a:rPr>
                        </m:ctrlPr>
                      </m:fPr>
                      <m:num>
                        <m:r>
                          <a:rPr lang="sl-SI" sz="2200" b="1" i="1" smtClean="0">
                            <a:solidFill>
                              <a:schemeClr val="accent4"/>
                            </a:solidFill>
                            <a:latin typeface="Cambria Math" panose="02040503050406030204" pitchFamily="18" charset="0"/>
                          </a:rPr>
                          <m:t>𝒌𝒈</m:t>
                        </m:r>
                      </m:num>
                      <m:den>
                        <m:sSup>
                          <m:sSupPr>
                            <m:ctrlPr>
                              <a:rPr lang="sl-SI" sz="2200" b="1" i="1">
                                <a:solidFill>
                                  <a:schemeClr val="accent4"/>
                                </a:solidFill>
                                <a:latin typeface="Cambria Math" panose="02040503050406030204" pitchFamily="18" charset="0"/>
                              </a:rPr>
                            </m:ctrlPr>
                          </m:sSupPr>
                          <m:e>
                            <m:r>
                              <a:rPr lang="sl-SI" sz="2200" b="1" i="1">
                                <a:solidFill>
                                  <a:schemeClr val="accent4"/>
                                </a:solidFill>
                                <a:latin typeface="Cambria Math" panose="02040503050406030204" pitchFamily="18" charset="0"/>
                              </a:rPr>
                              <m:t>𝒎</m:t>
                            </m:r>
                          </m:e>
                          <m:sup>
                            <m:r>
                              <a:rPr lang="sl-SI" sz="2200" b="1" i="1">
                                <a:solidFill>
                                  <a:schemeClr val="accent4"/>
                                </a:solidFill>
                                <a:latin typeface="Cambria Math" panose="02040503050406030204" pitchFamily="18" charset="0"/>
                              </a:rPr>
                              <m:t>𝟑</m:t>
                            </m:r>
                          </m:sup>
                        </m:sSup>
                      </m:den>
                    </m:f>
                  </m:oMath>
                </a14:m>
                <a:r>
                  <a:rPr lang="sl-SI" sz="2200" b="1" dirty="0">
                    <a:solidFill>
                      <a:schemeClr val="accent4"/>
                    </a:solidFill>
                  </a:rPr>
                  <a:t>.</a:t>
                </a:r>
              </a:p>
              <a:p>
                <a:pPr marL="0" indent="0" algn="just">
                  <a:buNone/>
                </a:pPr>
                <a:r>
                  <a:rPr lang="sl-SI" sz="2200" b="1" dirty="0">
                    <a:solidFill>
                      <a:schemeClr val="accent4"/>
                    </a:solidFill>
                  </a:rPr>
                  <a:t>Gostoto </a:t>
                </a:r>
                <a:r>
                  <a:rPr lang="el-GR" sz="2200" b="1" i="1" dirty="0">
                    <a:solidFill>
                      <a:schemeClr val="accent4"/>
                    </a:solidFill>
                  </a:rPr>
                  <a:t>ρ</a:t>
                </a:r>
                <a:r>
                  <a:rPr lang="el-GR" sz="2200" b="1" dirty="0">
                    <a:solidFill>
                      <a:schemeClr val="accent4"/>
                    </a:solidFill>
                  </a:rPr>
                  <a:t> </a:t>
                </a:r>
                <a:r>
                  <a:rPr lang="sl-SI" sz="2200" b="1" dirty="0">
                    <a:solidFill>
                      <a:schemeClr val="accent4"/>
                    </a:solidFill>
                  </a:rPr>
                  <a:t>snovi, ki zavzema prostornino V in ima maso m, izračunamo po naslednji formuli:</a:t>
                </a:r>
              </a:p>
              <a:p>
                <a:pPr marL="0" indent="0" algn="just">
                  <a:buNone/>
                </a:pPr>
                <a:endParaRPr lang="sl-SI" sz="2200" b="1" dirty="0">
                  <a:solidFill>
                    <a:schemeClr val="accent4"/>
                  </a:solidFill>
                </a:endParaRPr>
              </a:p>
              <a:p>
                <a:pPr marL="0" indent="0" algn="just">
                  <a:buNone/>
                </a:pPr>
                <a:r>
                  <a:rPr lang="sl-SI" sz="2200" b="1" dirty="0">
                    <a:solidFill>
                      <a:schemeClr val="accent4"/>
                    </a:solidFill>
                  </a:rPr>
                  <a:t>Specifična prostornina in gostota sta obratno sorazmerni veličini.</a:t>
                </a:r>
              </a:p>
              <a:p>
                <a:pPr marL="0" indent="0" algn="just">
                  <a:buNone/>
                </a:pPr>
                <a:endParaRPr lang="sl-SI" sz="2200" dirty="0">
                  <a:solidFill>
                    <a:schemeClr val="tx2"/>
                  </a:solidFill>
                </a:endParaRPr>
              </a:p>
              <a:p>
                <a:pPr marL="0" indent="0" algn="just">
                  <a:buNone/>
                </a:pPr>
                <a:endParaRPr lang="sl-SI" sz="2200" dirty="0">
                  <a:solidFill>
                    <a:schemeClr val="tx2"/>
                  </a:solidFill>
                </a:endParaRPr>
              </a:p>
              <a:p>
                <a:pPr marL="0" indent="0" algn="just">
                  <a:buNone/>
                </a:pPr>
                <a:r>
                  <a:rPr lang="sl-SI" sz="2200" dirty="0">
                    <a:solidFill>
                      <a:schemeClr val="tx2"/>
                    </a:solidFill>
                  </a:rPr>
                  <a:t>To pomeni, da če se ena veličina n-krat poveča, se druga n-krat zmanjša.</a:t>
                </a:r>
              </a:p>
            </p:txBody>
          </p:sp>
        </mc:Choice>
        <mc:Fallback xmlns="">
          <p:sp>
            <p:nvSpPr>
              <p:cNvPr id="3" name="Označba mesta vsebine 2">
                <a:extLst>
                  <a:ext uri="{FF2B5EF4-FFF2-40B4-BE49-F238E27FC236}">
                    <a16:creationId xmlns:a16="http://schemas.microsoft.com/office/drawing/2014/main" id="{ACE797EB-3E7A-DE41-A032-E5402F8BD13C}"/>
                  </a:ext>
                </a:extLst>
              </p:cNvPr>
              <p:cNvSpPr>
                <a:spLocks noGrp="1" noRot="1" noChangeAspect="1" noMove="1" noResize="1" noEditPoints="1" noAdjustHandles="1" noChangeArrowheads="1" noChangeShapeType="1" noTextEdit="1"/>
              </p:cNvSpPr>
              <p:nvPr>
                <p:ph idx="1"/>
              </p:nvPr>
            </p:nvSpPr>
            <p:spPr>
              <a:xfrm>
                <a:off x="582803" y="1003300"/>
                <a:ext cx="11093381" cy="5353049"/>
              </a:xfrm>
              <a:blipFill>
                <a:blip r:embed="rId2"/>
                <a:stretch>
                  <a:fillRect l="-715" t="-1367" r="-770"/>
                </a:stretch>
              </a:blipFill>
            </p:spPr>
            <p:txBody>
              <a:bodyPr/>
              <a:lstStyle/>
              <a:p>
                <a:r>
                  <a:rPr lang="sl-SI">
                    <a:noFill/>
                  </a:rPr>
                  <a:t> </a:t>
                </a:r>
              </a:p>
            </p:txBody>
          </p:sp>
        </mc:Fallback>
      </mc:AlternateContent>
      <p:sp>
        <p:nvSpPr>
          <p:cNvPr id="4" name="Označba mesta številke diapozitiva 3">
            <a:extLst>
              <a:ext uri="{FF2B5EF4-FFF2-40B4-BE49-F238E27FC236}">
                <a16:creationId xmlns:a16="http://schemas.microsoft.com/office/drawing/2014/main" id="{020C3108-B7E6-EFF0-07B8-CBC4AD8228D0}"/>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B5F4A4C-8B39-4225-9D0B-43BB06A4B409}" type="slidenum">
              <a:rPr kumimoji="0" lang="sl-S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sl-SI"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mc:AlternateContent xmlns:mc="http://schemas.openxmlformats.org/markup-compatibility/2006" xmlns:a14="http://schemas.microsoft.com/office/drawing/2010/main">
        <mc:Choice Requires="a14">
          <p:sp>
            <p:nvSpPr>
              <p:cNvPr id="6" name="PoljeZBesedilom 5">
                <a:extLst>
                  <a:ext uri="{FF2B5EF4-FFF2-40B4-BE49-F238E27FC236}">
                    <a16:creationId xmlns:a16="http://schemas.microsoft.com/office/drawing/2014/main" id="{A566E176-51D9-B5A1-183E-30E0EC3772AB}"/>
                  </a:ext>
                </a:extLst>
              </p:cNvPr>
              <p:cNvSpPr txBox="1"/>
              <p:nvPr/>
            </p:nvSpPr>
            <p:spPr>
              <a:xfrm>
                <a:off x="4102744" y="2722909"/>
                <a:ext cx="2637652" cy="610039"/>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1" i="1" u="none" strike="noStrike" kern="1200" cap="none" spc="0" normalizeH="0" baseline="0" noProof="0" dirty="0">
                    <a:ln>
                      <a:noFill/>
                    </a:ln>
                    <a:solidFill>
                      <a:srgbClr val="0E2841"/>
                    </a:solidFill>
                    <a:effectLst/>
                    <a:uLnTx/>
                    <a:uFillTx/>
                    <a:latin typeface="Arial" panose="020B0604020202020204"/>
                    <a:ea typeface="+mn-ea"/>
                    <a:cs typeface="+mn-cs"/>
                  </a:rPr>
                  <a:t>ρ</a:t>
                </a:r>
                <a14:m>
                  <m:oMath xmlns:m="http://schemas.openxmlformats.org/officeDocument/2006/math">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m:t>
                    </m:r>
                    <m:f>
                      <m:f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fPr>
                      <m:num>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𝒎</m:t>
                        </m:r>
                      </m:num>
                      <m:den>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𝑽</m:t>
                        </m:r>
                      </m:den>
                    </m:f>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 </m:t>
                    </m:r>
                    <m:d>
                      <m:dPr>
                        <m:begChr m:val="["/>
                        <m:endChr m:val="]"/>
                        <m:ctrlPr>
                          <a:rPr kumimoji="0" lang="sl-SI" sz="22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ctrlPr>
                      </m:dPr>
                      <m:e>
                        <m:f>
                          <m:fPr>
                            <m:ctrlP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ctrlPr>
                          </m:fPr>
                          <m:num>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𝒌𝒈</m:t>
                            </m:r>
                          </m:num>
                          <m:den>
                            <m:sSup>
                              <m:sSupPr>
                                <m:ctrlPr>
                                  <a:rPr kumimoji="0" lang="sl-SI" sz="22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ctrlPr>
                              </m:sSupPr>
                              <m:e>
                                <m:r>
                                  <a:rPr kumimoji="0" lang="sl-SI" sz="22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𝒎</m:t>
                                </m:r>
                              </m:e>
                              <m:sup>
                                <m:r>
                                  <a:rPr kumimoji="0" lang="sl-SI" sz="2200" b="1" i="1" u="none" strike="noStrike" kern="1200" cap="none" spc="0" normalizeH="0" baseline="0" noProof="0">
                                    <a:ln>
                                      <a:noFill/>
                                    </a:ln>
                                    <a:solidFill>
                                      <a:srgbClr val="0E2841"/>
                                    </a:solidFill>
                                    <a:effectLst/>
                                    <a:uLnTx/>
                                    <a:uFillTx/>
                                    <a:latin typeface="Cambria Math" panose="02040503050406030204" pitchFamily="18" charset="0"/>
                                    <a:ea typeface="+mn-ea"/>
                                    <a:cs typeface="+mn-cs"/>
                                  </a:rPr>
                                  <m:t>𝟑</m:t>
                                </m:r>
                              </m:sup>
                            </m:sSup>
                          </m:den>
                        </m:f>
                      </m:e>
                    </m:d>
                  </m:oMath>
                </a14:m>
                <a:endParaRPr kumimoji="0" lang="sl-SI" sz="2200" b="1" i="1" u="none" strike="noStrike" kern="1200" cap="none" spc="0" normalizeH="0" baseline="0" noProof="0" dirty="0">
                  <a:ln>
                    <a:noFill/>
                  </a:ln>
                  <a:solidFill>
                    <a:srgbClr val="0E2841"/>
                  </a:solidFill>
                  <a:effectLst/>
                  <a:uLnTx/>
                  <a:uFillTx/>
                  <a:latin typeface="Aptos" panose="02110004020202020204"/>
                  <a:ea typeface="+mn-ea"/>
                  <a:cs typeface="+mn-cs"/>
                </a:endParaRPr>
              </a:p>
            </p:txBody>
          </p:sp>
        </mc:Choice>
        <mc:Fallback xmlns="">
          <p:sp>
            <p:nvSpPr>
              <p:cNvPr id="6" name="PoljeZBesedilom 5">
                <a:extLst>
                  <a:ext uri="{FF2B5EF4-FFF2-40B4-BE49-F238E27FC236}">
                    <a16:creationId xmlns:a16="http://schemas.microsoft.com/office/drawing/2014/main" id="{A566E176-51D9-B5A1-183E-30E0EC3772AB}"/>
                  </a:ext>
                </a:extLst>
              </p:cNvPr>
              <p:cNvSpPr txBox="1">
                <a:spLocks noRot="1" noChangeAspect="1" noMove="1" noResize="1" noEditPoints="1" noAdjustHandles="1" noChangeArrowheads="1" noChangeShapeType="1" noTextEdit="1"/>
              </p:cNvSpPr>
              <p:nvPr/>
            </p:nvSpPr>
            <p:spPr>
              <a:xfrm>
                <a:off x="4102744" y="2722909"/>
                <a:ext cx="2637652" cy="610039"/>
              </a:xfrm>
              <a:prstGeom prst="rect">
                <a:avLst/>
              </a:prstGeom>
              <a:blipFill>
                <a:blip r:embed="rId3"/>
                <a:stretch>
                  <a:fillRect b="-2913"/>
                </a:stretch>
              </a:blipFill>
              <a:ln/>
            </p:spPr>
            <p:txBody>
              <a:bodyPr/>
              <a:lstStyle/>
              <a:p>
                <a:r>
                  <a:rPr lang="sl-SI">
                    <a:noFill/>
                  </a:rPr>
                  <a:t> </a:t>
                </a:r>
              </a:p>
            </p:txBody>
          </p:sp>
        </mc:Fallback>
      </mc:AlternateContent>
      <mc:AlternateContent xmlns:mc="http://schemas.openxmlformats.org/markup-compatibility/2006" xmlns:a14="http://schemas.microsoft.com/office/drawing/2010/main">
        <mc:Choice Requires="a14">
          <p:sp>
            <p:nvSpPr>
              <p:cNvPr id="5" name="PoljeZBesedilom 4">
                <a:extLst>
                  <a:ext uri="{FF2B5EF4-FFF2-40B4-BE49-F238E27FC236}">
                    <a16:creationId xmlns:a16="http://schemas.microsoft.com/office/drawing/2014/main" id="{7DEF15D4-56F3-66A2-6159-DEA1392F469F}"/>
                  </a:ext>
                </a:extLst>
              </p:cNvPr>
              <p:cNvSpPr txBox="1"/>
              <p:nvPr/>
            </p:nvSpPr>
            <p:spPr>
              <a:xfrm>
                <a:off x="4102744" y="3929590"/>
                <a:ext cx="2637652" cy="430887"/>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1" i="1" u="none" strike="noStrike" kern="1200" cap="none" spc="0" normalizeH="0" baseline="0" noProof="0" dirty="0">
                    <a:ln>
                      <a:noFill/>
                    </a:ln>
                    <a:solidFill>
                      <a:srgbClr val="0E2841"/>
                    </a:solidFill>
                    <a:effectLst/>
                    <a:uLnTx/>
                    <a:uFillTx/>
                    <a:latin typeface="Arial" panose="020B0604020202020204"/>
                    <a:ea typeface="+mn-ea"/>
                    <a:cs typeface="+mn-cs"/>
                  </a:rPr>
                  <a:t>ρ</a:t>
                </a:r>
                <a:r>
                  <a:rPr kumimoji="0" lang="sl-SI" sz="2200" b="1" i="1" u="none" strike="noStrike" kern="1200" cap="none" spc="0" normalizeH="0" baseline="0" noProof="0" dirty="0">
                    <a:ln>
                      <a:noFill/>
                    </a:ln>
                    <a:solidFill>
                      <a:srgbClr val="0E2841"/>
                    </a:solidFill>
                    <a:effectLst/>
                    <a:uLnTx/>
                    <a:uFillTx/>
                    <a:latin typeface="Arial" panose="020B0604020202020204"/>
                    <a:ea typeface="+mn-ea"/>
                    <a:cs typeface="+mn-cs"/>
                  </a:rPr>
                  <a:t> </a:t>
                </a:r>
                <a14:m>
                  <m:oMath xmlns:m="http://schemas.openxmlformats.org/officeDocument/2006/math">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Cambria Math" panose="02040503050406030204" pitchFamily="18" charset="0"/>
                        <a:cs typeface="+mn-cs"/>
                      </a:rPr>
                      <m:t>𝒗</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m:t>
                    </m:r>
                    <m:r>
                      <a:rPr kumimoji="0" lang="sl-SI" sz="2200" b="1" i="1" u="none" strike="noStrike" kern="1200" cap="none" spc="0" normalizeH="0" baseline="0" noProof="0" smtClean="0">
                        <a:ln>
                          <a:noFill/>
                        </a:ln>
                        <a:solidFill>
                          <a:srgbClr val="0E2841"/>
                        </a:solidFill>
                        <a:effectLst/>
                        <a:uLnTx/>
                        <a:uFillTx/>
                        <a:latin typeface="Cambria Math" panose="02040503050406030204" pitchFamily="18" charset="0"/>
                        <a:ea typeface="+mn-ea"/>
                        <a:cs typeface="+mn-cs"/>
                      </a:rPr>
                      <m:t>𝟏</m:t>
                    </m:r>
                  </m:oMath>
                </a14:m>
                <a:endParaRPr kumimoji="0" lang="sl-SI" sz="2200" b="1" i="1" u="none" strike="noStrike" kern="1200" cap="none" spc="0" normalizeH="0" baseline="0" noProof="0" dirty="0">
                  <a:ln>
                    <a:noFill/>
                  </a:ln>
                  <a:solidFill>
                    <a:srgbClr val="0E2841"/>
                  </a:solidFill>
                  <a:effectLst/>
                  <a:uLnTx/>
                  <a:uFillTx/>
                  <a:latin typeface="Aptos" panose="02110004020202020204"/>
                  <a:ea typeface="+mn-ea"/>
                  <a:cs typeface="+mn-cs"/>
                </a:endParaRPr>
              </a:p>
            </p:txBody>
          </p:sp>
        </mc:Choice>
        <mc:Fallback xmlns="">
          <p:sp>
            <p:nvSpPr>
              <p:cNvPr id="5" name="PoljeZBesedilom 4">
                <a:extLst>
                  <a:ext uri="{FF2B5EF4-FFF2-40B4-BE49-F238E27FC236}">
                    <a16:creationId xmlns:a16="http://schemas.microsoft.com/office/drawing/2014/main" id="{7DEF15D4-56F3-66A2-6159-DEA1392F469F}"/>
                  </a:ext>
                </a:extLst>
              </p:cNvPr>
              <p:cNvSpPr txBox="1">
                <a:spLocks noRot="1" noChangeAspect="1" noMove="1" noResize="1" noEditPoints="1" noAdjustHandles="1" noChangeArrowheads="1" noChangeShapeType="1" noTextEdit="1"/>
              </p:cNvSpPr>
              <p:nvPr/>
            </p:nvSpPr>
            <p:spPr>
              <a:xfrm>
                <a:off x="4102744" y="3929590"/>
                <a:ext cx="2637652" cy="430887"/>
              </a:xfrm>
              <a:prstGeom prst="rect">
                <a:avLst/>
              </a:prstGeom>
              <a:blipFill>
                <a:blip r:embed="rId4"/>
                <a:stretch>
                  <a:fillRect t="-6849" b="-26027"/>
                </a:stretch>
              </a:blipFill>
              <a:ln/>
            </p:spPr>
            <p:txBody>
              <a:bodyPr/>
              <a:lstStyle/>
              <a:p>
                <a:r>
                  <a:rPr lang="sl-SI">
                    <a:noFill/>
                  </a:rPr>
                  <a:t> </a:t>
                </a:r>
              </a:p>
            </p:txBody>
          </p:sp>
        </mc:Fallback>
      </mc:AlternateContent>
    </p:spTree>
    <p:extLst>
      <p:ext uri="{BB962C8B-B14F-4D97-AF65-F5344CB8AC3E}">
        <p14:creationId xmlns:p14="http://schemas.microsoft.com/office/powerpoint/2010/main" val="2160332980"/>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ova tema">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2299</Words>
  <Application>Microsoft Office PowerPoint</Application>
  <PresentationFormat>Širokozaslonsko</PresentationFormat>
  <Paragraphs>364</Paragraphs>
  <Slides>30</Slides>
  <Notes>11</Notes>
  <HiddenSlides>0</HiddenSlides>
  <MMClips>0</MMClips>
  <ScaleCrop>false</ScaleCrop>
  <HeadingPairs>
    <vt:vector size="6" baseType="variant">
      <vt:variant>
        <vt:lpstr>Uporabljene pisave</vt:lpstr>
      </vt:variant>
      <vt:variant>
        <vt:i4>7</vt:i4>
      </vt:variant>
      <vt:variant>
        <vt:lpstr>Tema</vt:lpstr>
      </vt:variant>
      <vt:variant>
        <vt:i4>2</vt:i4>
      </vt:variant>
      <vt:variant>
        <vt:lpstr>Naslovi diapozitivov</vt:lpstr>
      </vt:variant>
      <vt:variant>
        <vt:i4>30</vt:i4>
      </vt:variant>
    </vt:vector>
  </HeadingPairs>
  <TitlesOfParts>
    <vt:vector size="39" baseType="lpstr">
      <vt:lpstr>Aptos</vt:lpstr>
      <vt:lpstr>Arial</vt:lpstr>
      <vt:lpstr>Calibri</vt:lpstr>
      <vt:lpstr>Calibri Light</vt:lpstr>
      <vt:lpstr>Cambria Math</vt:lpstr>
      <vt:lpstr>Candara</vt:lpstr>
      <vt:lpstr>Times New Roman</vt:lpstr>
      <vt:lpstr>Officeova tema</vt:lpstr>
      <vt:lpstr>1_Officeova tema</vt:lpstr>
      <vt:lpstr>N I Č T I  G L A V N I  Z A K O N   T E R M O D I N A M I K E</vt:lpstr>
      <vt:lpstr>Ničti glavni zakon termodinamike Toplotno ravnovesje</vt:lpstr>
      <vt:lpstr>PowerPointova predstavitev</vt:lpstr>
      <vt:lpstr>Ničti glavni zakon termodinamike </vt:lpstr>
      <vt:lpstr>Ničti glavni zakon termodinamike Osnovne termodinamične veličine stanja</vt:lpstr>
      <vt:lpstr>PowerPointova predstavitev</vt:lpstr>
      <vt:lpstr>PowerPointova predstavitev</vt:lpstr>
      <vt:lpstr> Prostornina </vt:lpstr>
      <vt:lpstr> Prostornina </vt:lpstr>
      <vt:lpstr> RAČUNSKA PRIMERA</vt:lpstr>
      <vt:lpstr> REŠITEV</vt:lpstr>
      <vt:lpstr> REŠITEV</vt:lpstr>
      <vt:lpstr> Tok  </vt:lpstr>
      <vt:lpstr>PowerPointova predstavitev</vt:lpstr>
      <vt:lpstr>PowerPointova predstavitev</vt:lpstr>
      <vt:lpstr>PowerPointova predstavitev</vt:lpstr>
      <vt:lpstr>PowerPointova predstavitev</vt:lpstr>
      <vt:lpstr> RAČUNSKA PRIMERA</vt:lpstr>
      <vt:lpstr> REŠITEV</vt:lpstr>
      <vt:lpstr> REŠITEV</vt:lpstr>
      <vt:lpstr> Tlak  </vt:lpstr>
      <vt:lpstr>PowerPointova predstavitev</vt:lpstr>
      <vt:lpstr>PowerPointova predstavitev</vt:lpstr>
      <vt:lpstr>PowerPointova predstavitev</vt:lpstr>
      <vt:lpstr>PowerPointova predstavitev</vt:lpstr>
      <vt:lpstr>PowerPointova predstavitev</vt:lpstr>
      <vt:lpstr>PowerPointova predstavitev</vt:lpstr>
      <vt:lpstr> RAČUNSKA PRIMERA</vt:lpstr>
      <vt:lpstr> REŠITEV</vt:lpstr>
      <vt:lpstr> REŠITEV</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SILA IN POSPEŠEK</dc:title>
  <dc:creator>Tanja</dc:creator>
  <cp:lastModifiedBy>Gaja Vouk</cp:lastModifiedBy>
  <cp:revision>96</cp:revision>
  <dcterms:created xsi:type="dcterms:W3CDTF">2022-12-12T14:37:12Z</dcterms:created>
  <dcterms:modified xsi:type="dcterms:W3CDTF">2025-10-04T10:05:37Z</dcterms:modified>
</cp:coreProperties>
</file>