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7" r:id="rId7"/>
    <p:sldId id="261" r:id="rId8"/>
    <p:sldId id="268" r:id="rId9"/>
    <p:sldId id="262" r:id="rId10"/>
    <p:sldId id="263" r:id="rId11"/>
    <p:sldId id="269" r:id="rId12"/>
    <p:sldId id="264" r:id="rId13"/>
    <p:sldId id="265" r:id="rId14"/>
    <p:sldId id="266" r:id="rId15"/>
    <p:sldId id="271" r:id="rId16"/>
    <p:sldId id="272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9B31"/>
    <a:srgbClr val="F69896"/>
    <a:srgbClr val="F15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3/26/2024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80A05D-1771-4336-8C03-B9F54E7F8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Srednja </a:t>
            </a:r>
            <a:r>
              <a:rPr lang="sl-SI" dirty="0" err="1"/>
              <a:t>amerika</a:t>
            </a: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EEC19CC-FA70-453D-A4F9-C98F5F8B0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8. razred</a:t>
            </a:r>
          </a:p>
        </p:txBody>
      </p:sp>
      <p:pic>
        <p:nvPicPr>
          <p:cNvPr id="5" name="Picture 2" descr="Karibi | Avstral-Azija">
            <a:extLst>
              <a:ext uri="{FF2B5EF4-FFF2-40B4-BE49-F238E27FC236}">
                <a16:creationId xmlns:a16="http://schemas.microsoft.com/office/drawing/2014/main" id="{6A4B4232-7494-4854-8F63-C6E480716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43" b="14999"/>
          <a:stretch/>
        </p:blipFill>
        <p:spPr bwMode="auto">
          <a:xfrm>
            <a:off x="-30751" y="-35857"/>
            <a:ext cx="12253502" cy="455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6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F6FE67-FBBC-4408-954A-868A86C7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Ekvatorialno podnebje</a:t>
            </a:r>
          </a:p>
        </p:txBody>
      </p:sp>
      <p:pic>
        <p:nvPicPr>
          <p:cNvPr id="8" name="Picture 2" descr="Površje, podnebje in rastlinstvo">
            <a:extLst>
              <a:ext uri="{FF2B5EF4-FFF2-40B4-BE49-F238E27FC236}">
                <a16:creationId xmlns:a16="http://schemas.microsoft.com/office/drawing/2014/main" id="{35099128-857A-4B62-B5A7-C1199E3A7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43" y="2440067"/>
            <a:ext cx="6006557" cy="30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značba mesta vsebine 3">
            <a:extLst>
              <a:ext uri="{FF2B5EF4-FFF2-40B4-BE49-F238E27FC236}">
                <a16:creationId xmlns:a16="http://schemas.microsoft.com/office/drawing/2014/main" id="{15E76C1F-CD20-4718-A0BF-EF4890A741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712577"/>
              </p:ext>
            </p:extLst>
          </p:nvPr>
        </p:nvGraphicFramePr>
        <p:xfrm>
          <a:off x="1300899" y="2103120"/>
          <a:ext cx="4630599" cy="388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2557959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F15C4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/>
                        <a:t>ob ekvatorju (Karibsko otočje, J del Medmorske Amerike)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</a:txBody>
                  <a:tcPr>
                    <a:solidFill>
                      <a:srgbClr val="F15C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visoke T čez celo leto, se malo spreminjajo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veliko padavin, razporejene čez celo leto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</a:txBody>
                  <a:tcPr>
                    <a:solidFill>
                      <a:srgbClr val="F15C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težki pogoji za življenje (vroče, vlažno)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F15C4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tropski deževni gozd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11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A4A29603-B7B5-47CE-924E-C1A6585AC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5" y="1973072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EF5F4B53-BF48-4B2B-A921-1E67EDCA4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358526" y="3170237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A4FEEF1B-1B13-449C-BF98-866CF2EE7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6" y="5274036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015290E9-68B3-4DF0-9222-F2B2DD410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202423" y="4246753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31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BDE03A-EBAA-4F7B-9B86-30BD134E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2" name="Picture 4" descr="Znanstveniki svarijo: Tropski gozdovi izgubljajo zmožnost absorpcije CO2 iz  emisij | 24ur.com">
            <a:extLst>
              <a:ext uri="{FF2B5EF4-FFF2-40B4-BE49-F238E27FC236}">
                <a16:creationId xmlns:a16="http://schemas.microsoft.com/office/drawing/2014/main" id="{CB3D13E4-6CF0-440C-A4D7-78AA2E3D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1967"/>
            <a:ext cx="6023139" cy="40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OPSKI DEŽEVNI GOZD | Življenjska okolja">
            <a:extLst>
              <a:ext uri="{FF2B5EF4-FFF2-40B4-BE49-F238E27FC236}">
                <a16:creationId xmlns:a16="http://schemas.microsoft.com/office/drawing/2014/main" id="{071430DF-1003-4F13-8BF9-14F58CDA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20" y="1813874"/>
            <a:ext cx="5834013" cy="388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7DB551-E0D1-4C1A-BAED-1D1BCE2A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Puščavsko in </a:t>
            </a:r>
            <a:r>
              <a:rPr lang="sl-SI" dirty="0" err="1"/>
              <a:t>polpuščavsko</a:t>
            </a:r>
            <a:r>
              <a:rPr lang="sl-SI" dirty="0"/>
              <a:t> podnebje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D8E05A45-F3B9-4708-8CEE-48A0A1F68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507218"/>
              </p:ext>
            </p:extLst>
          </p:nvPr>
        </p:nvGraphicFramePr>
        <p:xfrm>
          <a:off x="1300899" y="2103120"/>
          <a:ext cx="4630599" cy="40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2557959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FBC1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S del Mehike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</a:txBody>
                  <a:tcPr>
                    <a:solidFill>
                      <a:srgbClr val="FBC1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podnevi zelo visoke T, ponoči pa padejo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zelo malo, polpuščava – kratka deževna obdobja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</a:txBody>
                  <a:tcPr>
                    <a:solidFill>
                      <a:srgbClr val="FBC1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neposeljeno/redko poseljeno (težki pogoji za življenje (le ob vodi)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FBC1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redko</a:t>
                      </a:r>
                    </a:p>
                    <a:p>
                      <a:r>
                        <a:rPr lang="sl-SI" dirty="0"/>
                        <a:t>šopi trav, kaktusi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5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AA2229C6-11C7-476F-8F1D-7E53E7FD1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5" y="1973072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1432DDD5-9900-416B-8CD4-3BA53914F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358526" y="3170237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327A5299-96F2-4082-8E83-87D0B90EC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202423" y="4594384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687CF404-9BDE-42A5-A88C-9920F80DB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8" y="5649535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ovršje, podnebje in rastlinstvo">
            <a:extLst>
              <a:ext uri="{FF2B5EF4-FFF2-40B4-BE49-F238E27FC236}">
                <a16:creationId xmlns:a16="http://schemas.microsoft.com/office/drawing/2014/main" id="{D0BBFC78-8AE9-4DD4-A7BF-FB0D946E1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43" y="2440067"/>
            <a:ext cx="6006557" cy="30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3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8CD767-C771-4AEF-824C-C4B092FA3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Gorsko podnebje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7A40BCF3-478F-4651-B4DD-44A9151B09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7985183"/>
              </p:ext>
            </p:extLst>
          </p:nvPr>
        </p:nvGraphicFramePr>
        <p:xfrm>
          <a:off x="1447800" y="2214880"/>
          <a:ext cx="4630599" cy="373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2618919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A87B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višje nadmorske višine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</a:txBody>
                  <a:tcPr>
                    <a:solidFill>
                      <a:srgbClr val="A87B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nižje temperature, ki padajo z nadmorsko višino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</a:txBody>
                  <a:tcPr>
                    <a:solidFill>
                      <a:srgbClr val="A87B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redko poseljeno ali neposeljeno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A87B5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rastlinski višinski pasovi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5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48D07A99-D411-4907-B838-5C9664A5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6" y="2084832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068A0D56-6AEF-4C85-BC21-D4C81F998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505431" y="3313448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BC093F98-10C3-490B-A2B6-403B52674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349325" y="4312177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75171BA6-190A-477B-A6FE-4FFCD7F37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68" y="5261673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ovršje, podnebje in rastlinstvo">
            <a:extLst>
              <a:ext uri="{FF2B5EF4-FFF2-40B4-BE49-F238E27FC236}">
                <a16:creationId xmlns:a16="http://schemas.microsoft.com/office/drawing/2014/main" id="{C6B95FFD-792B-4534-A12D-12402921D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43" y="2440067"/>
            <a:ext cx="6006557" cy="30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62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55324C-7687-4D2A-9FA6-39779F25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Prebivalstvo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62A1109-75CD-4F58-9132-D07E0B31A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52367"/>
            <a:ext cx="9720071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Večstoletna </a:t>
            </a:r>
            <a:r>
              <a:rPr lang="sl-SI" sz="2400" b="1" dirty="0"/>
              <a:t>kolonialna preteklost</a:t>
            </a:r>
            <a:r>
              <a:rPr lang="sl-SI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Najgosteje poseljeno: obale Mehiškega zaliva, Mehiško višavje, otoki v Karibskem morju.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Potomci staroselcev </a:t>
            </a:r>
            <a:r>
              <a:rPr lang="sl-SI" sz="2400" dirty="0"/>
              <a:t>prevladujejo v Mehiki in Medmorski Ameriki.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b="1" dirty="0"/>
              <a:t>Potomci priseljencev </a:t>
            </a:r>
            <a:br>
              <a:rPr lang="sl-SI" sz="2400" b="1" dirty="0"/>
            </a:br>
            <a:r>
              <a:rPr lang="sl-SI" sz="2400" dirty="0"/>
              <a:t>(Afrika, Evropa) prevladujejo</a:t>
            </a:r>
            <a:br>
              <a:rPr lang="sl-SI" sz="2400" dirty="0"/>
            </a:br>
            <a:r>
              <a:rPr lang="sl-SI" sz="2400" dirty="0"/>
              <a:t>na karibskih otokih.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5122" name="Picture 2" descr="https://si.izzi.digital/DOS/28319/datastore/17/publication/28319/pictures/2020/10/22/1603353712_1594885131_zemljevid_80_NOVA.png?v=1699345598">
            <a:extLst>
              <a:ext uri="{FF2B5EF4-FFF2-40B4-BE49-F238E27FC236}">
                <a16:creationId xmlns:a16="http://schemas.microsoft.com/office/drawing/2014/main" id="{1648D527-8B72-46CE-8837-347EBB311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05" y="3608369"/>
            <a:ext cx="7418895" cy="32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715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E2608E-3D02-41B5-8C9E-FC38EFA62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gospodarstvo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5F9BD8D-872A-4182-842E-B51592947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17695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Revščina.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Glavni gospodarski dejavnosti: </a:t>
            </a:r>
            <a:br>
              <a:rPr lang="sl-SI" sz="2400" dirty="0"/>
            </a:br>
            <a:r>
              <a:rPr lang="sl-SI" sz="2400" b="1" dirty="0"/>
              <a:t>1. kmetijstvo </a:t>
            </a:r>
            <a:r>
              <a:rPr lang="sl-SI" sz="2400" dirty="0"/>
              <a:t>(plantažno - namenjeno za </a:t>
            </a:r>
            <a:br>
              <a:rPr lang="sl-SI" sz="2400" dirty="0"/>
            </a:br>
            <a:r>
              <a:rPr lang="sl-SI" sz="2400" dirty="0"/>
              <a:t>izvoz; samooskrbno – za preživetje),</a:t>
            </a:r>
            <a:br>
              <a:rPr lang="sl-SI" sz="2400" b="1" dirty="0"/>
            </a:br>
            <a:r>
              <a:rPr lang="sl-SI" sz="2400" b="1" dirty="0"/>
              <a:t>2. turizem </a:t>
            </a:r>
            <a:r>
              <a:rPr lang="sl-SI" sz="2400" dirty="0"/>
              <a:t>(kolonialna mesta, obmorska letovišča, zapuščina staroselcev – Maji in Azteki).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Ob obalah je pomembno ribištvo.</a:t>
            </a:r>
          </a:p>
          <a:p>
            <a:pPr marL="0" indent="0">
              <a:buNone/>
            </a:pP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6146" name="Picture 2" descr="Odkrito.si - Maji - kaj so vedeli? Kaj so znali? Kako so živeli?">
            <a:extLst>
              <a:ext uri="{FF2B5EF4-FFF2-40B4-BE49-F238E27FC236}">
                <a16:creationId xmlns:a16="http://schemas.microsoft.com/office/drawing/2014/main" id="{D7DB2996-C380-4E82-A4E4-81D4E3CD1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37" y="3114233"/>
            <a:ext cx="4859713" cy="364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overty is declining in Latin America | The World from PRX">
            <a:extLst>
              <a:ext uri="{FF2B5EF4-FFF2-40B4-BE49-F238E27FC236}">
                <a16:creationId xmlns:a16="http://schemas.microsoft.com/office/drawing/2014/main" id="{D2D17D01-6B6E-4964-911D-4F5954EBB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37" y="320511"/>
            <a:ext cx="4823823" cy="271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64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1EDB47-9AAE-442E-B0A5-E0A07FD0D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Panamski prekop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4C76D2-BEFF-4A6D-B12A-5720ADDAB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07577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Panamski prekop povezuje Atlantski in Tihi ocean in je ena najprometnejših pomorskih poti na svetu.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Zapornice, s pomočjo katerih dvigajo in spuščajo ladje.</a:t>
            </a:r>
          </a:p>
        </p:txBody>
      </p:sp>
      <p:pic>
        <p:nvPicPr>
          <p:cNvPr id="8194" name="Picture 2" descr="https://si.izzi.digital/DOS/28319/datastore/17/publication/28319/pictures/2020/07/08/1594203761_4_1000x574_poglavje_4_GAL_10.jpg?v=1699345598">
            <a:extLst>
              <a:ext uri="{FF2B5EF4-FFF2-40B4-BE49-F238E27FC236}">
                <a16:creationId xmlns:a16="http://schemas.microsoft.com/office/drawing/2014/main" id="{15D76B9A-6695-4A0E-9833-456EDF1DB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62" y="2313137"/>
            <a:ext cx="7028075" cy="403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83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B2B5AB-6C5D-487A-86FD-9052144C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633428-93B1-481E-9E09-A5E70B29F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D16957F8-97CA-4079-9E62-707E6AE41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08" y="0"/>
            <a:ext cx="7324725" cy="3400425"/>
          </a:xfrm>
          <a:prstGeom prst="rect">
            <a:avLst/>
          </a:prstGeom>
        </p:spPr>
      </p:pic>
      <p:pic>
        <p:nvPicPr>
          <p:cNvPr id="10248" name="Picture 8" descr="Vožnja skozi Panamski prekop | Pocenipotovati.si">
            <a:extLst>
              <a:ext uri="{FF2B5EF4-FFF2-40B4-BE49-F238E27FC236}">
                <a16:creationId xmlns:a16="http://schemas.microsoft.com/office/drawing/2014/main" id="{CBA0D668-E93F-4805-AC23-34AA6DB7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80" y="3252247"/>
            <a:ext cx="5944620" cy="360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05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1137C76D-21CA-40EB-AD85-4FCC9DF45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8" y="782425"/>
            <a:ext cx="3258375" cy="5525364"/>
          </a:xfrm>
          <a:ln>
            <a:solidFill>
              <a:schemeClr val="accent3"/>
            </a:solidFill>
          </a:ln>
        </p:spPr>
        <p:txBody>
          <a:bodyPr/>
          <a:lstStyle/>
          <a:p>
            <a:pPr algn="ctr"/>
            <a:r>
              <a:rPr lang="sl-SI" sz="2400" b="1" dirty="0"/>
              <a:t>MEHIKA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Nafta in zemeljski plin.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Velik del industrije je v lasti S </a:t>
            </a:r>
            <a:r>
              <a:rPr lang="sl-SI" dirty="0" err="1"/>
              <a:t>amreiških</a:t>
            </a:r>
            <a:r>
              <a:rPr lang="sl-SI" dirty="0"/>
              <a:t> družb.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Turizem.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303EEB85-90FA-4DAC-8528-64ECE5042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6812" y="782425"/>
            <a:ext cx="3329155" cy="5525364"/>
          </a:xfrm>
          <a:ln>
            <a:solidFill>
              <a:schemeClr val="accent5"/>
            </a:solidFill>
          </a:ln>
        </p:spPr>
        <p:txBody>
          <a:bodyPr/>
          <a:lstStyle/>
          <a:p>
            <a:pPr algn="ctr"/>
            <a:r>
              <a:rPr lang="sl-SI" sz="2400" b="1" dirty="0"/>
              <a:t>MEDMORSKA AMERIKA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Kmetijstvo (samooskrbno in plantažno).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Turizem.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Panamski prekop.</a:t>
            </a:r>
          </a:p>
        </p:txBody>
      </p:sp>
      <p:sp>
        <p:nvSpPr>
          <p:cNvPr id="7" name="Označba mesta vsebine 5">
            <a:extLst>
              <a:ext uri="{FF2B5EF4-FFF2-40B4-BE49-F238E27FC236}">
                <a16:creationId xmlns:a16="http://schemas.microsoft.com/office/drawing/2014/main" id="{39B44D6B-7BC5-46D6-9D07-0C45DE92F34B}"/>
              </a:ext>
            </a:extLst>
          </p:cNvPr>
          <p:cNvSpPr txBox="1">
            <a:spLocks/>
          </p:cNvSpPr>
          <p:nvPr/>
        </p:nvSpPr>
        <p:spPr>
          <a:xfrm>
            <a:off x="7980276" y="782425"/>
            <a:ext cx="3258375" cy="552536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400" b="1" dirty="0"/>
              <a:t>KARIBSKE DRŽAVE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Otoške države.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Plantažno poljedelstvo.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Turizem.</a:t>
            </a:r>
          </a:p>
          <a:p>
            <a:endParaRPr lang="sl-SI" dirty="0"/>
          </a:p>
        </p:txBody>
      </p:sp>
      <p:pic>
        <p:nvPicPr>
          <p:cNvPr id="9218" name="Picture 2" descr="Mehika zadržuje dogovor Opec+ o zmanjšanju proizvodnje nafte | Dnevnik">
            <a:extLst>
              <a:ext uri="{FF2B5EF4-FFF2-40B4-BE49-F238E27FC236}">
                <a16:creationId xmlns:a16="http://schemas.microsoft.com/office/drawing/2014/main" id="{E04B2F78-44BA-4476-8373-C5FDFA9F8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1" y="3205054"/>
            <a:ext cx="4129233" cy="27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60C5640-AC1D-471C-BEBE-3F922D14F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232" y="3093127"/>
            <a:ext cx="3944539" cy="2864749"/>
          </a:xfrm>
          <a:prstGeom prst="rect">
            <a:avLst/>
          </a:prstGeom>
        </p:spPr>
      </p:pic>
      <p:pic>
        <p:nvPicPr>
          <p:cNvPr id="9224" name="Picture 8" descr="Karibi - Poroka v tujini">
            <a:extLst>
              <a:ext uri="{FF2B5EF4-FFF2-40B4-BE49-F238E27FC236}">
                <a16:creationId xmlns:a16="http://schemas.microsoft.com/office/drawing/2014/main" id="{12F12959-4809-433B-9525-E45C66391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/>
          <a:stretch/>
        </p:blipFill>
        <p:spPr bwMode="auto">
          <a:xfrm>
            <a:off x="8060690" y="3093127"/>
            <a:ext cx="4131310" cy="286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58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8F1B2C-AEA4-4D0A-A6E8-60E04BDCD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8893A16-07C4-4004-9FEC-EA7786960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57" y="1908928"/>
            <a:ext cx="11240143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Leži med Severno in Južno Ameriko.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Delimo jo na: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Mehiko,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Medmorsko Ameriko,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Karibske države.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Z – Tihi ocean (Kalifornijski </a:t>
            </a:r>
            <a:br>
              <a:rPr lang="sl-SI" sz="2400" dirty="0"/>
            </a:br>
            <a:r>
              <a:rPr lang="sl-SI" sz="2400" dirty="0"/>
              <a:t>polotok), V – Atlantski ocean </a:t>
            </a:r>
            <a:br>
              <a:rPr lang="sl-SI" sz="2400" dirty="0"/>
            </a:br>
            <a:r>
              <a:rPr lang="sl-SI" sz="2400" dirty="0"/>
              <a:t>(Mehiški zaliv, Karibsko morje, </a:t>
            </a:r>
            <a:br>
              <a:rPr lang="sl-SI" sz="2400" dirty="0"/>
            </a:br>
            <a:r>
              <a:rPr lang="sl-SI" sz="2400" dirty="0"/>
              <a:t>Karibsko otočje, Jukatan).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1026" name="Picture 2" descr="Površje, podnebje in rastlinstvo">
            <a:extLst>
              <a:ext uri="{FF2B5EF4-FFF2-40B4-BE49-F238E27FC236}">
                <a16:creationId xmlns:a16="http://schemas.microsoft.com/office/drawing/2014/main" id="{5AD54B07-E8B7-4362-9D16-59BC93E18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28" y="2377682"/>
            <a:ext cx="7061779" cy="308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53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1E58B9-B9CF-41DF-ABF1-8E71CEA97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LEGA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FEDB029-4688-4782-90C1-E46DF17E5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Na stiku litosferskih plošč – pogosti potresi in izbruhi ognjenikov.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Gosto poseljena območja kljub nevarnosti – rodovitna prst.</a:t>
            </a:r>
          </a:p>
        </p:txBody>
      </p:sp>
      <p:pic>
        <p:nvPicPr>
          <p:cNvPr id="5" name="Picture 2" descr="Srednja Amerika">
            <a:extLst>
              <a:ext uri="{FF2B5EF4-FFF2-40B4-BE49-F238E27FC236}">
                <a16:creationId xmlns:a16="http://schemas.microsoft.com/office/drawing/2014/main" id="{E8F0C978-0E11-48A2-9D60-CD8AACCF3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24" y="3381474"/>
            <a:ext cx="6804212" cy="34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0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362BC7-3AF7-4372-B578-C5051C31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površje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4E575A1-0C15-4079-9495-CBC2383A6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Gorovja: Mehika, Medmorska Amerika.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Nižine: ob Mehiškem zalivu in Karibskem morju.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Otoki v Karibskem morju (koralni ali ognjeniški).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400" dirty="0"/>
          </a:p>
        </p:txBody>
      </p:sp>
      <p:pic>
        <p:nvPicPr>
          <p:cNvPr id="5" name="Picture 2" descr="Površje, podnebje in rastlinstvo">
            <a:extLst>
              <a:ext uri="{FF2B5EF4-FFF2-40B4-BE49-F238E27FC236}">
                <a16:creationId xmlns:a16="http://schemas.microsoft.com/office/drawing/2014/main" id="{28790FFA-B41B-49A7-B7F0-35998B567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4" y="3854567"/>
            <a:ext cx="7037294" cy="307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231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4B9932F-9D79-4303-AEC9-3A48EE3D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Podnebje in rastlinstvo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23DAB72-6D62-4867-BA23-5E4FD4111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1838227"/>
            <a:ext cx="5753744" cy="447113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Vroči toplotni pas.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Največji vpliv na podnebje imajo: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geografska lega,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relief,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morski tokovi,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sl-SI" sz="2000" dirty="0"/>
              <a:t>oddaljenost od morja.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Pogosti tropski viharji – ogromno škode in tudi človeške žrtve </a:t>
            </a:r>
            <a:r>
              <a:rPr lang="sl-SI" sz="2400" dirty="0">
                <a:sym typeface="Wingdings" panose="05000000000000000000" pitchFamily="2" charset="2"/>
              </a:rPr>
              <a:t> podnebne spremembe.</a:t>
            </a:r>
            <a:endParaRPr lang="sl-S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l-SI" sz="2400" dirty="0"/>
              <a:t>Na številnih mestih je spremenjena naravna pokrajina, izkrčeno naravno rastlinstvo.</a:t>
            </a:r>
          </a:p>
        </p:txBody>
      </p:sp>
      <p:pic>
        <p:nvPicPr>
          <p:cNvPr id="5" name="Picture 2" descr="Tropski ciklon - Wikipedija, prosta enciklopedija">
            <a:extLst>
              <a:ext uri="{FF2B5EF4-FFF2-40B4-BE49-F238E27FC236}">
                <a16:creationId xmlns:a16="http://schemas.microsoft.com/office/drawing/2014/main" id="{680C9548-20AF-4F62-9CC6-EA7B93E2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73" y="2169674"/>
            <a:ext cx="5266507" cy="348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25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2615C4-4F74-4B0B-A8F9-C6F7309F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E72918F-235C-4CD2-A179-BDBCAAFEA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Picture 2" descr="Površje, podnebje in rastlinstvo">
            <a:extLst>
              <a:ext uri="{FF2B5EF4-FFF2-40B4-BE49-F238E27FC236}">
                <a16:creationId xmlns:a16="http://schemas.microsoft.com/office/drawing/2014/main" id="{B852FED6-A429-4CC2-8C6B-C6167E29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263"/>
            <a:ext cx="12192000" cy="621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00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43507B-22D5-4E3E-B77E-BABCC8BE6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Savansko podnebje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3D2D972F-F2B9-422C-A360-895F31EC45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7195667"/>
              </p:ext>
            </p:extLst>
          </p:nvPr>
        </p:nvGraphicFramePr>
        <p:xfrm>
          <a:off x="1185978" y="2076913"/>
          <a:ext cx="5104949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197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3415752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F698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dirty="0"/>
                        <a:t>S in J od ekvatorja (Karibsko otočje, J in osrednji del Medmorske Amerike; osrednji del Mehike)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</a:txBody>
                  <a:tcPr>
                    <a:solidFill>
                      <a:srgbClr val="F698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visoke T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menjavanje suhe in deževne dobe (deževna doba traja 2-9 mesecev), količina padavin se zmanjšuje od ekvatorja proti povratnikoma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</a:txBody>
                  <a:tcPr>
                    <a:solidFill>
                      <a:srgbClr val="F698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dokaj ugodno za poselitev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F6989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- suha savana (nizke trave, redki nizki grmički in drevesa)</a:t>
                      </a:r>
                    </a:p>
                    <a:p>
                      <a:r>
                        <a:rPr lang="sl-SI" dirty="0"/>
                        <a:t>- vlažna savana (visoka trava, številna drevesa)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5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FB4C5DB2-16E4-4573-A79C-6F8235CF8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81" y="1997154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0B971BBA-B6C8-44D4-B992-6BB2E241C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243605" y="3144030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19C90AE7-C272-44FC-B4EE-88ABB382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95" y="5396490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vršje, podnebje in rastlinstvo">
            <a:extLst>
              <a:ext uri="{FF2B5EF4-FFF2-40B4-BE49-F238E27FC236}">
                <a16:creationId xmlns:a16="http://schemas.microsoft.com/office/drawing/2014/main" id="{48C7A6C9-88D2-4EBF-883E-F976D45F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94" y="2440067"/>
            <a:ext cx="5885706" cy="30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CC441FBA-9C84-4184-8B06-29DDB6F66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202423" y="4594384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63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0C2ABD-160A-43A2-86A2-5DFC151D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8" name="Picture 4" descr="Podnebje I">
            <a:extLst>
              <a:ext uri="{FF2B5EF4-FFF2-40B4-BE49-F238E27FC236}">
                <a16:creationId xmlns:a16="http://schemas.microsoft.com/office/drawing/2014/main" id="{3F181268-DA52-4EC1-A09F-073D50658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"/>
          <a:stretch/>
        </p:blipFill>
        <p:spPr bwMode="auto">
          <a:xfrm>
            <a:off x="5826158" y="1825560"/>
            <a:ext cx="6269611" cy="42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6097FF3F-8310-4C83-8643-D2F32C7E1124}"/>
              </a:ext>
            </a:extLst>
          </p:cNvPr>
          <p:cNvSpPr txBox="1"/>
          <p:nvPr/>
        </p:nvSpPr>
        <p:spPr>
          <a:xfrm>
            <a:off x="1961168" y="6088118"/>
            <a:ext cx="157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SUHA SAVANA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FFBBF192-C9F6-4DC8-9C67-8A614382FFBD}"/>
              </a:ext>
            </a:extLst>
          </p:cNvPr>
          <p:cNvSpPr txBox="1"/>
          <p:nvPr/>
        </p:nvSpPr>
        <p:spPr>
          <a:xfrm>
            <a:off x="8071308" y="6055606"/>
            <a:ext cx="181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VLAŽNA SAVANA</a:t>
            </a:r>
          </a:p>
        </p:txBody>
      </p:sp>
      <p:pic>
        <p:nvPicPr>
          <p:cNvPr id="1030" name="Picture 6" descr="Savana - Wikipedija, prosta enciklopedija">
            <a:extLst>
              <a:ext uri="{FF2B5EF4-FFF2-40B4-BE49-F238E27FC236}">
                <a16:creationId xmlns:a16="http://schemas.microsoft.com/office/drawing/2014/main" id="{C1DBF1BE-88EA-4811-BE57-D7277A89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1" y="1825560"/>
            <a:ext cx="5637622" cy="422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369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DE5C07-7A86-430B-BD21-5F502A15C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Vlažno subtropsko podnebje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5526AFDF-B199-4901-A332-C642FB31E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425730"/>
              </p:ext>
            </p:extLst>
          </p:nvPr>
        </p:nvGraphicFramePr>
        <p:xfrm>
          <a:off x="1300899" y="2103120"/>
          <a:ext cx="4630599" cy="373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72640">
                  <a:extLst>
                    <a:ext uri="{9D8B030D-6E8A-4147-A177-3AD203B41FA5}">
                      <a16:colId xmlns:a16="http://schemas.microsoft.com/office/drawing/2014/main" val="3782627484"/>
                    </a:ext>
                  </a:extLst>
                </a:gridCol>
                <a:gridCol w="2557959">
                  <a:extLst>
                    <a:ext uri="{9D8B030D-6E8A-4147-A177-3AD203B41FA5}">
                      <a16:colId xmlns:a16="http://schemas.microsoft.com/office/drawing/2014/main" val="450746987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sl-SI" b="1" dirty="0"/>
                        <a:t>Območje</a:t>
                      </a:r>
                    </a:p>
                  </a:txBody>
                  <a:tcPr>
                    <a:solidFill>
                      <a:srgbClr val="A49B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Karibsko otočje, J del Medmorske Amerike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451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Temperature in padavine</a:t>
                      </a:r>
                    </a:p>
                  </a:txBody>
                  <a:tcPr>
                    <a:solidFill>
                      <a:srgbClr val="A49B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vroča poletja, mile zime</a:t>
                      </a:r>
                    </a:p>
                    <a:p>
                      <a:endParaRPr lang="sl-SI" dirty="0"/>
                    </a:p>
                    <a:p>
                      <a:r>
                        <a:rPr lang="sl-SI" dirty="0"/>
                        <a:t>veliko padavin, padavine razporejene čez celo leto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388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b="1" dirty="0"/>
                        <a:t>Pogoji za življenje</a:t>
                      </a:r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  <a:p>
                      <a:endParaRPr lang="sl-SI" b="1" dirty="0"/>
                    </a:p>
                  </a:txBody>
                  <a:tcPr>
                    <a:solidFill>
                      <a:srgbClr val="A49B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gosto poseljeno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96504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r>
                        <a:rPr lang="sl-SI" b="1" dirty="0"/>
                        <a:t>Rastlinstvo</a:t>
                      </a:r>
                    </a:p>
                  </a:txBody>
                  <a:tcPr>
                    <a:solidFill>
                      <a:srgbClr val="A49B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/>
                        <a:t>vlažni subtropski gozd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61179"/>
                  </a:ext>
                </a:extLst>
              </a:tr>
            </a:tbl>
          </a:graphicData>
        </a:graphic>
      </p:graphicFrame>
      <p:pic>
        <p:nvPicPr>
          <p:cNvPr id="5" name="Picture 2" descr="Location Icon Vector Art, Icons, and Graphics for Free Download">
            <a:extLst>
              <a:ext uri="{FF2B5EF4-FFF2-40B4-BE49-F238E27FC236}">
                <a16:creationId xmlns:a16="http://schemas.microsoft.com/office/drawing/2014/main" id="{B0D8333D-E329-4566-8B4F-DBE85079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5" y="1973072"/>
            <a:ext cx="8858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ain Gauge: Over 382 Royalty-Free Licensable Stock Vectors &amp; Vector Art |  Shutterstock">
            <a:extLst>
              <a:ext uri="{FF2B5EF4-FFF2-40B4-BE49-F238E27FC236}">
                <a16:creationId xmlns:a16="http://schemas.microsoft.com/office/drawing/2014/main" id="{BD11345F-2EFD-4787-82FF-4B4566198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9" t="13530" r="38109" b="18235"/>
          <a:stretch/>
        </p:blipFill>
        <p:spPr bwMode="auto">
          <a:xfrm>
            <a:off x="358526" y="3170237"/>
            <a:ext cx="729719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Growing Images - Free Download on Freepik | Free icons, Plant icon, Freepik">
            <a:extLst>
              <a:ext uri="{FF2B5EF4-FFF2-40B4-BE49-F238E27FC236}">
                <a16:creationId xmlns:a16="http://schemas.microsoft.com/office/drawing/2014/main" id="{A0D82E89-0F53-4B63-B0C6-234625783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6" y="5274036"/>
            <a:ext cx="641537" cy="64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ovršje, podnebje in rastlinstvo">
            <a:extLst>
              <a:ext uri="{FF2B5EF4-FFF2-40B4-BE49-F238E27FC236}">
                <a16:creationId xmlns:a16="http://schemas.microsoft.com/office/drawing/2014/main" id="{75AFD174-5721-49F8-8264-B8A990D98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443" y="2440067"/>
            <a:ext cx="6006557" cy="30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pulation Icon Images – Browse 56,012 Stock Photos, Vectors, and Video |  Adobe Stock">
            <a:extLst>
              <a:ext uri="{FF2B5EF4-FFF2-40B4-BE49-F238E27FC236}">
                <a16:creationId xmlns:a16="http://schemas.microsoft.com/office/drawing/2014/main" id="{E2B03D14-6861-4985-979A-A186CBA47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22231" r="77424" b="25126"/>
          <a:stretch/>
        </p:blipFill>
        <p:spPr bwMode="auto">
          <a:xfrm>
            <a:off x="202423" y="4246753"/>
            <a:ext cx="968188" cy="6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3085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208</TotalTime>
  <Words>556</Words>
  <Application>Microsoft Office PowerPoint</Application>
  <PresentationFormat>Širokozaslonsko</PresentationFormat>
  <Paragraphs>109</Paragraphs>
  <Slides>18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4" baseType="lpstr">
      <vt:lpstr>Arial</vt:lpstr>
      <vt:lpstr>Tw Cen MT</vt:lpstr>
      <vt:lpstr>Tw Cen MT Condensed</vt:lpstr>
      <vt:lpstr>Wingdings</vt:lpstr>
      <vt:lpstr>Wingdings 3</vt:lpstr>
      <vt:lpstr>Integral</vt:lpstr>
      <vt:lpstr>Srednja amerika</vt:lpstr>
      <vt:lpstr>lega</vt:lpstr>
      <vt:lpstr>LEGA</vt:lpstr>
      <vt:lpstr>površje</vt:lpstr>
      <vt:lpstr>Podnebje in rastlinstvo</vt:lpstr>
      <vt:lpstr>PowerPointova predstavitev</vt:lpstr>
      <vt:lpstr>Savansko podnebje</vt:lpstr>
      <vt:lpstr>PowerPointova predstavitev</vt:lpstr>
      <vt:lpstr>Vlažno subtropsko podnebje</vt:lpstr>
      <vt:lpstr>Ekvatorialno podnebje</vt:lpstr>
      <vt:lpstr>PowerPointova predstavitev</vt:lpstr>
      <vt:lpstr>Puščavsko in polpuščavsko podnebje</vt:lpstr>
      <vt:lpstr>Gorsko podnebje</vt:lpstr>
      <vt:lpstr>Prebivalstvo</vt:lpstr>
      <vt:lpstr>gospodarstvo</vt:lpstr>
      <vt:lpstr>Panamski prekop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Srednja amerika</dc:title>
  <dc:creator>SIO Administrator</dc:creator>
  <cp:lastModifiedBy>SIO Administrator</cp:lastModifiedBy>
  <cp:revision>19</cp:revision>
  <dcterms:created xsi:type="dcterms:W3CDTF">2024-02-04T21:46:29Z</dcterms:created>
  <dcterms:modified xsi:type="dcterms:W3CDTF">2024-03-26T09:24:09Z</dcterms:modified>
</cp:coreProperties>
</file>