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23.9.2021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465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23.9.2021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136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23.9.2021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868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23.9.2021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78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23.9.2021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747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23.9.2021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63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23.9.2021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02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23.9.2021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449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23.9.2021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607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23.9.2021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922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23.9.2021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948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EF51E-06CC-4BDC-AA72-5F728F8E8B80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23.9.2021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2A3916-E3E1-463F-9B21-2DDA1A048D91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528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l.pons.com/prevod/angle%C5%A1%C4%8Dina-sloven%C5%A1%C4%8Dina/descendant" TargetMode="External"/><Relationship Id="rId2" Type="http://schemas.openxmlformats.org/officeDocument/2006/relationships/hyperlink" Target="https://sl.pons.com/prevod/angle%C5%A1%C4%8Dina-sloven%C5%A1%C4%8Dina/ancestor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5069" y="140191"/>
            <a:ext cx="5958234" cy="657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10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439" y="615996"/>
            <a:ext cx="5571957" cy="536000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7854" y="520193"/>
            <a:ext cx="5094316" cy="2452819"/>
          </a:xfrm>
          <a:prstGeom prst="rect">
            <a:avLst/>
          </a:prstGeom>
        </p:spPr>
      </p:pic>
      <p:pic>
        <p:nvPicPr>
          <p:cNvPr id="1026" name="Picture 2" descr="8 Facts About the Celts - HISTOR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545" y="3396565"/>
            <a:ext cx="4748934" cy="2675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2863" y="1414808"/>
            <a:ext cx="4267200" cy="3762375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6215" y="1746602"/>
            <a:ext cx="5440496" cy="3626997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7283" y="4444365"/>
            <a:ext cx="3686353" cy="2214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034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/>
          <p:cNvSpPr txBox="1"/>
          <p:nvPr/>
        </p:nvSpPr>
        <p:spPr>
          <a:xfrm>
            <a:off x="241069" y="133004"/>
            <a:ext cx="3948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>
                <a:solidFill>
                  <a:srgbClr val="00B050"/>
                </a:solidFill>
              </a:rPr>
              <a:t>vocabulary</a:t>
            </a:r>
            <a:endParaRPr lang="sl-SI" dirty="0">
              <a:solidFill>
                <a:srgbClr val="00B050"/>
              </a:solidFill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177338" y="667790"/>
            <a:ext cx="3948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7030A0"/>
                </a:solidFill>
              </a:rPr>
              <a:t>a </a:t>
            </a:r>
            <a:r>
              <a:rPr lang="sl-SI" dirty="0" err="1">
                <a:solidFill>
                  <a:srgbClr val="7030A0"/>
                </a:solidFill>
              </a:rPr>
              <a:t>mixture</a:t>
            </a:r>
            <a:r>
              <a:rPr lang="sl-SI" dirty="0">
                <a:solidFill>
                  <a:srgbClr val="7030A0"/>
                </a:solidFill>
              </a:rPr>
              <a:t> </a:t>
            </a:r>
            <a:r>
              <a:rPr lang="sl-SI" dirty="0" err="1">
                <a:solidFill>
                  <a:srgbClr val="7030A0"/>
                </a:solidFill>
              </a:rPr>
              <a:t>of</a:t>
            </a:r>
            <a:r>
              <a:rPr lang="sl-SI" dirty="0">
                <a:solidFill>
                  <a:srgbClr val="7030A0"/>
                </a:solidFill>
              </a:rPr>
              <a:t> </a:t>
            </a:r>
            <a:r>
              <a:rPr lang="sl-SI" dirty="0">
                <a:solidFill>
                  <a:prstClr val="black"/>
                </a:solidFill>
              </a:rPr>
              <a:t>(n) </a:t>
            </a:r>
            <a:r>
              <a:rPr lang="sl-SI" dirty="0">
                <a:solidFill>
                  <a:prstClr val="black"/>
                </a:solidFill>
                <a:sym typeface="Wingdings" panose="05000000000000000000" pitchFamily="2" charset="2"/>
              </a:rPr>
              <a:t> to mix (v)    </a:t>
            </a:r>
            <a:endParaRPr lang="sl-SI" dirty="0">
              <a:solidFill>
                <a:prstClr val="black"/>
              </a:solidFill>
            </a:endParaRPr>
          </a:p>
        </p:txBody>
      </p:sp>
      <p:sp>
        <p:nvSpPr>
          <p:cNvPr id="5" name="PoljeZBesedilom 4"/>
          <p:cNvSpPr txBox="1"/>
          <p:nvPr/>
        </p:nvSpPr>
        <p:spPr>
          <a:xfrm>
            <a:off x="177337" y="1017910"/>
            <a:ext cx="4663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7030A0"/>
                </a:solidFill>
              </a:rPr>
              <a:t>to </a:t>
            </a:r>
            <a:r>
              <a:rPr lang="sl-SI" dirty="0" err="1">
                <a:solidFill>
                  <a:srgbClr val="7030A0"/>
                </a:solidFill>
              </a:rPr>
              <a:t>explain</a:t>
            </a:r>
            <a:r>
              <a:rPr lang="sl-SI" dirty="0">
                <a:solidFill>
                  <a:srgbClr val="7030A0"/>
                </a:solidFill>
              </a:rPr>
              <a:t> </a:t>
            </a:r>
            <a:r>
              <a:rPr lang="sl-SI" dirty="0">
                <a:solidFill>
                  <a:prstClr val="black"/>
                </a:solidFill>
              </a:rPr>
              <a:t>(v) </a:t>
            </a:r>
            <a:r>
              <a:rPr lang="sl-SI" dirty="0">
                <a:solidFill>
                  <a:prstClr val="black"/>
                </a:solidFill>
                <a:sym typeface="Wingdings" panose="05000000000000000000" pitchFamily="2" charset="2"/>
              </a:rPr>
              <a:t> </a:t>
            </a:r>
            <a:r>
              <a:rPr lang="sl-SI" dirty="0" err="1">
                <a:solidFill>
                  <a:prstClr val="black"/>
                </a:solidFill>
                <a:sym typeface="Wingdings" panose="05000000000000000000" pitchFamily="2" charset="2"/>
              </a:rPr>
              <a:t>explanation</a:t>
            </a:r>
            <a:r>
              <a:rPr lang="sl-SI" dirty="0">
                <a:solidFill>
                  <a:prstClr val="black"/>
                </a:solidFill>
                <a:sym typeface="Wingdings" panose="05000000000000000000" pitchFamily="2" charset="2"/>
              </a:rPr>
              <a:t> (n)  </a:t>
            </a:r>
            <a:r>
              <a:rPr lang="sl-SI" sz="1500" dirty="0">
                <a:solidFill>
                  <a:srgbClr val="C00000"/>
                </a:solidFill>
                <a:sym typeface="Wingdings" panose="05000000000000000000" pitchFamily="2" charset="2"/>
              </a:rPr>
              <a:t>POJASNITI </a:t>
            </a:r>
            <a:endParaRPr lang="sl-SI" sz="1500" dirty="0">
              <a:solidFill>
                <a:srgbClr val="C00000"/>
              </a:solidFill>
            </a:endParaRPr>
          </a:p>
        </p:txBody>
      </p:sp>
      <p:sp>
        <p:nvSpPr>
          <p:cNvPr id="6" name="PoljeZBesedilom 5"/>
          <p:cNvSpPr txBox="1"/>
          <p:nvPr/>
        </p:nvSpPr>
        <p:spPr>
          <a:xfrm>
            <a:off x="177338" y="1368030"/>
            <a:ext cx="3948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>
                <a:solidFill>
                  <a:srgbClr val="7030A0"/>
                </a:solidFill>
                <a:sym typeface="Wingdings" panose="05000000000000000000" pitchFamily="2" charset="2"/>
              </a:rPr>
              <a:t>spelling</a:t>
            </a:r>
            <a:r>
              <a:rPr lang="sl-SI" dirty="0">
                <a:solidFill>
                  <a:prstClr val="black"/>
                </a:solidFill>
                <a:sym typeface="Wingdings" panose="05000000000000000000" pitchFamily="2" charset="2"/>
              </a:rPr>
              <a:t> (n)  to </a:t>
            </a:r>
            <a:r>
              <a:rPr lang="sl-SI" dirty="0" err="1">
                <a:solidFill>
                  <a:prstClr val="black"/>
                </a:solidFill>
                <a:sym typeface="Wingdings" panose="05000000000000000000" pitchFamily="2" charset="2"/>
              </a:rPr>
              <a:t>spell</a:t>
            </a:r>
            <a:r>
              <a:rPr lang="sl-SI" dirty="0">
                <a:solidFill>
                  <a:prstClr val="black"/>
                </a:solidFill>
                <a:sym typeface="Wingdings" panose="05000000000000000000" pitchFamily="2" charset="2"/>
              </a:rPr>
              <a:t> a </a:t>
            </a:r>
            <a:r>
              <a:rPr lang="sl-SI" dirty="0" err="1">
                <a:solidFill>
                  <a:prstClr val="black"/>
                </a:solidFill>
                <a:sym typeface="Wingdings" panose="05000000000000000000" pitchFamily="2" charset="2"/>
              </a:rPr>
              <a:t>word</a:t>
            </a:r>
            <a:r>
              <a:rPr lang="sl-SI" dirty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sl-SI" sz="1500" dirty="0">
                <a:solidFill>
                  <a:srgbClr val="C00000"/>
                </a:solidFill>
                <a:sym typeface="Wingdings" panose="05000000000000000000" pitchFamily="2" charset="2"/>
              </a:rPr>
              <a:t>ČRKOVANJE</a:t>
            </a:r>
            <a:endParaRPr lang="sl-SI" sz="1500" dirty="0">
              <a:solidFill>
                <a:prstClr val="black"/>
              </a:solidFill>
            </a:endParaRPr>
          </a:p>
        </p:txBody>
      </p:sp>
      <p:sp>
        <p:nvSpPr>
          <p:cNvPr id="7" name="PoljeZBesedilom 6"/>
          <p:cNvSpPr txBox="1"/>
          <p:nvPr/>
        </p:nvSpPr>
        <p:spPr>
          <a:xfrm>
            <a:off x="177337" y="1698938"/>
            <a:ext cx="5874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>
                <a:solidFill>
                  <a:srgbClr val="7030A0"/>
                </a:solidFill>
              </a:rPr>
              <a:t>the</a:t>
            </a:r>
            <a:r>
              <a:rPr lang="sl-SI" dirty="0">
                <a:solidFill>
                  <a:srgbClr val="7030A0"/>
                </a:solidFill>
              </a:rPr>
              <a:t> </a:t>
            </a:r>
            <a:r>
              <a:rPr lang="sl-SI" dirty="0" err="1">
                <a:solidFill>
                  <a:srgbClr val="7030A0"/>
                </a:solidFill>
              </a:rPr>
              <a:t>pronunciation</a:t>
            </a:r>
            <a:r>
              <a:rPr lang="sl-SI" dirty="0">
                <a:solidFill>
                  <a:srgbClr val="7030A0"/>
                </a:solidFill>
              </a:rPr>
              <a:t> </a:t>
            </a:r>
            <a:r>
              <a:rPr lang="sl-SI" dirty="0">
                <a:solidFill>
                  <a:prstClr val="black"/>
                </a:solidFill>
              </a:rPr>
              <a:t>(n) </a:t>
            </a:r>
            <a:r>
              <a:rPr lang="sl-SI" dirty="0">
                <a:solidFill>
                  <a:prstClr val="black"/>
                </a:solidFill>
                <a:sym typeface="Wingdings" panose="05000000000000000000" pitchFamily="2" charset="2"/>
              </a:rPr>
              <a:t> to </a:t>
            </a:r>
            <a:r>
              <a:rPr lang="sl-SI" dirty="0" err="1">
                <a:solidFill>
                  <a:prstClr val="black"/>
                </a:solidFill>
                <a:sym typeface="Wingdings" panose="05000000000000000000" pitchFamily="2" charset="2"/>
              </a:rPr>
              <a:t>pronounce</a:t>
            </a:r>
            <a:r>
              <a:rPr lang="sl-SI" dirty="0">
                <a:solidFill>
                  <a:prstClr val="black"/>
                </a:solidFill>
                <a:sym typeface="Wingdings" panose="05000000000000000000" pitchFamily="2" charset="2"/>
              </a:rPr>
              <a:t> (v) </a:t>
            </a:r>
            <a:r>
              <a:rPr lang="sl-SI" sz="1500" dirty="0">
                <a:solidFill>
                  <a:srgbClr val="C00000"/>
                </a:solidFill>
                <a:sym typeface="Wingdings" panose="05000000000000000000" pitchFamily="2" charset="2"/>
              </a:rPr>
              <a:t>IZGOVORJAVA </a:t>
            </a:r>
            <a:endParaRPr lang="sl-SI" sz="1500" dirty="0">
              <a:solidFill>
                <a:srgbClr val="C00000"/>
              </a:solidFill>
            </a:endParaRPr>
          </a:p>
        </p:txBody>
      </p:sp>
      <p:sp>
        <p:nvSpPr>
          <p:cNvPr id="8" name="PoljeZBesedilom 7"/>
          <p:cNvSpPr txBox="1"/>
          <p:nvPr/>
        </p:nvSpPr>
        <p:spPr>
          <a:xfrm>
            <a:off x="191193" y="2049058"/>
            <a:ext cx="4344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>
                <a:solidFill>
                  <a:srgbClr val="7030A0"/>
                </a:solidFill>
              </a:rPr>
              <a:t>strange</a:t>
            </a:r>
            <a:r>
              <a:rPr lang="sl-SI" dirty="0">
                <a:solidFill>
                  <a:prstClr val="black"/>
                </a:solidFill>
              </a:rPr>
              <a:t> (</a:t>
            </a:r>
            <a:r>
              <a:rPr lang="sl-SI" dirty="0" err="1">
                <a:solidFill>
                  <a:prstClr val="black"/>
                </a:solidFill>
              </a:rPr>
              <a:t>adj</a:t>
            </a:r>
            <a:r>
              <a:rPr lang="sl-SI" dirty="0">
                <a:solidFill>
                  <a:prstClr val="black"/>
                </a:solidFill>
              </a:rPr>
              <a:t>), </a:t>
            </a:r>
            <a:r>
              <a:rPr lang="sl-SI" dirty="0" err="1">
                <a:solidFill>
                  <a:srgbClr val="7030A0"/>
                </a:solidFill>
              </a:rPr>
              <a:t>confusing</a:t>
            </a:r>
            <a:r>
              <a:rPr lang="sl-SI" dirty="0">
                <a:solidFill>
                  <a:prstClr val="black"/>
                </a:solidFill>
              </a:rPr>
              <a:t> (</a:t>
            </a:r>
            <a:r>
              <a:rPr lang="sl-SI" dirty="0" err="1">
                <a:solidFill>
                  <a:prstClr val="black"/>
                </a:solidFill>
              </a:rPr>
              <a:t>adj</a:t>
            </a:r>
            <a:r>
              <a:rPr lang="sl-SI" dirty="0">
                <a:solidFill>
                  <a:prstClr val="black"/>
                </a:solidFill>
              </a:rPr>
              <a:t>) </a:t>
            </a:r>
            <a:r>
              <a:rPr lang="sl-SI" sz="1500" dirty="0">
                <a:solidFill>
                  <a:srgbClr val="C00000"/>
                </a:solidFill>
                <a:sym typeface="Wingdings" panose="05000000000000000000" pitchFamily="2" charset="2"/>
              </a:rPr>
              <a:t>ČUDEN/ZAPLETEN</a:t>
            </a:r>
            <a:r>
              <a:rPr lang="sl-SI" dirty="0">
                <a:solidFill>
                  <a:srgbClr val="C00000"/>
                </a:solidFill>
                <a:sym typeface="Wingdings" panose="05000000000000000000" pitchFamily="2" charset="2"/>
              </a:rPr>
              <a:t> </a:t>
            </a:r>
            <a:endParaRPr lang="sl-SI" dirty="0">
              <a:solidFill>
                <a:srgbClr val="C00000"/>
              </a:solidFill>
            </a:endParaRPr>
          </a:p>
          <a:p>
            <a:endParaRPr lang="sl-SI" dirty="0">
              <a:solidFill>
                <a:prstClr val="black"/>
              </a:solidFill>
            </a:endParaRPr>
          </a:p>
        </p:txBody>
      </p:sp>
      <p:sp>
        <p:nvSpPr>
          <p:cNvPr id="9" name="PoljeZBesedilom 8"/>
          <p:cNvSpPr txBox="1"/>
          <p:nvPr/>
        </p:nvSpPr>
        <p:spPr>
          <a:xfrm>
            <a:off x="205048" y="2383293"/>
            <a:ext cx="4344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>
                <a:solidFill>
                  <a:srgbClr val="7030A0"/>
                </a:solidFill>
              </a:rPr>
              <a:t>alphabet</a:t>
            </a:r>
            <a:r>
              <a:rPr lang="sl-SI" dirty="0">
                <a:solidFill>
                  <a:prstClr val="black"/>
                </a:solidFill>
              </a:rPr>
              <a:t> (n), </a:t>
            </a:r>
            <a:r>
              <a:rPr lang="sl-SI" dirty="0" err="1">
                <a:solidFill>
                  <a:srgbClr val="7030A0"/>
                </a:solidFill>
              </a:rPr>
              <a:t>numerals</a:t>
            </a:r>
            <a:r>
              <a:rPr lang="sl-SI" dirty="0">
                <a:solidFill>
                  <a:prstClr val="black"/>
                </a:solidFill>
              </a:rPr>
              <a:t> (n)</a:t>
            </a:r>
          </a:p>
        </p:txBody>
      </p:sp>
      <p:sp>
        <p:nvSpPr>
          <p:cNvPr id="10" name="PoljeZBesedilom 9"/>
          <p:cNvSpPr txBox="1"/>
          <p:nvPr/>
        </p:nvSpPr>
        <p:spPr>
          <a:xfrm>
            <a:off x="177338" y="2760264"/>
            <a:ext cx="4344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7030A0"/>
                </a:solidFill>
              </a:rPr>
              <a:t>God/GODDESS</a:t>
            </a:r>
            <a:r>
              <a:rPr lang="sl-SI" dirty="0">
                <a:solidFill>
                  <a:prstClr val="black"/>
                </a:solidFill>
              </a:rPr>
              <a:t> (n)</a:t>
            </a:r>
          </a:p>
        </p:txBody>
      </p:sp>
      <p:sp>
        <p:nvSpPr>
          <p:cNvPr id="11" name="PoljeZBesedilom 10"/>
          <p:cNvSpPr txBox="1"/>
          <p:nvPr/>
        </p:nvSpPr>
        <p:spPr>
          <a:xfrm>
            <a:off x="205048" y="3086860"/>
            <a:ext cx="43447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7030A0"/>
                </a:solidFill>
              </a:rPr>
              <a:t>to make </a:t>
            </a:r>
            <a:r>
              <a:rPr lang="sl-SI" dirty="0" err="1">
                <a:solidFill>
                  <a:srgbClr val="7030A0"/>
                </a:solidFill>
              </a:rPr>
              <a:t>an</a:t>
            </a:r>
            <a:r>
              <a:rPr lang="sl-SI" dirty="0">
                <a:solidFill>
                  <a:srgbClr val="7030A0"/>
                </a:solidFill>
              </a:rPr>
              <a:t> </a:t>
            </a:r>
            <a:r>
              <a:rPr lang="sl-SI" dirty="0" err="1">
                <a:solidFill>
                  <a:srgbClr val="7030A0"/>
                </a:solidFill>
              </a:rPr>
              <a:t>agreement</a:t>
            </a:r>
            <a:r>
              <a:rPr lang="sl-SI" dirty="0">
                <a:solidFill>
                  <a:prstClr val="black"/>
                </a:solidFill>
              </a:rPr>
              <a:t> = to </a:t>
            </a:r>
            <a:r>
              <a:rPr lang="sl-SI" dirty="0" err="1">
                <a:solidFill>
                  <a:prstClr val="black"/>
                </a:solidFill>
              </a:rPr>
              <a:t>agree</a:t>
            </a:r>
            <a:r>
              <a:rPr lang="sl-SI" dirty="0">
                <a:solidFill>
                  <a:prstClr val="black"/>
                </a:solidFill>
              </a:rPr>
              <a:t> WITH </a:t>
            </a:r>
            <a:r>
              <a:rPr lang="sl-SI" dirty="0" err="1">
                <a:solidFill>
                  <a:prstClr val="black"/>
                </a:solidFill>
              </a:rPr>
              <a:t>sth</a:t>
            </a:r>
            <a:r>
              <a:rPr lang="sl-SI" dirty="0">
                <a:solidFill>
                  <a:prstClr val="black"/>
                </a:solidFill>
              </a:rPr>
              <a:t> </a:t>
            </a:r>
            <a:r>
              <a:rPr lang="sl-SI" sz="1500" dirty="0">
                <a:solidFill>
                  <a:srgbClr val="C00000"/>
                </a:solidFill>
              </a:rPr>
              <a:t>DOGOVORITI SE</a:t>
            </a:r>
          </a:p>
        </p:txBody>
      </p:sp>
      <p:sp>
        <p:nvSpPr>
          <p:cNvPr id="12" name="PoljeZBesedilom 11"/>
          <p:cNvSpPr txBox="1"/>
          <p:nvPr/>
        </p:nvSpPr>
        <p:spPr>
          <a:xfrm>
            <a:off x="5918663" y="904620"/>
            <a:ext cx="5594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>
                <a:solidFill>
                  <a:srgbClr val="7030A0"/>
                </a:solidFill>
              </a:rPr>
              <a:t>law</a:t>
            </a:r>
            <a:r>
              <a:rPr lang="sl-SI" dirty="0">
                <a:solidFill>
                  <a:srgbClr val="7030A0"/>
                </a:solidFill>
              </a:rPr>
              <a:t> (n) </a:t>
            </a:r>
            <a:r>
              <a:rPr lang="sl-SI" dirty="0">
                <a:solidFill>
                  <a:srgbClr val="7030A0"/>
                </a:solidFill>
                <a:sym typeface="Wingdings" panose="05000000000000000000" pitchFamily="2" charset="2"/>
              </a:rPr>
              <a:t> </a:t>
            </a:r>
            <a:r>
              <a:rPr lang="sl-SI" dirty="0">
                <a:solidFill>
                  <a:prstClr val="black"/>
                </a:solidFill>
                <a:sym typeface="Wingdings" panose="05000000000000000000" pitchFamily="2" charset="2"/>
              </a:rPr>
              <a:t>a </a:t>
            </a:r>
            <a:r>
              <a:rPr lang="sl-SI" dirty="0" err="1">
                <a:solidFill>
                  <a:prstClr val="black"/>
                </a:solidFill>
                <a:sym typeface="Wingdings" panose="05000000000000000000" pitchFamily="2" charset="2"/>
              </a:rPr>
              <a:t>new</a:t>
            </a:r>
            <a:r>
              <a:rPr lang="sl-SI" dirty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sl-SI" dirty="0" err="1">
                <a:solidFill>
                  <a:prstClr val="black"/>
                </a:solidFill>
                <a:sym typeface="Wingdings" panose="05000000000000000000" pitchFamily="2" charset="2"/>
              </a:rPr>
              <a:t>law</a:t>
            </a:r>
            <a:r>
              <a:rPr lang="sl-SI" dirty="0">
                <a:solidFill>
                  <a:prstClr val="black"/>
                </a:solidFill>
                <a:sym typeface="Wingdings" panose="05000000000000000000" pitchFamily="2" charset="2"/>
              </a:rPr>
              <a:t>                                           </a:t>
            </a:r>
            <a:r>
              <a:rPr lang="sl-SI" dirty="0" err="1">
                <a:solidFill>
                  <a:prstClr val="black"/>
                </a:solidFill>
                <a:sym typeface="Wingdings" panose="05000000000000000000" pitchFamily="2" charset="2"/>
              </a:rPr>
              <a:t>lawyer</a:t>
            </a:r>
            <a:r>
              <a:rPr lang="sl-SI" dirty="0">
                <a:solidFill>
                  <a:prstClr val="black"/>
                </a:solidFill>
                <a:sym typeface="Wingdings" panose="05000000000000000000" pitchFamily="2" charset="2"/>
              </a:rPr>
              <a:t>! </a:t>
            </a:r>
            <a:r>
              <a:rPr lang="sl-SI" dirty="0">
                <a:solidFill>
                  <a:prstClr val="black"/>
                </a:solidFill>
              </a:rPr>
              <a:t>  </a:t>
            </a:r>
          </a:p>
        </p:txBody>
      </p:sp>
      <p:sp>
        <p:nvSpPr>
          <p:cNvPr id="14" name="PoljeZBesedilom 13"/>
          <p:cNvSpPr txBox="1"/>
          <p:nvPr/>
        </p:nvSpPr>
        <p:spPr>
          <a:xfrm>
            <a:off x="5918663" y="1202576"/>
            <a:ext cx="4344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7030A0"/>
                </a:solidFill>
              </a:rPr>
              <a:t>a </a:t>
            </a:r>
            <a:r>
              <a:rPr lang="sl-SI" dirty="0" err="1">
                <a:solidFill>
                  <a:srgbClr val="7030A0"/>
                </a:solidFill>
              </a:rPr>
              <a:t>parliament</a:t>
            </a:r>
            <a:r>
              <a:rPr lang="sl-SI" dirty="0">
                <a:solidFill>
                  <a:srgbClr val="7030A0"/>
                </a:solidFill>
              </a:rPr>
              <a:t> </a:t>
            </a:r>
            <a:r>
              <a:rPr lang="sl-SI" dirty="0">
                <a:solidFill>
                  <a:prstClr val="black"/>
                </a:solidFill>
              </a:rPr>
              <a:t>(n)</a:t>
            </a:r>
          </a:p>
        </p:txBody>
      </p:sp>
      <p:sp>
        <p:nvSpPr>
          <p:cNvPr id="15" name="PoljeZBesedilom 14"/>
          <p:cNvSpPr txBox="1"/>
          <p:nvPr/>
        </p:nvSpPr>
        <p:spPr>
          <a:xfrm>
            <a:off x="5918663" y="1492553"/>
            <a:ext cx="6411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>
                <a:solidFill>
                  <a:srgbClr val="7030A0"/>
                </a:solidFill>
              </a:rPr>
              <a:t>an</a:t>
            </a:r>
            <a:r>
              <a:rPr lang="sl-SI" dirty="0">
                <a:solidFill>
                  <a:srgbClr val="7030A0"/>
                </a:solidFill>
              </a:rPr>
              <a:t> </a:t>
            </a:r>
            <a:r>
              <a:rPr lang="sl-SI" dirty="0" err="1">
                <a:solidFill>
                  <a:srgbClr val="7030A0"/>
                </a:solidFill>
              </a:rPr>
              <a:t>inhabitant</a:t>
            </a:r>
            <a:r>
              <a:rPr lang="sl-SI" dirty="0">
                <a:solidFill>
                  <a:srgbClr val="7030A0"/>
                </a:solidFill>
              </a:rPr>
              <a:t> </a:t>
            </a:r>
            <a:r>
              <a:rPr lang="sl-SI" dirty="0">
                <a:solidFill>
                  <a:prstClr val="black"/>
                </a:solidFill>
              </a:rPr>
              <a:t>(n)   </a:t>
            </a:r>
            <a:r>
              <a:rPr lang="sl-SI" dirty="0">
                <a:solidFill>
                  <a:prstClr val="black"/>
                </a:solidFill>
                <a:sym typeface="Wingdings" panose="05000000000000000000" pitchFamily="2" charset="2"/>
              </a:rPr>
              <a:t> !</a:t>
            </a:r>
            <a:r>
              <a:rPr lang="sl-SI" b="1" dirty="0" err="1">
                <a:solidFill>
                  <a:prstClr val="black"/>
                </a:solidFill>
                <a:hlinkClick r:id="rId2"/>
              </a:rPr>
              <a:t>ancestor</a:t>
            </a:r>
            <a:r>
              <a:rPr lang="sl-SI" b="1" dirty="0">
                <a:solidFill>
                  <a:prstClr val="black"/>
                </a:solidFill>
              </a:rPr>
              <a:t> PREDNIK   !</a:t>
            </a:r>
            <a:r>
              <a:rPr lang="sl-SI" b="1" dirty="0" err="1">
                <a:solidFill>
                  <a:prstClr val="black"/>
                </a:solidFill>
                <a:hlinkClick r:id="rId3"/>
              </a:rPr>
              <a:t>descendant</a:t>
            </a:r>
            <a:r>
              <a:rPr lang="sl-SI" b="1" dirty="0">
                <a:solidFill>
                  <a:prstClr val="black"/>
                </a:solidFill>
              </a:rPr>
              <a:t> POTOMEC</a:t>
            </a:r>
            <a:endParaRPr lang="sl-SI" dirty="0">
              <a:solidFill>
                <a:prstClr val="black"/>
              </a:solidFill>
            </a:endParaRPr>
          </a:p>
        </p:txBody>
      </p:sp>
      <p:sp>
        <p:nvSpPr>
          <p:cNvPr id="16" name="PoljeZBesedilom 15"/>
          <p:cNvSpPr txBox="1"/>
          <p:nvPr/>
        </p:nvSpPr>
        <p:spPr>
          <a:xfrm>
            <a:off x="5918663" y="1821724"/>
            <a:ext cx="4344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7030A0"/>
                </a:solidFill>
              </a:rPr>
              <a:t>a </a:t>
            </a:r>
            <a:r>
              <a:rPr lang="sl-SI" dirty="0" err="1">
                <a:solidFill>
                  <a:srgbClr val="7030A0"/>
                </a:solidFill>
              </a:rPr>
              <a:t>settler</a:t>
            </a:r>
            <a:r>
              <a:rPr lang="sl-SI" dirty="0">
                <a:solidFill>
                  <a:srgbClr val="7030A0"/>
                </a:solidFill>
              </a:rPr>
              <a:t> </a:t>
            </a:r>
            <a:r>
              <a:rPr lang="sl-SI" dirty="0">
                <a:solidFill>
                  <a:prstClr val="black"/>
                </a:solidFill>
              </a:rPr>
              <a:t>(n) </a:t>
            </a:r>
            <a:r>
              <a:rPr lang="sl-SI" dirty="0">
                <a:solidFill>
                  <a:prstClr val="black"/>
                </a:solidFill>
                <a:sym typeface="Wingdings" panose="05000000000000000000" pitchFamily="2" charset="2"/>
              </a:rPr>
              <a:t> to </a:t>
            </a:r>
            <a:r>
              <a:rPr lang="sl-SI" dirty="0" err="1">
                <a:solidFill>
                  <a:prstClr val="black"/>
                </a:solidFill>
                <a:sym typeface="Wingdings" panose="05000000000000000000" pitchFamily="2" charset="2"/>
              </a:rPr>
              <a:t>settle</a:t>
            </a:r>
            <a:r>
              <a:rPr lang="sl-SI" dirty="0">
                <a:solidFill>
                  <a:prstClr val="black"/>
                </a:solidFill>
                <a:sym typeface="Wingdings" panose="05000000000000000000" pitchFamily="2" charset="2"/>
              </a:rPr>
              <a:t> (v) </a:t>
            </a:r>
            <a:r>
              <a:rPr lang="sl-SI" sz="1500" dirty="0">
                <a:solidFill>
                  <a:srgbClr val="C00000"/>
                </a:solidFill>
                <a:sym typeface="Wingdings" panose="05000000000000000000" pitchFamily="2" charset="2"/>
              </a:rPr>
              <a:t>NASELJENEC</a:t>
            </a:r>
            <a:endParaRPr lang="sl-SI" sz="1500" dirty="0">
              <a:solidFill>
                <a:srgbClr val="C00000"/>
              </a:solidFill>
            </a:endParaRPr>
          </a:p>
        </p:txBody>
      </p:sp>
      <p:sp>
        <p:nvSpPr>
          <p:cNvPr id="17" name="PoljeZBesedilom 16"/>
          <p:cNvSpPr txBox="1"/>
          <p:nvPr/>
        </p:nvSpPr>
        <p:spPr>
          <a:xfrm>
            <a:off x="5918663" y="2150895"/>
            <a:ext cx="4344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7030A0"/>
                </a:solidFill>
              </a:rPr>
              <a:t>to </a:t>
            </a:r>
            <a:r>
              <a:rPr lang="sl-SI" dirty="0" err="1">
                <a:solidFill>
                  <a:srgbClr val="7030A0"/>
                </a:solidFill>
              </a:rPr>
              <a:t>arrive</a:t>
            </a:r>
            <a:r>
              <a:rPr lang="sl-SI" dirty="0">
                <a:solidFill>
                  <a:srgbClr val="7030A0"/>
                </a:solidFill>
              </a:rPr>
              <a:t> </a:t>
            </a:r>
            <a:r>
              <a:rPr lang="sl-SI" dirty="0">
                <a:solidFill>
                  <a:prstClr val="black"/>
                </a:solidFill>
              </a:rPr>
              <a:t>(v) </a:t>
            </a:r>
            <a:r>
              <a:rPr lang="sl-SI" dirty="0">
                <a:solidFill>
                  <a:prstClr val="black"/>
                </a:solidFill>
                <a:sym typeface="Wingdings" panose="05000000000000000000" pitchFamily="2" charset="2"/>
              </a:rPr>
              <a:t> </a:t>
            </a:r>
            <a:r>
              <a:rPr lang="sl-SI" dirty="0" err="1">
                <a:solidFill>
                  <a:prstClr val="black"/>
                </a:solidFill>
                <a:sym typeface="Wingdings" panose="05000000000000000000" pitchFamily="2" charset="2"/>
              </a:rPr>
              <a:t>arrival</a:t>
            </a:r>
            <a:r>
              <a:rPr lang="sl-SI" dirty="0">
                <a:solidFill>
                  <a:prstClr val="black"/>
                </a:solidFill>
                <a:sym typeface="Wingdings" panose="05000000000000000000" pitchFamily="2" charset="2"/>
              </a:rPr>
              <a:t> (n) </a:t>
            </a:r>
            <a:r>
              <a:rPr lang="sl-SI" sz="1500" dirty="0">
                <a:solidFill>
                  <a:srgbClr val="C00000"/>
                </a:solidFill>
                <a:sym typeface="Wingdings" panose="05000000000000000000" pitchFamily="2" charset="2"/>
              </a:rPr>
              <a:t>PRISPETI</a:t>
            </a:r>
            <a:endParaRPr lang="sl-SI" sz="1500" dirty="0">
              <a:solidFill>
                <a:srgbClr val="C00000"/>
              </a:solidFill>
            </a:endParaRPr>
          </a:p>
        </p:txBody>
      </p:sp>
      <p:sp>
        <p:nvSpPr>
          <p:cNvPr id="18" name="PoljeZBesedilom 17"/>
          <p:cNvSpPr txBox="1"/>
          <p:nvPr/>
        </p:nvSpPr>
        <p:spPr>
          <a:xfrm>
            <a:off x="5918663" y="2417130"/>
            <a:ext cx="5422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7030A0"/>
                </a:solidFill>
              </a:rPr>
              <a:t>to </a:t>
            </a:r>
            <a:r>
              <a:rPr lang="sl-SI" dirty="0" err="1">
                <a:solidFill>
                  <a:srgbClr val="7030A0"/>
                </a:solidFill>
              </a:rPr>
              <a:t>invade</a:t>
            </a:r>
            <a:r>
              <a:rPr lang="sl-SI" dirty="0">
                <a:solidFill>
                  <a:srgbClr val="7030A0"/>
                </a:solidFill>
              </a:rPr>
              <a:t> </a:t>
            </a:r>
            <a:r>
              <a:rPr lang="sl-SI" dirty="0">
                <a:solidFill>
                  <a:prstClr val="black"/>
                </a:solidFill>
              </a:rPr>
              <a:t>a </a:t>
            </a:r>
            <a:r>
              <a:rPr lang="sl-SI" dirty="0" err="1">
                <a:solidFill>
                  <a:prstClr val="black"/>
                </a:solidFill>
              </a:rPr>
              <a:t>country</a:t>
            </a:r>
            <a:r>
              <a:rPr lang="sl-SI" dirty="0">
                <a:solidFill>
                  <a:prstClr val="black"/>
                </a:solidFill>
              </a:rPr>
              <a:t> (v) </a:t>
            </a:r>
            <a:r>
              <a:rPr lang="sl-SI" dirty="0">
                <a:solidFill>
                  <a:prstClr val="black"/>
                </a:solidFill>
                <a:sym typeface="Wingdings" panose="05000000000000000000" pitchFamily="2" charset="2"/>
              </a:rPr>
              <a:t> </a:t>
            </a:r>
            <a:r>
              <a:rPr lang="sl-SI" dirty="0" err="1">
                <a:solidFill>
                  <a:prstClr val="black"/>
                </a:solidFill>
                <a:sym typeface="Wingdings" panose="05000000000000000000" pitchFamily="2" charset="2"/>
              </a:rPr>
              <a:t>invaders</a:t>
            </a:r>
            <a:r>
              <a:rPr lang="sl-SI" dirty="0">
                <a:solidFill>
                  <a:prstClr val="black"/>
                </a:solidFill>
                <a:sym typeface="Wingdings" panose="05000000000000000000" pitchFamily="2" charset="2"/>
              </a:rPr>
              <a:t> (n)  </a:t>
            </a:r>
            <a:r>
              <a:rPr lang="sl-SI" dirty="0" err="1">
                <a:solidFill>
                  <a:prstClr val="black"/>
                </a:solidFill>
                <a:sym typeface="Wingdings" panose="05000000000000000000" pitchFamily="2" charset="2"/>
              </a:rPr>
              <a:t>invasion</a:t>
            </a:r>
            <a:r>
              <a:rPr lang="sl-SI" dirty="0">
                <a:solidFill>
                  <a:prstClr val="black"/>
                </a:solidFill>
                <a:sym typeface="Wingdings" panose="05000000000000000000" pitchFamily="2" charset="2"/>
              </a:rPr>
              <a:t> (n) </a:t>
            </a:r>
            <a:endParaRPr lang="sl-SI" dirty="0">
              <a:solidFill>
                <a:prstClr val="black"/>
              </a:solidFill>
            </a:endParaRPr>
          </a:p>
        </p:txBody>
      </p:sp>
      <p:sp>
        <p:nvSpPr>
          <p:cNvPr id="19" name="PoljeZBesedilom 18"/>
          <p:cNvSpPr txBox="1"/>
          <p:nvPr/>
        </p:nvSpPr>
        <p:spPr>
          <a:xfrm>
            <a:off x="5918663" y="2722498"/>
            <a:ext cx="5422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7030A0"/>
                </a:solidFill>
              </a:rPr>
              <a:t>to </a:t>
            </a:r>
            <a:r>
              <a:rPr lang="sl-SI" dirty="0" err="1">
                <a:solidFill>
                  <a:srgbClr val="7030A0"/>
                </a:solidFill>
              </a:rPr>
              <a:t>defeat</a:t>
            </a:r>
            <a:r>
              <a:rPr lang="sl-SI" dirty="0">
                <a:solidFill>
                  <a:srgbClr val="7030A0"/>
                </a:solidFill>
              </a:rPr>
              <a:t> </a:t>
            </a:r>
            <a:r>
              <a:rPr lang="sl-SI" dirty="0">
                <a:solidFill>
                  <a:prstClr val="black"/>
                </a:solidFill>
              </a:rPr>
              <a:t>(v) </a:t>
            </a:r>
            <a:r>
              <a:rPr lang="sl-SI" dirty="0">
                <a:solidFill>
                  <a:prstClr val="black"/>
                </a:solidFill>
                <a:sym typeface="Wingdings" panose="05000000000000000000" pitchFamily="2" charset="2"/>
              </a:rPr>
              <a:t> a </a:t>
            </a:r>
            <a:r>
              <a:rPr lang="sl-SI" dirty="0" err="1">
                <a:solidFill>
                  <a:prstClr val="black"/>
                </a:solidFill>
                <a:sym typeface="Wingdings" panose="05000000000000000000" pitchFamily="2" charset="2"/>
              </a:rPr>
              <a:t>defeat</a:t>
            </a:r>
            <a:r>
              <a:rPr lang="sl-SI" dirty="0">
                <a:solidFill>
                  <a:prstClr val="black"/>
                </a:solidFill>
                <a:sym typeface="Wingdings" panose="05000000000000000000" pitchFamily="2" charset="2"/>
              </a:rPr>
              <a:t> (n)=poraz</a:t>
            </a:r>
            <a:endParaRPr lang="sl-SI" dirty="0">
              <a:solidFill>
                <a:prstClr val="black"/>
              </a:solidFill>
            </a:endParaRPr>
          </a:p>
        </p:txBody>
      </p:sp>
      <p:sp>
        <p:nvSpPr>
          <p:cNvPr id="20" name="PoljeZBesedilom 19"/>
          <p:cNvSpPr txBox="1"/>
          <p:nvPr/>
        </p:nvSpPr>
        <p:spPr>
          <a:xfrm>
            <a:off x="5946373" y="3001218"/>
            <a:ext cx="5422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7030A0"/>
                </a:solidFill>
              </a:rPr>
              <a:t>to rule </a:t>
            </a:r>
            <a:r>
              <a:rPr lang="sl-SI" dirty="0">
                <a:solidFill>
                  <a:prstClr val="black"/>
                </a:solidFill>
              </a:rPr>
              <a:t>(v)</a:t>
            </a:r>
          </a:p>
        </p:txBody>
      </p:sp>
      <p:sp>
        <p:nvSpPr>
          <p:cNvPr id="21" name="PoljeZBesedilom 20"/>
          <p:cNvSpPr txBox="1"/>
          <p:nvPr/>
        </p:nvSpPr>
        <p:spPr>
          <a:xfrm>
            <a:off x="5946373" y="3330389"/>
            <a:ext cx="5422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7030A0"/>
                </a:solidFill>
              </a:rPr>
              <a:t>to </a:t>
            </a:r>
            <a:r>
              <a:rPr lang="sl-SI" dirty="0" err="1">
                <a:solidFill>
                  <a:srgbClr val="7030A0"/>
                </a:solidFill>
              </a:rPr>
              <a:t>replace</a:t>
            </a:r>
            <a:r>
              <a:rPr lang="sl-SI" dirty="0">
                <a:solidFill>
                  <a:srgbClr val="7030A0"/>
                </a:solidFill>
              </a:rPr>
              <a:t> </a:t>
            </a:r>
            <a:r>
              <a:rPr lang="sl-SI" dirty="0">
                <a:solidFill>
                  <a:prstClr val="black"/>
                </a:solidFill>
              </a:rPr>
              <a:t>(v) </a:t>
            </a:r>
            <a:r>
              <a:rPr lang="sl-SI" dirty="0">
                <a:solidFill>
                  <a:prstClr val="black"/>
                </a:solidFill>
                <a:sym typeface="Wingdings" panose="05000000000000000000" pitchFamily="2" charset="2"/>
              </a:rPr>
              <a:t> a </a:t>
            </a:r>
            <a:r>
              <a:rPr lang="sl-SI" dirty="0" err="1">
                <a:solidFill>
                  <a:prstClr val="black"/>
                </a:solidFill>
                <a:sym typeface="Wingdings" panose="05000000000000000000" pitchFamily="2" charset="2"/>
              </a:rPr>
              <a:t>replacement</a:t>
            </a:r>
            <a:r>
              <a:rPr lang="sl-SI" dirty="0">
                <a:solidFill>
                  <a:prstClr val="black"/>
                </a:solidFill>
                <a:sym typeface="Wingdings" panose="05000000000000000000" pitchFamily="2" charset="2"/>
              </a:rPr>
              <a:t> (n)</a:t>
            </a:r>
            <a:endParaRPr lang="sl-SI" dirty="0">
              <a:solidFill>
                <a:prstClr val="black"/>
              </a:solidFill>
            </a:endParaRPr>
          </a:p>
          <a:p>
            <a:r>
              <a:rPr lang="sl-SI" dirty="0" err="1">
                <a:solidFill>
                  <a:srgbClr val="7030A0"/>
                </a:solidFill>
              </a:rPr>
              <a:t>the</a:t>
            </a:r>
            <a:r>
              <a:rPr lang="sl-SI" dirty="0">
                <a:solidFill>
                  <a:srgbClr val="7030A0"/>
                </a:solidFill>
              </a:rPr>
              <a:t> </a:t>
            </a:r>
            <a:r>
              <a:rPr lang="sl-SI" dirty="0" err="1">
                <a:solidFill>
                  <a:srgbClr val="7030A0"/>
                </a:solidFill>
              </a:rPr>
              <a:t>royal</a:t>
            </a:r>
            <a:r>
              <a:rPr lang="sl-SI" dirty="0">
                <a:solidFill>
                  <a:srgbClr val="7030A0"/>
                </a:solidFill>
              </a:rPr>
              <a:t> </a:t>
            </a:r>
            <a:r>
              <a:rPr lang="sl-SI" dirty="0" err="1">
                <a:solidFill>
                  <a:srgbClr val="7030A0"/>
                </a:solidFill>
              </a:rPr>
              <a:t>court</a:t>
            </a:r>
            <a:r>
              <a:rPr lang="sl-SI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23" name="PoljeZBesedilom 22"/>
          <p:cNvSpPr txBox="1"/>
          <p:nvPr/>
        </p:nvSpPr>
        <p:spPr>
          <a:xfrm>
            <a:off x="5946373" y="3936559"/>
            <a:ext cx="5422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7030A0"/>
                </a:solidFill>
              </a:rPr>
              <a:t>to </a:t>
            </a:r>
            <a:r>
              <a:rPr lang="sl-SI" dirty="0" err="1">
                <a:solidFill>
                  <a:srgbClr val="7030A0"/>
                </a:solidFill>
              </a:rPr>
              <a:t>appear</a:t>
            </a:r>
            <a:r>
              <a:rPr lang="sl-SI" dirty="0">
                <a:solidFill>
                  <a:srgbClr val="7030A0"/>
                </a:solidFill>
              </a:rPr>
              <a:t> </a:t>
            </a:r>
            <a:r>
              <a:rPr lang="sl-SI" dirty="0">
                <a:solidFill>
                  <a:prstClr val="black"/>
                </a:solidFill>
              </a:rPr>
              <a:t>(v) </a:t>
            </a:r>
            <a:r>
              <a:rPr lang="sl-SI" dirty="0">
                <a:solidFill>
                  <a:prstClr val="black"/>
                </a:solidFill>
                <a:sym typeface="Wingdings" panose="05000000000000000000" pitchFamily="2" charset="2"/>
              </a:rPr>
              <a:t> </a:t>
            </a:r>
            <a:r>
              <a:rPr lang="sl-SI" dirty="0" err="1">
                <a:solidFill>
                  <a:prstClr val="black"/>
                </a:solidFill>
                <a:sym typeface="Wingdings" panose="05000000000000000000" pitchFamily="2" charset="2"/>
              </a:rPr>
              <a:t>appearance</a:t>
            </a:r>
            <a:r>
              <a:rPr lang="sl-SI" dirty="0">
                <a:solidFill>
                  <a:prstClr val="black"/>
                </a:solidFill>
                <a:sym typeface="Wingdings" panose="05000000000000000000" pitchFamily="2" charset="2"/>
              </a:rPr>
              <a:t> (n)</a:t>
            </a:r>
            <a:endParaRPr lang="sl-SI" dirty="0">
              <a:solidFill>
                <a:prstClr val="black"/>
              </a:solidFill>
            </a:endParaRPr>
          </a:p>
        </p:txBody>
      </p:sp>
      <p:sp>
        <p:nvSpPr>
          <p:cNvPr id="24" name="PoljeZBesedilom 23"/>
          <p:cNvSpPr txBox="1"/>
          <p:nvPr/>
        </p:nvSpPr>
        <p:spPr>
          <a:xfrm>
            <a:off x="5918663" y="624492"/>
            <a:ext cx="5422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7030A0"/>
                </a:solidFill>
              </a:rPr>
              <a:t>a </a:t>
            </a:r>
            <a:r>
              <a:rPr lang="sl-SI" dirty="0" err="1">
                <a:solidFill>
                  <a:srgbClr val="7030A0"/>
                </a:solidFill>
              </a:rPr>
              <a:t>dictionary</a:t>
            </a:r>
            <a:r>
              <a:rPr lang="sl-SI" dirty="0">
                <a:solidFill>
                  <a:srgbClr val="7030A0"/>
                </a:solidFill>
              </a:rPr>
              <a:t> </a:t>
            </a:r>
            <a:r>
              <a:rPr lang="sl-SI" dirty="0">
                <a:solidFill>
                  <a:prstClr val="black"/>
                </a:solidFill>
              </a:rPr>
              <a:t>(n) </a:t>
            </a:r>
            <a:r>
              <a:rPr lang="sl-SI" sz="1500" dirty="0">
                <a:solidFill>
                  <a:srgbClr val="C00000"/>
                </a:solidFill>
              </a:rPr>
              <a:t>SLOVAR</a:t>
            </a:r>
          </a:p>
          <a:p>
            <a:r>
              <a:rPr lang="sl-SI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25" name="PoljeZBesedilom 24"/>
          <p:cNvSpPr txBox="1"/>
          <p:nvPr/>
        </p:nvSpPr>
        <p:spPr>
          <a:xfrm>
            <a:off x="5946373" y="4215279"/>
            <a:ext cx="5422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7030A0"/>
                </a:solidFill>
              </a:rPr>
              <a:t>to </a:t>
            </a:r>
            <a:r>
              <a:rPr lang="sl-SI" dirty="0" err="1">
                <a:solidFill>
                  <a:srgbClr val="7030A0"/>
                </a:solidFill>
              </a:rPr>
              <a:t>publish</a:t>
            </a:r>
            <a:r>
              <a:rPr lang="sl-SI" dirty="0">
                <a:solidFill>
                  <a:srgbClr val="7030A0"/>
                </a:solidFill>
              </a:rPr>
              <a:t> </a:t>
            </a:r>
            <a:r>
              <a:rPr lang="sl-SI" dirty="0">
                <a:solidFill>
                  <a:prstClr val="black"/>
                </a:solidFill>
              </a:rPr>
              <a:t>(v)</a:t>
            </a:r>
          </a:p>
        </p:txBody>
      </p:sp>
      <p:sp>
        <p:nvSpPr>
          <p:cNvPr id="26" name="PoljeZBesedilom 25"/>
          <p:cNvSpPr txBox="1"/>
          <p:nvPr/>
        </p:nvSpPr>
        <p:spPr>
          <a:xfrm>
            <a:off x="5946373" y="4509883"/>
            <a:ext cx="5422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>
                <a:solidFill>
                  <a:srgbClr val="7030A0"/>
                </a:solidFill>
              </a:rPr>
              <a:t>an</a:t>
            </a:r>
            <a:r>
              <a:rPr lang="sl-SI" dirty="0">
                <a:solidFill>
                  <a:srgbClr val="7030A0"/>
                </a:solidFill>
              </a:rPr>
              <a:t> </a:t>
            </a:r>
            <a:r>
              <a:rPr lang="sl-SI" dirty="0" err="1">
                <a:solidFill>
                  <a:srgbClr val="7030A0"/>
                </a:solidFill>
              </a:rPr>
              <a:t>accent</a:t>
            </a:r>
            <a:r>
              <a:rPr lang="sl-SI" dirty="0">
                <a:solidFill>
                  <a:srgbClr val="7030A0"/>
                </a:solidFill>
              </a:rPr>
              <a:t>  </a:t>
            </a:r>
            <a:r>
              <a:rPr lang="sl-SI" dirty="0">
                <a:solidFill>
                  <a:prstClr val="black"/>
                </a:solidFill>
              </a:rPr>
              <a:t>(n)</a:t>
            </a:r>
          </a:p>
        </p:txBody>
      </p:sp>
      <p:sp>
        <p:nvSpPr>
          <p:cNvPr id="27" name="PoljeZBesedilom 26"/>
          <p:cNvSpPr txBox="1"/>
          <p:nvPr/>
        </p:nvSpPr>
        <p:spPr>
          <a:xfrm>
            <a:off x="5946373" y="4818009"/>
            <a:ext cx="5422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7030A0"/>
                </a:solidFill>
              </a:rPr>
              <a:t>a </a:t>
            </a:r>
            <a:r>
              <a:rPr lang="sl-SI" dirty="0" err="1">
                <a:solidFill>
                  <a:srgbClr val="7030A0"/>
                </a:solidFill>
              </a:rPr>
              <a:t>conversation</a:t>
            </a:r>
            <a:r>
              <a:rPr lang="sl-SI" dirty="0">
                <a:solidFill>
                  <a:srgbClr val="7030A0"/>
                </a:solidFill>
              </a:rPr>
              <a:t> </a:t>
            </a:r>
            <a:r>
              <a:rPr lang="sl-SI" dirty="0">
                <a:solidFill>
                  <a:prstClr val="black"/>
                </a:solidFill>
              </a:rPr>
              <a:t>(n) </a:t>
            </a:r>
            <a:r>
              <a:rPr lang="sl-SI" dirty="0">
                <a:solidFill>
                  <a:prstClr val="black"/>
                </a:solidFill>
                <a:sym typeface="Wingdings" panose="05000000000000000000" pitchFamily="2" charset="2"/>
              </a:rPr>
              <a:t> to </a:t>
            </a:r>
            <a:r>
              <a:rPr lang="sl-SI" dirty="0" err="1">
                <a:solidFill>
                  <a:prstClr val="black"/>
                </a:solidFill>
                <a:sym typeface="Wingdings" panose="05000000000000000000" pitchFamily="2" charset="2"/>
              </a:rPr>
              <a:t>converse</a:t>
            </a:r>
            <a:r>
              <a:rPr lang="sl-SI" dirty="0">
                <a:solidFill>
                  <a:prstClr val="black"/>
                </a:solidFill>
                <a:sym typeface="Wingdings" panose="05000000000000000000" pitchFamily="2" charset="2"/>
              </a:rPr>
              <a:t> (v)</a:t>
            </a:r>
            <a:endParaRPr lang="sl-SI" dirty="0">
              <a:solidFill>
                <a:prstClr val="black"/>
              </a:solidFill>
            </a:endParaRPr>
          </a:p>
        </p:txBody>
      </p:sp>
      <p:sp>
        <p:nvSpPr>
          <p:cNvPr id="28" name="PoljeZBesedilom 27"/>
          <p:cNvSpPr txBox="1"/>
          <p:nvPr/>
        </p:nvSpPr>
        <p:spPr>
          <a:xfrm>
            <a:off x="10881360" y="2454399"/>
            <a:ext cx="113053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500" dirty="0">
                <a:solidFill>
                  <a:srgbClr val="C00000"/>
                </a:solidFill>
              </a:rPr>
              <a:t>NAPASTI</a:t>
            </a:r>
          </a:p>
        </p:txBody>
      </p:sp>
      <p:sp>
        <p:nvSpPr>
          <p:cNvPr id="29" name="PoljeZBesedilom 28"/>
          <p:cNvSpPr txBox="1"/>
          <p:nvPr/>
        </p:nvSpPr>
        <p:spPr>
          <a:xfrm>
            <a:off x="9227126" y="2773605"/>
            <a:ext cx="113053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500" dirty="0">
                <a:solidFill>
                  <a:srgbClr val="C00000"/>
                </a:solidFill>
              </a:rPr>
              <a:t>PREMAGATI</a:t>
            </a:r>
          </a:p>
        </p:txBody>
      </p:sp>
      <p:sp>
        <p:nvSpPr>
          <p:cNvPr id="30" name="PoljeZBesedilom 29"/>
          <p:cNvSpPr txBox="1"/>
          <p:nvPr/>
        </p:nvSpPr>
        <p:spPr>
          <a:xfrm>
            <a:off x="6938357" y="3075472"/>
            <a:ext cx="113053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500" dirty="0">
                <a:solidFill>
                  <a:srgbClr val="C00000"/>
                </a:solidFill>
              </a:rPr>
              <a:t>VLADATI</a:t>
            </a:r>
          </a:p>
        </p:txBody>
      </p:sp>
      <p:sp>
        <p:nvSpPr>
          <p:cNvPr id="31" name="PoljeZBesedilom 30"/>
          <p:cNvSpPr txBox="1"/>
          <p:nvPr/>
        </p:nvSpPr>
        <p:spPr>
          <a:xfrm>
            <a:off x="9227125" y="3370550"/>
            <a:ext cx="113053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500" dirty="0">
                <a:solidFill>
                  <a:srgbClr val="C00000"/>
                </a:solidFill>
              </a:rPr>
              <a:t>ZAMENJAVA</a:t>
            </a:r>
          </a:p>
        </p:txBody>
      </p:sp>
      <p:sp>
        <p:nvSpPr>
          <p:cNvPr id="32" name="PoljeZBesedilom 31"/>
          <p:cNvSpPr txBox="1"/>
          <p:nvPr/>
        </p:nvSpPr>
        <p:spPr>
          <a:xfrm>
            <a:off x="7398324" y="3653555"/>
            <a:ext cx="1695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500" dirty="0">
                <a:solidFill>
                  <a:srgbClr val="C00000"/>
                </a:solidFill>
              </a:rPr>
              <a:t>KRALJEVI DVOR</a:t>
            </a:r>
          </a:p>
        </p:txBody>
      </p:sp>
      <p:sp>
        <p:nvSpPr>
          <p:cNvPr id="33" name="PoljeZBesedilom 32"/>
          <p:cNvSpPr txBox="1"/>
          <p:nvPr/>
        </p:nvSpPr>
        <p:spPr>
          <a:xfrm>
            <a:off x="8944490" y="3975207"/>
            <a:ext cx="1695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500" dirty="0">
                <a:solidFill>
                  <a:srgbClr val="C00000"/>
                </a:solidFill>
              </a:rPr>
              <a:t>POJAVITI SE</a:t>
            </a:r>
          </a:p>
        </p:txBody>
      </p:sp>
      <p:sp>
        <p:nvSpPr>
          <p:cNvPr id="34" name="PoljeZBesedilom 33"/>
          <p:cNvSpPr txBox="1"/>
          <p:nvPr/>
        </p:nvSpPr>
        <p:spPr>
          <a:xfrm>
            <a:off x="7220988" y="4261446"/>
            <a:ext cx="1695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500" dirty="0">
                <a:solidFill>
                  <a:srgbClr val="C00000"/>
                </a:solidFill>
              </a:rPr>
              <a:t>OBJAVITI</a:t>
            </a:r>
          </a:p>
        </p:txBody>
      </p:sp>
      <p:sp>
        <p:nvSpPr>
          <p:cNvPr id="35" name="PoljeZBesedilom 34"/>
          <p:cNvSpPr txBox="1"/>
          <p:nvPr/>
        </p:nvSpPr>
        <p:spPr>
          <a:xfrm>
            <a:off x="7250076" y="4569436"/>
            <a:ext cx="1695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500" dirty="0">
                <a:solidFill>
                  <a:srgbClr val="C00000"/>
                </a:solidFill>
              </a:rPr>
              <a:t>NAGLAS </a:t>
            </a:r>
          </a:p>
        </p:txBody>
      </p:sp>
      <p:sp>
        <p:nvSpPr>
          <p:cNvPr id="36" name="PoljeZBesedilom 35"/>
          <p:cNvSpPr txBox="1"/>
          <p:nvPr/>
        </p:nvSpPr>
        <p:spPr>
          <a:xfrm>
            <a:off x="9309558" y="4880915"/>
            <a:ext cx="1695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500" dirty="0">
                <a:solidFill>
                  <a:srgbClr val="C00000"/>
                </a:solidFill>
              </a:rPr>
              <a:t>POGOVOR</a:t>
            </a:r>
          </a:p>
        </p:txBody>
      </p:sp>
      <p:sp>
        <p:nvSpPr>
          <p:cNvPr id="37" name="PoljeZBesedilom 36"/>
          <p:cNvSpPr txBox="1"/>
          <p:nvPr/>
        </p:nvSpPr>
        <p:spPr>
          <a:xfrm>
            <a:off x="10775368" y="926544"/>
            <a:ext cx="1695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500" dirty="0">
                <a:solidFill>
                  <a:srgbClr val="C00000"/>
                </a:solidFill>
              </a:rPr>
              <a:t>ODVETNIK</a:t>
            </a:r>
          </a:p>
        </p:txBody>
      </p:sp>
      <p:sp>
        <p:nvSpPr>
          <p:cNvPr id="38" name="PoljeZBesedilom 37"/>
          <p:cNvSpPr txBox="1"/>
          <p:nvPr/>
        </p:nvSpPr>
        <p:spPr>
          <a:xfrm>
            <a:off x="7975709" y="937308"/>
            <a:ext cx="1695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500" dirty="0">
                <a:solidFill>
                  <a:srgbClr val="C00000"/>
                </a:solidFill>
              </a:rPr>
              <a:t>PRAVO/ZAKON</a:t>
            </a:r>
          </a:p>
        </p:txBody>
      </p:sp>
      <p:sp>
        <p:nvSpPr>
          <p:cNvPr id="39" name="PoljeZBesedilom 38"/>
          <p:cNvSpPr txBox="1"/>
          <p:nvPr/>
        </p:nvSpPr>
        <p:spPr>
          <a:xfrm>
            <a:off x="1946907" y="2814070"/>
            <a:ext cx="1695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500" dirty="0">
                <a:solidFill>
                  <a:srgbClr val="C00000"/>
                </a:solidFill>
              </a:rPr>
              <a:t>BOGINJA</a:t>
            </a:r>
          </a:p>
        </p:txBody>
      </p:sp>
    </p:spTree>
    <p:extLst>
      <p:ext uri="{BB962C8B-B14F-4D97-AF65-F5344CB8AC3E}">
        <p14:creationId xmlns:p14="http://schemas.microsoft.com/office/powerpoint/2010/main" val="23935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228</Words>
  <Application>Microsoft Office PowerPoint</Application>
  <PresentationFormat>Širokozaslonsko</PresentationFormat>
  <Paragraphs>37</Paragraphs>
  <Slides>3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Wingdings</vt:lpstr>
      <vt:lpstr>1_Officeova tema</vt:lpstr>
      <vt:lpstr>PowerPointova predstavitev</vt:lpstr>
      <vt:lpstr>PowerPointova predstavitev</vt:lpstr>
      <vt:lpstr>PowerPointova predstavitev</vt:lpstr>
    </vt:vector>
  </TitlesOfParts>
  <Company>MIZŠ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Uporabnik</dc:creator>
  <cp:lastModifiedBy>Uporabnik</cp:lastModifiedBy>
  <cp:revision>1</cp:revision>
  <dcterms:created xsi:type="dcterms:W3CDTF">2021-09-23T11:31:23Z</dcterms:created>
  <dcterms:modified xsi:type="dcterms:W3CDTF">2021-09-23T11:31:46Z</dcterms:modified>
</cp:coreProperties>
</file>