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1" name="Ograda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1" name="Ograda besedil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7" name="Ograda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ZAČETKI UMETNOSTI V ČASU PRVIH VISOKIH KULTUR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1) Zakaj se je sploh razvila umetnost?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1748909"/>
            <a:ext cx="678661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800" dirty="0" smtClean="0"/>
              <a:t>Človek z različnimi oblikami umetnosti izraža svoj misli, strahove, upe, veselje, žalost … </a:t>
            </a:r>
          </a:p>
          <a:p>
            <a:pPr algn="just"/>
            <a:endParaRPr lang="sl-SI" sz="2800" dirty="0" smtClean="0"/>
          </a:p>
          <a:p>
            <a:pPr algn="just"/>
            <a:r>
              <a:rPr lang="sl-SI" sz="2800" dirty="0" smtClean="0"/>
              <a:t>Umetnost je povezana z </a:t>
            </a:r>
            <a:r>
              <a:rPr lang="sl-SI" sz="2800" b="1" dirty="0" smtClean="0">
                <a:solidFill>
                  <a:srgbClr val="FF0000"/>
                </a:solidFill>
              </a:rPr>
              <a:t>verovanjem</a:t>
            </a:r>
            <a:r>
              <a:rPr lang="sl-SI" sz="2800" dirty="0" smtClean="0"/>
              <a:t>, z </a:t>
            </a:r>
            <a:r>
              <a:rPr lang="sl-SI" sz="2800" b="1" dirty="0" smtClean="0">
                <a:solidFill>
                  <a:srgbClr val="FF0000"/>
                </a:solidFill>
              </a:rPr>
              <a:t>vsakdanjim življenjem</a:t>
            </a:r>
            <a:r>
              <a:rPr lang="sl-SI" sz="2800" dirty="0" smtClean="0"/>
              <a:t>, z </a:t>
            </a:r>
            <a:r>
              <a:rPr lang="sl-SI" sz="2800" b="1" dirty="0" smtClean="0">
                <a:solidFill>
                  <a:srgbClr val="FF0000"/>
                </a:solidFill>
              </a:rPr>
              <a:t>znanostjo</a:t>
            </a:r>
            <a:r>
              <a:rPr lang="sl-SI" sz="2800" dirty="0" smtClean="0"/>
              <a:t> in še s čim. </a:t>
            </a:r>
          </a:p>
          <a:p>
            <a:pPr algn="just"/>
            <a:endParaRPr lang="sl-SI" sz="2800" dirty="0" smtClean="0"/>
          </a:p>
          <a:p>
            <a:pPr algn="just"/>
            <a:r>
              <a:rPr lang="sl-SI" sz="2800" dirty="0" smtClean="0"/>
              <a:t>Umetnost se nenehno razvija in je pravzaprav zanimiv </a:t>
            </a:r>
            <a:r>
              <a:rPr lang="sl-SI" sz="2800" b="1" dirty="0" smtClean="0">
                <a:solidFill>
                  <a:srgbClr val="FF0000"/>
                </a:solidFill>
              </a:rPr>
              <a:t>prikaz časa, v katerem nastane</a:t>
            </a:r>
            <a:r>
              <a:rPr lang="sl-SI" sz="2800" dirty="0" smtClean="0"/>
              <a:t>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nasc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88472"/>
            <a:ext cx="2401627" cy="20142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 descr="0002-003c-risbe-las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779056"/>
            <a:ext cx="2428891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Slika 10" descr="Sowing-and-Ploughing-in-the-Fields-wall-painting.-Tomb-of-Sennedjem-13th-century-B.C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9518" y="4365103"/>
            <a:ext cx="2414570" cy="2142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3071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Poznamo</a:t>
            </a:r>
            <a:r>
              <a:rPr lang="en-US" sz="3200" dirty="0" smtClean="0"/>
              <a:t> </a:t>
            </a:r>
            <a:r>
              <a:rPr lang="en-US" sz="3200" dirty="0" err="1" smtClean="0"/>
              <a:t>več</a:t>
            </a:r>
            <a:r>
              <a:rPr lang="en-US" sz="3200" dirty="0" smtClean="0"/>
              <a:t> </a:t>
            </a:r>
            <a:r>
              <a:rPr lang="en-US" sz="3200" dirty="0" err="1" smtClean="0"/>
              <a:t>vrst</a:t>
            </a:r>
            <a:r>
              <a:rPr lang="en-US" sz="3200" dirty="0" smtClean="0"/>
              <a:t> </a:t>
            </a:r>
            <a:r>
              <a:rPr lang="en-US" sz="3200" dirty="0" err="1" smtClean="0"/>
              <a:t>umetnosti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- </a:t>
            </a:r>
            <a:r>
              <a:rPr lang="sl-SI" sz="3500" b="1" dirty="0" smtClean="0">
                <a:solidFill>
                  <a:srgbClr val="FF0000"/>
                </a:solidFill>
              </a:rPr>
              <a:t>LIKOVN</a:t>
            </a:r>
            <a:r>
              <a:rPr lang="en-US" sz="3500" b="1" dirty="0" smtClean="0">
                <a:solidFill>
                  <a:srgbClr val="FF0000"/>
                </a:solidFill>
              </a:rPr>
              <a:t>A</a:t>
            </a:r>
            <a:r>
              <a:rPr lang="sl-SI" sz="3500" b="1" dirty="0" smtClean="0">
                <a:solidFill>
                  <a:srgbClr val="FF0000"/>
                </a:solidFill>
              </a:rPr>
              <a:t> UMETNOST </a:t>
            </a:r>
            <a:r>
              <a:rPr lang="sl-SI" sz="3500" dirty="0" smtClean="0"/>
              <a:t>(risanj</a:t>
            </a:r>
            <a:r>
              <a:rPr lang="en-US" sz="3500" dirty="0" smtClean="0"/>
              <a:t>e</a:t>
            </a:r>
            <a:r>
              <a:rPr lang="sl-SI" sz="3500" dirty="0" smtClean="0"/>
              <a:t>, slikanj</a:t>
            </a:r>
            <a:r>
              <a:rPr lang="en-US" sz="3500" dirty="0" smtClean="0"/>
              <a:t>e</a:t>
            </a:r>
            <a:r>
              <a:rPr lang="sl-SI" sz="3500" dirty="0" smtClean="0"/>
              <a:t>, izdelovanj</a:t>
            </a:r>
            <a:r>
              <a:rPr lang="en-US" sz="3500" dirty="0" smtClean="0"/>
              <a:t>e</a:t>
            </a:r>
            <a:r>
              <a:rPr lang="sl-SI" sz="3500" dirty="0" smtClean="0"/>
              <a:t> kipcev, okraševanj</a:t>
            </a:r>
            <a:r>
              <a:rPr lang="en-US" sz="3500" dirty="0" smtClean="0"/>
              <a:t>e</a:t>
            </a:r>
            <a:r>
              <a:rPr lang="sl-SI" sz="3500" dirty="0" smtClean="0"/>
              <a:t> predmetov</a:t>
            </a:r>
            <a:r>
              <a:rPr lang="en-US" sz="3500" dirty="0" smtClean="0"/>
              <a:t>)</a:t>
            </a:r>
            <a:r>
              <a:rPr lang="sl-SI" sz="3500" dirty="0" smtClean="0"/>
              <a:t>, 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the-beatles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5893" y="4643446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Slika 13" descr="trubadur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25" y="4647135"/>
            <a:ext cx="2428892" cy="2000264"/>
          </a:xfrm>
          <a:prstGeom prst="rect">
            <a:avLst/>
          </a:prstGeom>
        </p:spPr>
      </p:pic>
      <p:pic>
        <p:nvPicPr>
          <p:cNvPr id="13" name="Slika 12" descr="medieval composers.jpg"/>
          <p:cNvPicPr>
            <a:picLocks noChangeAspect="1"/>
          </p:cNvPicPr>
          <p:nvPr/>
        </p:nvPicPr>
        <p:blipFill>
          <a:blip r:embed="rId4"/>
          <a:srcRect t="6667"/>
          <a:stretch>
            <a:fillRect/>
          </a:stretch>
        </p:blipFill>
        <p:spPr>
          <a:xfrm>
            <a:off x="466791" y="4643446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lika 11" descr="ancient-dancing-egyp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868" y="2455712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Slika 10" descr="primitive drum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1" y="2465037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 descr="pišč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3" y="2475919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0034" y="35716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sl-SI" sz="3200" b="1" dirty="0" smtClean="0">
                <a:solidFill>
                  <a:srgbClr val="FF0000"/>
                </a:solidFill>
              </a:rPr>
              <a:t>GLASBEN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sl-SI" sz="3200" b="1" dirty="0" smtClean="0">
                <a:solidFill>
                  <a:srgbClr val="FF0000"/>
                </a:solidFill>
              </a:rPr>
              <a:t> UMETNOST </a:t>
            </a:r>
            <a:r>
              <a:rPr lang="sl-SI" sz="3200" dirty="0" smtClean="0"/>
              <a:t>(igranj</a:t>
            </a:r>
            <a:r>
              <a:rPr lang="en-US" sz="3200" dirty="0" smtClean="0"/>
              <a:t>e</a:t>
            </a:r>
            <a:r>
              <a:rPr lang="sl-SI" sz="3200" dirty="0" smtClean="0"/>
              <a:t> inštrumentov, ples, ustvarjanj</a:t>
            </a:r>
            <a:r>
              <a:rPr lang="en-US" sz="3200" dirty="0" smtClean="0"/>
              <a:t>e</a:t>
            </a:r>
            <a:r>
              <a:rPr lang="sl-SI" sz="3200" dirty="0" smtClean="0"/>
              <a:t> pesmi …)</a:t>
            </a:r>
            <a:endParaRPr lang="sl-SI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lo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993" y="4346231"/>
            <a:ext cx="2445685" cy="2000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Slika 13" descr="religious-texts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33" y="4346231"/>
            <a:ext cx="2428892" cy="2000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Slika 12" descr="Brižinski_spomeniki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22" y="4346231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lika 11" descr="340px-Beginning_Iliad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993" y="2144068"/>
            <a:ext cx="2428892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1" name="Slika 10" descr="bookofde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356" y="2144068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 descr="ep o gilgameš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21" y="2144068"/>
            <a:ext cx="2428892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285728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sl-SI" sz="3200" b="1" dirty="0" smtClean="0">
                <a:solidFill>
                  <a:srgbClr val="FF0000"/>
                </a:solidFill>
              </a:rPr>
              <a:t>PISAN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sl-SI" sz="3200" b="1" dirty="0" smtClean="0">
                <a:solidFill>
                  <a:srgbClr val="FF0000"/>
                </a:solidFill>
              </a:rPr>
              <a:t> BESED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dirty="0" smtClean="0"/>
              <a:t>(pisanje zgodb, legend, pesemskih besedil …).</a:t>
            </a:r>
            <a:endParaRPr lang="sl-S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tock-vector-ancient-man-drawing-a-movie-on-a-rock-for-his-children-vector-version-73255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1" y="1285860"/>
            <a:ext cx="2915876" cy="5143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605808"/>
          </a:xfrm>
        </p:spPr>
        <p:txBody>
          <a:bodyPr/>
          <a:lstStyle/>
          <a:p>
            <a:r>
              <a:rPr lang="sl-SI" dirty="0" smtClean="0"/>
              <a:t>2) prazgodovina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43050"/>
            <a:ext cx="4114800" cy="48126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sl-SI" dirty="0" smtClean="0"/>
              <a:t>Pračlovek je okraševal jame s pomočjo </a:t>
            </a:r>
            <a:r>
              <a:rPr lang="sl-SI" b="1" dirty="0" smtClean="0">
                <a:solidFill>
                  <a:srgbClr val="FF0000"/>
                </a:solidFill>
              </a:rPr>
              <a:t>NARAVNIH RUDNINSKIH BARV</a:t>
            </a:r>
            <a:r>
              <a:rPr lang="sl-SI" dirty="0" smtClean="0"/>
              <a:t>, nanašali so jih s </a:t>
            </a:r>
            <a:r>
              <a:rPr lang="sl-SI" b="1" dirty="0" smtClean="0">
                <a:solidFill>
                  <a:srgbClr val="FF0000"/>
                </a:solidFill>
              </a:rPr>
              <a:t>PRSTI</a:t>
            </a:r>
            <a:r>
              <a:rPr lang="sl-SI" dirty="0" smtClean="0"/>
              <a:t>, </a:t>
            </a:r>
            <a:r>
              <a:rPr lang="sl-SI" b="1" dirty="0" smtClean="0">
                <a:solidFill>
                  <a:srgbClr val="FF0000"/>
                </a:solidFill>
              </a:rPr>
              <a:t>ČOPIČI</a:t>
            </a:r>
            <a:r>
              <a:rPr lang="sl-SI" b="1" dirty="0" smtClean="0"/>
              <a:t> </a:t>
            </a:r>
            <a:r>
              <a:rPr lang="sl-SI" dirty="0" smtClean="0"/>
              <a:t>in </a:t>
            </a:r>
            <a:r>
              <a:rPr lang="sl-SI" b="1" dirty="0" smtClean="0">
                <a:solidFill>
                  <a:srgbClr val="FF0000"/>
                </a:solidFill>
              </a:rPr>
              <a:t>PIHANJEM SKOZI VOTLO TRSTIKO</a:t>
            </a:r>
            <a:r>
              <a:rPr lang="sl-SI" dirty="0" smtClean="0"/>
              <a:t>.</a:t>
            </a:r>
          </a:p>
          <a:p>
            <a:r>
              <a:rPr lang="sl-SI" dirty="0" smtClean="0"/>
              <a:t>Risal je predvsem podobe </a:t>
            </a:r>
            <a:r>
              <a:rPr lang="sl-SI" b="1" dirty="0" smtClean="0">
                <a:solidFill>
                  <a:srgbClr val="FF0000"/>
                </a:solidFill>
              </a:rPr>
              <a:t>živali</a:t>
            </a:r>
            <a:r>
              <a:rPr lang="sl-SI" b="1" dirty="0" smtClean="0"/>
              <a:t>,</a:t>
            </a:r>
            <a:r>
              <a:rPr lang="sl-SI" b="1" dirty="0" smtClean="0">
                <a:solidFill>
                  <a:srgbClr val="FF0000"/>
                </a:solidFill>
              </a:rPr>
              <a:t> vsakdanjega življenja (lova)</a:t>
            </a:r>
            <a:r>
              <a:rPr lang="sl-SI" b="1" dirty="0" smtClean="0">
                <a:solidFill>
                  <a:schemeClr val="tx1"/>
                </a:solidFill>
              </a:rPr>
              <a:t>,</a:t>
            </a:r>
            <a:r>
              <a:rPr lang="sl-SI" b="1" dirty="0" smtClean="0">
                <a:solidFill>
                  <a:srgbClr val="FF0000"/>
                </a:solidFill>
              </a:rPr>
              <a:t> naravnih pojavov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2612" y="862072"/>
            <a:ext cx="49291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</a:t>
            </a:r>
            <a:r>
              <a:rPr lang="sl-SI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Jamske poslikave</a:t>
            </a:r>
            <a:endParaRPr lang="sl-SI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20140302015150-1238-lascaux-II-t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7" y="2000240"/>
            <a:ext cx="6258234" cy="4357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357166"/>
            <a:ext cx="7239000" cy="191970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Znamenito najdišče: jama </a:t>
            </a:r>
            <a:r>
              <a:rPr lang="sl-SI" sz="2800" b="1" dirty="0" smtClean="0">
                <a:solidFill>
                  <a:srgbClr val="FF0000"/>
                </a:solidFill>
              </a:rPr>
              <a:t>LASCAUX</a:t>
            </a:r>
            <a:r>
              <a:rPr lang="sl-SI" sz="2800" b="1" dirty="0" smtClean="0"/>
              <a:t> (</a:t>
            </a:r>
            <a:r>
              <a:rPr lang="sl-SI" sz="2800" dirty="0" smtClean="0"/>
              <a:t>v Franciji) –</a:t>
            </a:r>
            <a:r>
              <a:rPr lang="en-US" sz="2800" dirty="0" smtClean="0"/>
              <a:t> </a:t>
            </a:r>
            <a:r>
              <a:rPr lang="sl-SI" sz="2800" dirty="0" smtClean="0"/>
              <a:t>obdobje: 15.000 let pred našim štetjem.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jantarski obe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08" y="4231542"/>
            <a:ext cx="2500330" cy="2500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 descr="stič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217671"/>
            <a:ext cx="2500330" cy="2514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 descr="fibu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21088"/>
            <a:ext cx="2500330" cy="2510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071546"/>
            <a:ext cx="7239000" cy="2786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sl-SI" sz="2800" dirty="0" smtClean="0"/>
              <a:t>Z </a:t>
            </a:r>
            <a:r>
              <a:rPr lang="sl-SI" sz="2800" b="1" dirty="0" smtClean="0">
                <a:solidFill>
                  <a:srgbClr val="FF0000"/>
                </a:solidFill>
              </a:rPr>
              <a:t>NAKITOM</a:t>
            </a:r>
            <a:r>
              <a:rPr lang="sl-SI" sz="2800" dirty="0" smtClean="0"/>
              <a:t> so praljudje začeli izražati, kako </a:t>
            </a:r>
            <a:r>
              <a:rPr lang="sl-SI" sz="2800" b="1" dirty="0" smtClean="0">
                <a:solidFill>
                  <a:srgbClr val="FF0000"/>
                </a:solidFill>
              </a:rPr>
              <a:t>cenijo lepoto</a:t>
            </a:r>
            <a:r>
              <a:rPr lang="sl-SI" sz="2800" dirty="0" smtClean="0"/>
              <a:t>. Nekateri so s takimi predmeti izkazovali tudi svojo </a:t>
            </a:r>
            <a:r>
              <a:rPr lang="sl-SI" sz="2800" b="1" dirty="0" smtClean="0">
                <a:solidFill>
                  <a:srgbClr val="FF0000"/>
                </a:solidFill>
              </a:rPr>
              <a:t>družbeno veljavo</a:t>
            </a:r>
            <a:r>
              <a:rPr lang="sl-SI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sl-SI" sz="2800" dirty="0" smtClean="0"/>
              <a:t>Znamenito najdišče: </a:t>
            </a:r>
            <a:r>
              <a:rPr lang="sl-SI" sz="2800" b="1" dirty="0" smtClean="0">
                <a:solidFill>
                  <a:srgbClr val="FF0000"/>
                </a:solidFill>
              </a:rPr>
              <a:t>STIČNA</a:t>
            </a:r>
            <a:r>
              <a:rPr lang="sl-SI" sz="2800" dirty="0" smtClean="0"/>
              <a:t> (zlat nakit), </a:t>
            </a:r>
            <a:r>
              <a:rPr lang="sl-SI" sz="2800" b="1" dirty="0" smtClean="0">
                <a:solidFill>
                  <a:srgbClr val="FF0000"/>
                </a:solidFill>
              </a:rPr>
              <a:t>POBREŽJE PRI MARIBORU </a:t>
            </a:r>
            <a:r>
              <a:rPr lang="sl-SI" sz="2800" dirty="0" smtClean="0"/>
              <a:t>(fibula z obeski)</a:t>
            </a:r>
            <a:endParaRPr lang="sl-SI" sz="2800" dirty="0"/>
          </a:p>
        </p:txBody>
      </p:sp>
      <p:sp>
        <p:nvSpPr>
          <p:cNvPr id="5" name="Pravokotnik 4"/>
          <p:cNvSpPr/>
          <p:nvPr/>
        </p:nvSpPr>
        <p:spPr>
          <a:xfrm>
            <a:off x="428596" y="285728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Nakit</a:t>
            </a:r>
            <a:endParaRPr lang="sl-SI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pišč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300" y="4072847"/>
            <a:ext cx="3678036" cy="2424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 descr="musicians_horn_drum_relief_carchem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62" y="4077072"/>
            <a:ext cx="3511220" cy="2419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2844" y="1071546"/>
            <a:ext cx="8029556" cy="53841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sl-SI" sz="2800" dirty="0" smtClean="0"/>
              <a:t>Glasba je </a:t>
            </a:r>
            <a:r>
              <a:rPr lang="sl-SI" sz="2800" b="1" dirty="0" smtClean="0">
                <a:solidFill>
                  <a:srgbClr val="FF0000"/>
                </a:solidFill>
              </a:rPr>
              <a:t>spremljala različne dogodke </a:t>
            </a:r>
            <a:r>
              <a:rPr lang="sl-SI" sz="2800" dirty="0" smtClean="0"/>
              <a:t>(rojstvo, pogreb, čaščenje nekega božanstva …) ali bila </a:t>
            </a:r>
            <a:r>
              <a:rPr lang="sl-SI" sz="2800" b="1" dirty="0" smtClean="0">
                <a:solidFill>
                  <a:srgbClr val="FF0000"/>
                </a:solidFill>
              </a:rPr>
              <a:t>sredstvo za popestritev vsakdana</a:t>
            </a:r>
            <a:r>
              <a:rPr lang="sl-SI" sz="2800" dirty="0" smtClean="0"/>
              <a:t>. Ljudje so peli, plesali ob glasbi, so pa jo tudi ustvarjali z glasom </a:t>
            </a:r>
            <a:r>
              <a:rPr lang="en-US" sz="2800" dirty="0" smtClean="0"/>
              <a:t>in</a:t>
            </a:r>
            <a:r>
              <a:rPr lang="sl-SI" sz="2800" dirty="0" smtClean="0"/>
              <a:t> z inštrumenti. </a:t>
            </a:r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sl-SI" sz="2800" dirty="0" smtClean="0"/>
              <a:t>Znamenito najdišče: jama </a:t>
            </a:r>
            <a:r>
              <a:rPr lang="sl-SI" sz="2800" b="1" dirty="0" smtClean="0">
                <a:solidFill>
                  <a:srgbClr val="FF0000"/>
                </a:solidFill>
              </a:rPr>
              <a:t>DIVJE BABE </a:t>
            </a:r>
            <a:r>
              <a:rPr lang="sl-SI" sz="2800" dirty="0" smtClean="0"/>
              <a:t>(PIŠČAL)</a:t>
            </a:r>
            <a:endParaRPr lang="sl-SI" sz="2800" dirty="0"/>
          </a:p>
        </p:txBody>
      </p:sp>
      <p:sp>
        <p:nvSpPr>
          <p:cNvPr id="4" name="Pravokotnik 3"/>
          <p:cNvSpPr/>
          <p:nvPr/>
        </p:nvSpPr>
        <p:spPr>
          <a:xfrm>
            <a:off x="135723" y="332656"/>
            <a:ext cx="2390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Glasbila</a:t>
            </a:r>
            <a:endParaRPr lang="sl-SI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</TotalTime>
  <Words>275</Words>
  <Application>Microsoft Office PowerPoint</Application>
  <PresentationFormat>Diaprojekcija na zaslonu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Trebuchet MS</vt:lpstr>
      <vt:lpstr>Wingdings</vt:lpstr>
      <vt:lpstr>Wingdings 2</vt:lpstr>
      <vt:lpstr>Razkošno</vt:lpstr>
      <vt:lpstr>ZAČETKI UMETNOSTI V ČASU PRVIH VISOKIH KULTUR</vt:lpstr>
      <vt:lpstr>1) Zakaj se je sploh razvila umetnost?</vt:lpstr>
      <vt:lpstr>PowerPointova predstavitev</vt:lpstr>
      <vt:lpstr>PowerPointova predstavitev</vt:lpstr>
      <vt:lpstr>PowerPointova predstavitev</vt:lpstr>
      <vt:lpstr>2) prazgodovina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ZAČETKI UMETNOSTI V ČASU PRVIH VISOKIH KULTUR</dc:title>
  <dc:creator>ivan</dc:creator>
  <cp:lastModifiedBy>ivanc</cp:lastModifiedBy>
  <cp:revision>23</cp:revision>
  <dcterms:created xsi:type="dcterms:W3CDTF">2015-03-15T09:17:31Z</dcterms:created>
  <dcterms:modified xsi:type="dcterms:W3CDTF">2021-03-14T09:21:25Z</dcterms:modified>
</cp:coreProperties>
</file>