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88163" cy="10020300"/>
  <p:custDataLst>
    <p:tags r:id="rId47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 varScale="1">
        <p:scale>
          <a:sx n="81" d="100"/>
          <a:sy n="81" d="100"/>
        </p:scale>
        <p:origin x="152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gs" Target="tags/tag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D3D0549-D8F6-4588-A4EC-E7225032BD21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9BC9FD0-675A-4E0F-973A-D8C48BB57B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6572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1387218-34FA-4A0C-87AF-9D7B4D36F226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D66815E-6638-46C4-B491-F0F4AFC8C00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602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6815E-6638-46C4-B491-F0F4AFC8C00C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5461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66815E-6638-46C4-B491-F0F4AFC8C00C}" type="slidenum">
              <a:rPr lang="sl-SI" smtClean="0"/>
              <a:t>31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1895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6815E-6638-46C4-B491-F0F4AFC8C00C}" type="slidenum">
              <a:rPr lang="sl-SI" smtClean="0"/>
              <a:t>32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9862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6975450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09052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256726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394628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004425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923112" cy="4525963"/>
          </a:xfrm>
        </p:spPr>
        <p:txBody>
          <a:bodyPr/>
          <a:lstStyle>
            <a:lvl1pPr marL="0" indent="0">
              <a:buFontTx/>
              <a:buNone/>
              <a:defRPr sz="3600">
                <a:solidFill>
                  <a:srgbClr val="FF0000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735748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1838190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857178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345074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6668086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7063794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C8A2F-6B0E-43F3-B90F-23E7E1D20DC4}" type="datetimeFigureOut">
              <a:rPr lang="sl-SI" smtClean="0"/>
              <a:t>12. 03. 2026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69A41-F90D-43A6-B009-6F809F976F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530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27.xml"/><Relationship Id="rId18" Type="http://schemas.openxmlformats.org/officeDocument/2006/relationships/slide" Target="slide37.xml"/><Relationship Id="rId3" Type="http://schemas.openxmlformats.org/officeDocument/2006/relationships/slide" Target="slide7.xml"/><Relationship Id="rId7" Type="http://schemas.openxmlformats.org/officeDocument/2006/relationships/slide" Target="slide15.xml"/><Relationship Id="rId12" Type="http://schemas.openxmlformats.org/officeDocument/2006/relationships/slide" Target="slide25.xml"/><Relationship Id="rId17" Type="http://schemas.openxmlformats.org/officeDocument/2006/relationships/slide" Target="slide35.xml"/><Relationship Id="rId2" Type="http://schemas.openxmlformats.org/officeDocument/2006/relationships/slide" Target="slide5.xml"/><Relationship Id="rId16" Type="http://schemas.openxmlformats.org/officeDocument/2006/relationships/slide" Target="slide33.xml"/><Relationship Id="rId20" Type="http://schemas.openxmlformats.org/officeDocument/2006/relationships/slide" Target="slide4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slide" Target="slide23.xml"/><Relationship Id="rId5" Type="http://schemas.openxmlformats.org/officeDocument/2006/relationships/slide" Target="slide11.xml"/><Relationship Id="rId15" Type="http://schemas.openxmlformats.org/officeDocument/2006/relationships/slide" Target="slide31.xml"/><Relationship Id="rId10" Type="http://schemas.openxmlformats.org/officeDocument/2006/relationships/slide" Target="slide21.xml"/><Relationship Id="rId19" Type="http://schemas.openxmlformats.org/officeDocument/2006/relationships/slide" Target="slide39.xml"/><Relationship Id="rId4" Type="http://schemas.openxmlformats.org/officeDocument/2006/relationships/slide" Target="slide9.xml"/><Relationship Id="rId9" Type="http://schemas.openxmlformats.org/officeDocument/2006/relationships/slide" Target="slide19.xml"/><Relationship Id="rId14" Type="http://schemas.openxmlformats.org/officeDocument/2006/relationships/slide" Target="slide2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l-SI" sz="4800" b="1" dirty="0">
                <a:solidFill>
                  <a:srgbClr val="FF0000"/>
                </a:solidFill>
              </a:rPr>
              <a:t>PREVERI ZNANJE O DEMOKRACIJI in EKONOMIJI?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6593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85000" lnSpcReduction="20000"/>
          </a:bodyPr>
          <a:lstStyle/>
          <a:p>
            <a:pPr marL="171450" lvl="0" indent="-171450" defTabSz="685800" fontAlgn="base">
              <a:spcBef>
                <a:spcPts val="750"/>
              </a:spcBef>
              <a:spcAft>
                <a:spcPct val="0"/>
              </a:spcAft>
            </a:pP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l-SI" altLang="sl-SI" b="1" dirty="0"/>
              <a:t>Volilna pravica je temeljna državljanska in politična pravica.</a:t>
            </a:r>
            <a:br>
              <a:rPr lang="sl-SI" altLang="sl-SI" b="1" dirty="0"/>
            </a:br>
            <a:r>
              <a:rPr lang="sl-SI" altLang="sl-SI" b="1" dirty="0"/>
              <a:t>Volilna pravica je splošna in enaka</a:t>
            </a:r>
            <a:r>
              <a:rPr lang="sl-SI" altLang="sl-SI" dirty="0"/>
              <a:t>, ker imajo vsi pravico voliti in biti izvoljeni ne glede na rasno, narodnostno, versko pripadnost ali ekonomski položaj.</a:t>
            </a:r>
          </a:p>
          <a:p>
            <a:r>
              <a:rPr lang="sl-SI" altLang="sl-SI" b="1" dirty="0"/>
              <a:t>Deli se na</a:t>
            </a:r>
            <a:r>
              <a:rPr lang="sl-SI" altLang="sl-SI" dirty="0"/>
              <a:t> aktivno (pravica voliti) in pasivno (pravica biti izvoljen) volilno pravico.</a:t>
            </a:r>
          </a:p>
          <a:p>
            <a:r>
              <a:rPr lang="sl-SI" altLang="sl-SI" b="1" dirty="0"/>
              <a:t>Poznamo </a:t>
            </a:r>
            <a:r>
              <a:rPr lang="sl-SI" altLang="sl-SI" dirty="0"/>
              <a:t>neposredno in posredno volilno pravico. </a:t>
            </a:r>
          </a:p>
          <a:p>
            <a:r>
              <a:rPr lang="sl-SI" altLang="sl-SI" b="1" dirty="0"/>
              <a:t>Ustava zagotavlja, da ima volilno pravico </a:t>
            </a:r>
            <a:r>
              <a:rPr lang="sl-SI" altLang="sl-SI" dirty="0"/>
              <a:t>vsak državljan RS, ki je dopolnil 18 let. (34. člen ustave RS)</a:t>
            </a:r>
          </a:p>
          <a:p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422119"/>
      </p:ext>
    </p:extLst>
  </p:cSld>
  <p:clrMapOvr>
    <a:masterClrMapping/>
  </p:clrMapOvr>
  <p:transition spd="slow" advClick="0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Kako je sestavljen parlament? </a:t>
            </a:r>
          </a:p>
          <a:p>
            <a:r>
              <a:rPr lang="sl-SI" dirty="0"/>
              <a:t>Kakšne naloge imajo poslanci in kakšne svetniki.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8671247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637112"/>
          </a:xfrm>
        </p:spPr>
        <p:txBody>
          <a:bodyPr>
            <a:normAutofit fontScale="85000" lnSpcReduction="20000"/>
          </a:bodyPr>
          <a:lstStyle/>
          <a:p>
            <a:r>
              <a:rPr lang="sl-SI" altLang="sl-SI" u="sng" dirty="0"/>
              <a:t> </a:t>
            </a:r>
            <a:r>
              <a:rPr lang="sl-SI" dirty="0"/>
              <a:t>Parlament sestavljata državni zbor in državni svet.</a:t>
            </a:r>
          </a:p>
          <a:p>
            <a:r>
              <a:rPr lang="sl-SI" dirty="0"/>
              <a:t>Državni zbor sestavlja 90 poslancev, ki jih na 4 leta na volitvah izvolijo volivci. Poslanci s</a:t>
            </a:r>
            <a:r>
              <a:rPr lang="sl-SI" altLang="sl-SI" dirty="0"/>
              <a:t>prejemajo zakone, volijo predsednika vlade, potrjujejo ministre, sodni svet, guvernerja banke.</a:t>
            </a:r>
          </a:p>
          <a:p>
            <a:endParaRPr lang="sl-SI" dirty="0"/>
          </a:p>
          <a:p>
            <a:r>
              <a:rPr lang="sl-SI" dirty="0"/>
              <a:t>Državni svet sestavlja 40 svetnikov, ki so izbrani za 5 let (izberejo jih interesna združenja). Svetniki dajejo soglasje pri sprejemanju zakonov, lahko podajo veto na zakon, da mora državni zbor ponovno presojati zakon, preden ga sprejme.</a:t>
            </a:r>
          </a:p>
          <a:p>
            <a:pPr>
              <a:buFontTx/>
              <a:buChar char="-"/>
            </a:pPr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6991621"/>
      </p:ext>
    </p:extLst>
  </p:cSld>
  <p:clrMapOvr>
    <a:masterClrMapping/>
  </p:clrMapOvr>
  <p:transition spd="slow" advClick="0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6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Kaj je lokalna skupnost? Kaj je občina in kateri so njeni organi? </a:t>
            </a:r>
          </a:p>
          <a:p>
            <a:r>
              <a:rPr lang="sl-SI" dirty="0"/>
              <a:t>Naštej tri stvari, o katerih lahko občina na svojem območju samostojno odloča?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74144349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94172" y="1124744"/>
            <a:ext cx="8626300" cy="5184576"/>
          </a:xfrm>
        </p:spPr>
        <p:txBody>
          <a:bodyPr>
            <a:normAutofit fontScale="55000" lnSpcReduction="20000"/>
          </a:bodyPr>
          <a:lstStyle/>
          <a:p>
            <a:r>
              <a:rPr lang="sl-SI" dirty="0"/>
              <a:t>Lokalna skupnost je skupnost v katero se povežejo prebivalci nekega območja.</a:t>
            </a:r>
          </a:p>
          <a:p>
            <a:r>
              <a:rPr lang="sl-SI" dirty="0"/>
              <a:t>Občina je osnovna lokalna skupnost, ki samostojno ureja javne zadeve na svojem ozemlju. </a:t>
            </a:r>
          </a:p>
          <a:p>
            <a:r>
              <a:rPr lang="sl-SI" dirty="0"/>
              <a:t>Sestavljena je iz krajevni, vaških ali četrtnih skupnosti.</a:t>
            </a:r>
          </a:p>
          <a:p>
            <a:r>
              <a:rPr lang="sl-SI" dirty="0"/>
              <a:t>Ustanovi se z zakonom- to ureja zakon o lokalni samoupravi RS. (</a:t>
            </a:r>
            <a:r>
              <a:rPr lang="sl-SI" sz="3200" dirty="0"/>
              <a:t>v RS 212 občin, mestna občina mora imeti 20.000 </a:t>
            </a:r>
            <a:r>
              <a:rPr lang="sl-SI" sz="3200" dirty="0" err="1"/>
              <a:t>preb</a:t>
            </a:r>
            <a:r>
              <a:rPr lang="sl-SI" sz="3200" dirty="0"/>
              <a:t> in 15. 000 delovnih mesti)</a:t>
            </a:r>
          </a:p>
          <a:p>
            <a:r>
              <a:rPr lang="sl-SI" dirty="0"/>
              <a:t>Organi občine: župan (občino predstavlja in zastopa, skliče občinski svet, nima pa pravice glasovanja)          </a:t>
            </a:r>
          </a:p>
          <a:p>
            <a:r>
              <a:rPr lang="sl-SI" dirty="0"/>
              <a:t>                         : občinski svet (svetniki glasujejo)</a:t>
            </a:r>
          </a:p>
          <a:p>
            <a:r>
              <a:rPr lang="sl-SI" dirty="0"/>
              <a:t>Obe funkciji sta izvoljeni neposredno za 4 leta. </a:t>
            </a:r>
          </a:p>
          <a:p>
            <a:r>
              <a:rPr lang="sl-SI" dirty="0"/>
              <a:t>Volivci so državljani RS ali EU s stalnim bivališčem v občini.</a:t>
            </a:r>
          </a:p>
          <a:p>
            <a:r>
              <a:rPr lang="sl-SI" dirty="0"/>
              <a:t>                         : nadzorni odbor, ki nadzira porabo javnega denarja</a:t>
            </a:r>
          </a:p>
          <a:p>
            <a:endParaRPr lang="sl-SI" dirty="0"/>
          </a:p>
          <a:p>
            <a:r>
              <a:rPr lang="sl-SI" dirty="0"/>
              <a:t>Simboli občine: grb, zastava, praznik</a:t>
            </a:r>
          </a:p>
          <a:p>
            <a:endParaRPr lang="sl-SI" dirty="0"/>
          </a:p>
          <a:p>
            <a:r>
              <a:rPr lang="sl-SI" dirty="0"/>
              <a:t>Občina odloča: gradnja (obnova) šole vrtca, organizacija osnovnega zdravstva, odvoz odpadkov</a:t>
            </a:r>
          </a:p>
          <a:p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9418317"/>
      </p:ext>
    </p:extLst>
  </p:cSld>
  <p:clrMapOvr>
    <a:masterClrMapping/>
  </p:clrMapOvr>
  <p:transition spd="slow" advClick="0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7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sl-SI" dirty="0"/>
              <a:t>Opiši postopek izvolitve oziroma imenovanja vlade?</a:t>
            </a:r>
          </a:p>
          <a:p>
            <a:r>
              <a:rPr lang="sl-SI" dirty="0"/>
              <a:t>Kakšna je vloga ministrov in predsednika vlade?</a:t>
            </a:r>
          </a:p>
          <a:p>
            <a:r>
              <a:rPr lang="sl-SI" dirty="0"/>
              <a:t>Kdo sestavlja koalicijo in kdo opozicijo?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43588837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94172" y="1308162"/>
            <a:ext cx="8842324" cy="5145174"/>
          </a:xfrm>
        </p:spPr>
        <p:txBody>
          <a:bodyPr>
            <a:normAutofit fontScale="70000" lnSpcReduction="20000"/>
          </a:bodyPr>
          <a:lstStyle/>
          <a:p>
            <a:r>
              <a:rPr lang="sl-SI" dirty="0"/>
              <a:t>Po objavi uradnih rezultatov volitev v državni zbor, vidimo, katere stranke imajo največ poslanskih mest.</a:t>
            </a:r>
          </a:p>
          <a:p>
            <a:r>
              <a:rPr lang="sl-SI" dirty="0"/>
              <a:t>Stranke, ki se jim uspe povezati in imajo skupaj več kot polovico glasov, sestavijo koalicijo in predlagajo kandidata za predsednika vlade. Ostale stranke predstavljajo opozicijo, ki bo nadzirala delo koalicije.</a:t>
            </a:r>
          </a:p>
          <a:p>
            <a:r>
              <a:rPr lang="sl-SI" dirty="0"/>
              <a:t>Predsednik države pošlje v državni zbor predlog mandatarja (po navadi kandidata stranke, ki je dobila na volitvah največ glasov), ki mora biti nato izglasovan (46 glasov) v državnem zboru. </a:t>
            </a:r>
          </a:p>
          <a:p>
            <a:r>
              <a:rPr lang="sl-SI" dirty="0"/>
              <a:t>Predsednik vlade po potrditvi sestavi vlado, predlagani ministri morajo biti po predstavitvi potrjeni v državnem zboru.</a:t>
            </a:r>
          </a:p>
          <a:p>
            <a:r>
              <a:rPr lang="sl-SI" dirty="0"/>
              <a:t>Predsednik vlade in ministri imajo izvršilno oblast v državi in usmerjajo razvoj države v obdobju 4 let.</a:t>
            </a:r>
          </a:p>
          <a:p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277230"/>
      </p:ext>
    </p:extLst>
  </p:cSld>
  <p:clrMapOvr>
    <a:masterClrMapping/>
  </p:clrMapOvr>
  <p:transition spd="slow" advClick="0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8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sl-SI" dirty="0"/>
              <a:t>Naštej vsaj štiri naloge predsednika države?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1965710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sl-SI" altLang="sl-SI" dirty="0"/>
              <a:t>Naloge predsednika države:</a:t>
            </a:r>
          </a:p>
          <a:p>
            <a:r>
              <a:rPr lang="sl-SI" altLang="sl-SI" dirty="0"/>
              <a:t>-vrhovni poveljnik vojske;</a:t>
            </a:r>
          </a:p>
          <a:p>
            <a:r>
              <a:rPr lang="sl-SI" altLang="sl-SI" dirty="0"/>
              <a:t>-predstavlja državo v mednarodni skupnosti; </a:t>
            </a:r>
          </a:p>
          <a:p>
            <a:r>
              <a:rPr lang="sl-SI" altLang="sl-SI" dirty="0"/>
              <a:t>-razpiše volitve v državni zbor; </a:t>
            </a:r>
          </a:p>
          <a:p>
            <a:r>
              <a:rPr lang="sl-SI" altLang="sl-SI" dirty="0"/>
              <a:t>-skliče 1. sejo novega DZ, predlaga DZ, kdo naj sestavi novo vlado-mandatarja; </a:t>
            </a:r>
          </a:p>
          <a:p>
            <a:r>
              <a:rPr lang="sl-SI" altLang="sl-SI" dirty="0"/>
              <a:t>-razglaša zakone, imenuje veleposlanike, deli državna odlikovanja, pomilosti zapornike; </a:t>
            </a:r>
          </a:p>
          <a:p>
            <a:r>
              <a:rPr lang="sl-SI" altLang="sl-SI" dirty="0"/>
              <a:t>-razglaša izredno stanje v državi,..</a:t>
            </a:r>
          </a:p>
          <a:p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9693944"/>
      </p:ext>
    </p:extLst>
  </p:cSld>
  <p:clrMapOvr>
    <a:masterClrMapping/>
  </p:clrMapOvr>
  <p:transition spd="slow" advClick="0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9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/>
          <a:lstStyle/>
          <a:p>
            <a:r>
              <a:rPr lang="sl-SI" dirty="0"/>
              <a:t>S kakšnim namenom državljani ustanovijo stranko?</a:t>
            </a:r>
          </a:p>
          <a:p>
            <a:r>
              <a:rPr lang="sl-SI" dirty="0"/>
              <a:t>Kdo po ustavi RS ne sme biti pripadnik stranke?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5642492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r>
              <a:rPr lang="sl-SI"/>
              <a:t>Izberi vprašanje</a:t>
            </a:r>
            <a:endParaRPr lang="sl-SI" dirty="0"/>
          </a:p>
        </p:txBody>
      </p:sp>
      <p:sp>
        <p:nvSpPr>
          <p:cNvPr id="4" name="AutoShape 4">
            <a:hlinkClick r:id="" action="ppaction://hlinkshowjump?jump=nextslide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 dirty="0"/>
              <a:t>1</a:t>
            </a:r>
          </a:p>
        </p:txBody>
      </p:sp>
      <p:sp>
        <p:nvSpPr>
          <p:cNvPr id="5" name="AutoShape 9">
            <a:hlinkClick r:id="rId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 dirty="0"/>
              <a:t>2</a:t>
            </a:r>
          </a:p>
        </p:txBody>
      </p:sp>
      <p:sp>
        <p:nvSpPr>
          <p:cNvPr id="6" name="AutoShape 10">
            <a:hlinkClick r:id="rId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 dirty="0"/>
              <a:t>3</a:t>
            </a:r>
          </a:p>
        </p:txBody>
      </p:sp>
      <p:sp>
        <p:nvSpPr>
          <p:cNvPr id="7" name="AutoShape 11">
            <a:hlinkClick r:id="rId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4</a:t>
            </a:r>
          </a:p>
        </p:txBody>
      </p:sp>
      <p:sp>
        <p:nvSpPr>
          <p:cNvPr id="8" name="AutoShape 12">
            <a:hlinkClick r:id="rId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5</a:t>
            </a:r>
          </a:p>
        </p:txBody>
      </p:sp>
      <p:sp>
        <p:nvSpPr>
          <p:cNvPr id="9" name="AutoShape 13">
            <a:hlinkClick r:id="rId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6</a:t>
            </a:r>
          </a:p>
        </p:txBody>
      </p:sp>
      <p:sp>
        <p:nvSpPr>
          <p:cNvPr id="10" name="AutoShape 14">
            <a:hlinkClick r:id="rId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7</a:t>
            </a:r>
          </a:p>
        </p:txBody>
      </p:sp>
      <p:sp>
        <p:nvSpPr>
          <p:cNvPr id="11" name="AutoShape 15">
            <a:hlinkClick r:id="rId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8</a:t>
            </a:r>
          </a:p>
        </p:txBody>
      </p:sp>
      <p:sp>
        <p:nvSpPr>
          <p:cNvPr id="12" name="AutoShape 16">
            <a:hlinkClick r:id="rId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9</a:t>
            </a:r>
          </a:p>
        </p:txBody>
      </p:sp>
      <p:sp>
        <p:nvSpPr>
          <p:cNvPr id="13" name="AutoShape 17">
            <a:hlinkClick r:id="rId1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10</a:t>
            </a:r>
          </a:p>
        </p:txBody>
      </p:sp>
      <p:sp>
        <p:nvSpPr>
          <p:cNvPr id="14" name="AutoShape 18">
            <a:hlinkClick r:id="rId1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11</a:t>
            </a:r>
          </a:p>
        </p:txBody>
      </p:sp>
      <p:sp>
        <p:nvSpPr>
          <p:cNvPr id="15" name="AutoShape 19">
            <a:hlinkClick r:id="rId1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12</a:t>
            </a:r>
          </a:p>
        </p:txBody>
      </p:sp>
      <p:sp>
        <p:nvSpPr>
          <p:cNvPr id="16" name="AutoShape 20">
            <a:hlinkClick r:id="rId1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13</a:t>
            </a:r>
          </a:p>
        </p:txBody>
      </p:sp>
      <p:sp>
        <p:nvSpPr>
          <p:cNvPr id="17" name="AutoShape 21">
            <a:hlinkClick r:id="rId1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14</a:t>
            </a:r>
          </a:p>
        </p:txBody>
      </p:sp>
      <p:sp>
        <p:nvSpPr>
          <p:cNvPr id="18" name="AutoShape 22">
            <a:hlinkClick r:id="rId1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15</a:t>
            </a:r>
          </a:p>
        </p:txBody>
      </p:sp>
      <p:sp>
        <p:nvSpPr>
          <p:cNvPr id="19" name="AutoShape 23">
            <a:hlinkClick r:id="rId1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16</a:t>
            </a:r>
          </a:p>
        </p:txBody>
      </p:sp>
      <p:sp>
        <p:nvSpPr>
          <p:cNvPr id="20" name="AutoShape 24">
            <a:hlinkClick r:id="rId1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17</a:t>
            </a:r>
          </a:p>
        </p:txBody>
      </p:sp>
      <p:sp>
        <p:nvSpPr>
          <p:cNvPr id="21" name="AutoShape 25">
            <a:hlinkClick r:id="rId1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18</a:t>
            </a:r>
          </a:p>
        </p:txBody>
      </p:sp>
      <p:sp>
        <p:nvSpPr>
          <p:cNvPr id="22" name="AutoShape 26">
            <a:hlinkClick r:id="rId1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19</a:t>
            </a:r>
          </a:p>
        </p:txBody>
      </p:sp>
      <p:sp>
        <p:nvSpPr>
          <p:cNvPr id="23" name="AutoShape 27">
            <a:hlinkClick r:id="rId2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l-SI" sz="440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9724160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7" grpId="1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251520" y="1196752"/>
            <a:ext cx="8435280" cy="4783064"/>
          </a:xfrm>
        </p:spPr>
        <p:txBody>
          <a:bodyPr>
            <a:normAutofit/>
          </a:bodyPr>
          <a:lstStyle/>
          <a:p>
            <a:r>
              <a:rPr lang="sl-SI" sz="2800" dirty="0"/>
              <a:t>Državljani, ki jih povezujejo enaki politični cilji, se povežejo v stranko (200 polnoletnih državljanov, podpis izjave o ustanovitvi, uradna registracija stranke): </a:t>
            </a:r>
          </a:p>
          <a:p>
            <a:r>
              <a:rPr lang="sl-SI" sz="2800" dirty="0"/>
              <a:t>želijo pridobiti podporo volivcev, uveljaviti politične cilje (kandidirajo na volitvah za poslance, za predsednika države, za župana in občinski svet, za evropske poslance).</a:t>
            </a:r>
          </a:p>
          <a:p>
            <a:endParaRPr lang="sl-SI" sz="2800" dirty="0"/>
          </a:p>
          <a:p>
            <a:r>
              <a:rPr lang="sl-SI" sz="2800" dirty="0"/>
              <a:t>Ustava RS prepoveduje članstvo v političnih strankah policistom, poklicnim pripadnikom obrambnih sil-vojakom. </a:t>
            </a:r>
          </a:p>
          <a:p>
            <a:endParaRPr lang="sl-SI" sz="2100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1081611"/>
      </p:ext>
    </p:extLst>
  </p:cSld>
  <p:clrMapOvr>
    <a:masterClrMapping/>
  </p:clrMapOvr>
  <p:transition spd="slow" advClick="0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10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r>
              <a:rPr lang="sl-SI" dirty="0"/>
              <a:t>Opiši potek volitev?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06958384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94172" y="1600200"/>
            <a:ext cx="8755656" cy="4781128"/>
          </a:xfrm>
        </p:spPr>
        <p:txBody>
          <a:bodyPr>
            <a:normAutofit fontScale="70000" lnSpcReduction="20000"/>
          </a:bodyPr>
          <a:lstStyle/>
          <a:p>
            <a:r>
              <a:rPr lang="sl-SI" dirty="0"/>
              <a:t>Volilna kampanja- politična propaganda(nagovarjanje volivcev) in</a:t>
            </a:r>
          </a:p>
          <a:p>
            <a:r>
              <a:rPr lang="sl-SI" dirty="0"/>
              <a:t>soočanje volilnih programov strank preko medijev (od 30 dni pred volitvami in največ 24 ur pred glasovanjem)</a:t>
            </a:r>
          </a:p>
          <a:p>
            <a:r>
              <a:rPr lang="sl-SI" dirty="0"/>
              <a:t>Volilni molk-24 ur pred odprtjem volišč prepoved politične propagande</a:t>
            </a:r>
          </a:p>
          <a:p>
            <a:r>
              <a:rPr lang="sl-SI" dirty="0"/>
              <a:t>Volitve- nedelja od 7. do 19. ure, volišče-državni ali občinski simboli, volivec z osebnim dokumentom, volilni odbor (komisija), volilni imenik (seznam </a:t>
            </a:r>
            <a:r>
              <a:rPr lang="sl-SI" dirty="0" err="1"/>
              <a:t>volilcev</a:t>
            </a:r>
            <a:r>
              <a:rPr lang="sl-SI" dirty="0"/>
              <a:t> na volišču, kjer se podpišeš), glasovnica, zasebnost glasovanja, volilna skrinjica</a:t>
            </a:r>
          </a:p>
          <a:p>
            <a:r>
              <a:rPr lang="sl-SI" dirty="0"/>
              <a:t>Zaprtje volišč-preštetje veljavnih glasovnic (obkrožena številka pred imenom stranke in kandidata)</a:t>
            </a:r>
          </a:p>
          <a:p>
            <a:r>
              <a:rPr lang="sl-SI" dirty="0"/>
              <a:t>Uradni rezultati-po preštetju vseh glasovnic volivcev (tudi glasovanja slovenskih državljanov  v tujini)</a:t>
            </a:r>
          </a:p>
          <a:p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9065210"/>
      </p:ext>
    </p:extLst>
  </p:cSld>
  <p:clrMapOvr>
    <a:masterClrMapping/>
  </p:clrMapOvr>
  <p:transition spd="slow" advClick="0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11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/>
          <a:lstStyle/>
          <a:p>
            <a:r>
              <a:rPr lang="sl-SI" dirty="0"/>
              <a:t>Kaj je referendum in kdaj se izvaja-vrste referendumov? </a:t>
            </a:r>
          </a:p>
          <a:p>
            <a:r>
              <a:rPr lang="sl-SI" dirty="0"/>
              <a:t>Primerjaj referendum in volitve župana. Zapiši eno podobnost in razliko?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8243077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94172" y="1308162"/>
            <a:ext cx="8755656" cy="5363803"/>
          </a:xfrm>
        </p:spPr>
        <p:txBody>
          <a:bodyPr>
            <a:normAutofit fontScale="55000" lnSpcReduction="20000"/>
          </a:bodyPr>
          <a:lstStyle/>
          <a:p>
            <a:r>
              <a:rPr lang="sl-SI" sz="4400" b="1" dirty="0"/>
              <a:t>REFERENDUM JE </a:t>
            </a:r>
            <a:r>
              <a:rPr lang="sl-SI" sz="4400" dirty="0"/>
              <a:t>NEPOSREDNO ODLOČANJE VOLIVCEV, ki poteka podobno kot volitve –kampanja, volilni molk, postopek na volišču(v državi ali občini).</a:t>
            </a:r>
          </a:p>
          <a:p>
            <a:r>
              <a:rPr lang="sl-SI" sz="4400" dirty="0"/>
              <a:t>Glasovnica pa je drugačna- vsebuje VPRAŠANJE, kjer volivec izbere ZA ali PROTI. </a:t>
            </a:r>
            <a:r>
              <a:rPr lang="sl-SI" sz="4400" b="1" dirty="0"/>
              <a:t> </a:t>
            </a:r>
            <a:r>
              <a:rPr lang="sl-SI" sz="4400" dirty="0"/>
              <a:t>                      </a:t>
            </a:r>
          </a:p>
          <a:p>
            <a:r>
              <a:rPr lang="sl-SI" sz="4400" dirty="0"/>
              <a:t>Vrste referendumov- za spremembo ustave, o zakonu, o mednarodnih povezavah (vstop v EU, NATO) in o pomembnih vprašanjih ( npr. gradnja JE).</a:t>
            </a:r>
          </a:p>
          <a:p>
            <a:endParaRPr lang="sl-SI" sz="4400" dirty="0"/>
          </a:p>
          <a:p>
            <a:r>
              <a:rPr lang="sl-SI" sz="4400" dirty="0"/>
              <a:t>Različno-</a:t>
            </a:r>
          </a:p>
          <a:p>
            <a:r>
              <a:rPr lang="sl-SI" sz="4400" dirty="0"/>
              <a:t>Pri referendumu-na glasovnici JE VPRAŠANJE in izbereš za ali proti, </a:t>
            </a:r>
          </a:p>
          <a:p>
            <a:r>
              <a:rPr lang="sl-SI" sz="4400" dirty="0"/>
              <a:t>pri volitvah župana-na glasovnici SO KANDIDATI, izbereš enega kandidata- obkrožiš številko pred imenom in priimkom kandidata.</a:t>
            </a:r>
          </a:p>
          <a:p>
            <a:r>
              <a:rPr lang="sl-SI" sz="4400" dirty="0"/>
              <a:t>Enako-</a:t>
            </a:r>
          </a:p>
          <a:p>
            <a:r>
              <a:rPr lang="sl-SI" sz="4400" dirty="0"/>
              <a:t>V obeh primerih gre za neposredno odločanje-demokracijo.</a:t>
            </a:r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9155345"/>
      </p:ext>
    </p:extLst>
  </p:cSld>
  <p:clrMapOvr>
    <a:masterClrMapping/>
  </p:clrMapOvr>
  <p:transition spd="slow" advClick="0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12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63272" cy="4493096"/>
          </a:xfrm>
        </p:spPr>
        <p:txBody>
          <a:bodyPr/>
          <a:lstStyle/>
          <a:p>
            <a:r>
              <a:rPr lang="sl-SI" dirty="0"/>
              <a:t>Zapiši primer posredno in neposredno izbranih predstavnikov v državi.</a:t>
            </a:r>
          </a:p>
          <a:p>
            <a:r>
              <a:rPr lang="sl-SI" dirty="0"/>
              <a:t>Naštej nekaj oblik neposrednega odločanja volivcev v RS.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24642273"/>
      </p:ext>
    </p:extLst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32804" y="1268760"/>
            <a:ext cx="8703692" cy="4824536"/>
          </a:xfrm>
        </p:spPr>
        <p:txBody>
          <a:bodyPr>
            <a:normAutofit fontScale="92500" lnSpcReduction="20000"/>
          </a:bodyPr>
          <a:lstStyle/>
          <a:p>
            <a:r>
              <a:rPr lang="sl-SI" dirty="0"/>
              <a:t>Primer neposredno izbranih predstavnikov - predsednik države, župan in občinski svet, poslanci</a:t>
            </a:r>
          </a:p>
          <a:p>
            <a:r>
              <a:rPr lang="sl-SI" dirty="0"/>
              <a:t>Primer posredno izbranih predstavnikov - predsednik vlade, ministri</a:t>
            </a:r>
          </a:p>
          <a:p>
            <a:r>
              <a:rPr lang="sl-SI" dirty="0"/>
              <a:t>Štiri oblike neposrednega odločanja volivcev v RS:</a:t>
            </a:r>
          </a:p>
          <a:p>
            <a:r>
              <a:rPr lang="sl-SI" dirty="0"/>
              <a:t>- volitve župana </a:t>
            </a:r>
          </a:p>
          <a:p>
            <a:r>
              <a:rPr lang="sl-SI" dirty="0"/>
              <a:t>- volitve predsednika države</a:t>
            </a:r>
          </a:p>
          <a:p>
            <a:r>
              <a:rPr lang="sl-SI" dirty="0"/>
              <a:t>- referendum</a:t>
            </a:r>
          </a:p>
          <a:p>
            <a:r>
              <a:rPr lang="sl-SI" dirty="0"/>
              <a:t>- ljudska iniciativa </a:t>
            </a:r>
          </a:p>
          <a:p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743737"/>
      </p:ext>
    </p:extLst>
  </p:cSld>
  <p:clrMapOvr>
    <a:masterClrMapping/>
  </p:clrMapOvr>
  <p:transition spd="slow" advClick="0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13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S primerom ponazori pojem aktivnega državljanstva.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0454393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99176" cy="4781128"/>
          </a:xfrm>
        </p:spPr>
        <p:txBody>
          <a:bodyPr>
            <a:normAutofit fontScale="70000" lnSpcReduction="20000"/>
          </a:bodyPr>
          <a:lstStyle/>
          <a:p>
            <a:r>
              <a:rPr lang="sl-SI" dirty="0"/>
              <a:t>LJUDSKA INICIATIVA je oblika neposredne demokracije.</a:t>
            </a:r>
          </a:p>
          <a:p>
            <a:r>
              <a:rPr lang="sl-SI" dirty="0"/>
              <a:t>30 000 volivcev s podpisi lahko predlaga spremembo ustave</a:t>
            </a:r>
          </a:p>
          <a:p>
            <a:r>
              <a:rPr lang="sl-SI" dirty="0"/>
              <a:t>5000 volivcev s podpisi lahko predlaga spremembo zakona</a:t>
            </a:r>
          </a:p>
          <a:p>
            <a:endParaRPr lang="sl-SI" dirty="0"/>
          </a:p>
          <a:p>
            <a:r>
              <a:rPr lang="sl-SI" dirty="0"/>
              <a:t>DRŽAVLJANSKE AKCIJE</a:t>
            </a:r>
          </a:p>
          <a:p>
            <a:r>
              <a:rPr lang="sl-SI" dirty="0"/>
              <a:t>Npr. ekološka gibanja, civilnodružbena gibanja, (akcije, protesti, demonstracije</a:t>
            </a:r>
          </a:p>
          <a:p>
            <a:r>
              <a:rPr lang="sl-SI" dirty="0"/>
              <a:t>Projekt Očistimo Slovenijo (Ekologi brez meja)</a:t>
            </a:r>
          </a:p>
          <a:p>
            <a:r>
              <a:rPr lang="sl-SI" dirty="0"/>
              <a:t>Projekt Botrstvo (ZPM Ljubljana Moste Polje)</a:t>
            </a:r>
          </a:p>
          <a:p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2962065"/>
      </p:ext>
    </p:extLst>
  </p:cSld>
  <p:clrMapOvr>
    <a:masterClrMapping/>
  </p:clrMapOvr>
  <p:transition spd="slow" advClick="0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14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Zapiši </a:t>
            </a:r>
            <a:r>
              <a:rPr lang="sl-SI" u="sng" dirty="0"/>
              <a:t>dve nalogi </a:t>
            </a:r>
            <a:r>
              <a:rPr lang="sl-SI" dirty="0"/>
              <a:t>množičnih medijev. Katera </a:t>
            </a:r>
            <a:r>
              <a:rPr lang="sl-SI" u="sng" dirty="0"/>
              <a:t>načela </a:t>
            </a:r>
            <a:r>
              <a:rPr lang="sl-SI" dirty="0"/>
              <a:t>mora pri delu upoštevati novinar 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892659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sl-SI" dirty="0"/>
              <a:t>Navedi nekaj značilnosti demokratične ureditve in totalitarne ureditve.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2895031"/>
      </p:ext>
    </p:extLst>
  </p:cSld>
  <p:clrMapOvr>
    <a:masterClrMapping/>
  </p:clrMapOvr>
  <p:transition spd="slow">
    <p:wip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19864" y="1196752"/>
            <a:ext cx="8842324" cy="5589240"/>
          </a:xfrm>
        </p:spPr>
        <p:txBody>
          <a:bodyPr>
            <a:normAutofit fontScale="25000" lnSpcReduction="20000"/>
          </a:bodyPr>
          <a:lstStyle/>
          <a:p>
            <a:r>
              <a:rPr lang="sl-SI" sz="9600" dirty="0"/>
              <a:t>2 NALOGI MNOŽIČNIH MEDIJEV:</a:t>
            </a:r>
          </a:p>
          <a:p>
            <a:r>
              <a:rPr lang="sl-SI" sz="9600" dirty="0"/>
              <a:t>- DOSTOP JAVNOSTI DO INFORMACIJ </a:t>
            </a:r>
          </a:p>
          <a:p>
            <a:r>
              <a:rPr lang="sl-SI" sz="9600" dirty="0"/>
              <a:t>- NADZOR OBLASTI   „četrta veja oblasti „ </a:t>
            </a:r>
          </a:p>
          <a:p>
            <a:r>
              <a:rPr lang="sl-SI" sz="9600" dirty="0"/>
              <a:t>                            „oblikovalci javnega mnenja „         </a:t>
            </a:r>
          </a:p>
          <a:p>
            <a:r>
              <a:rPr lang="sl-SI" sz="9600" dirty="0"/>
              <a:t>V demokraciji zagotovljena svoboda izražanja, tiska !!</a:t>
            </a:r>
          </a:p>
          <a:p>
            <a:endParaRPr lang="sl-SI" sz="9600" dirty="0"/>
          </a:p>
          <a:p>
            <a:r>
              <a:rPr lang="sl-SI" sz="9600" dirty="0"/>
              <a:t>NOVINAR MORA UPOŠTEVATI NAČELA OBJAVLJANJA:</a:t>
            </a:r>
          </a:p>
          <a:p>
            <a:endParaRPr lang="sl-SI" sz="9600" dirty="0"/>
          </a:p>
          <a:p>
            <a:r>
              <a:rPr lang="sl-SI" sz="9600" dirty="0"/>
              <a:t>-OBJAVI PREVERJENO IN RESNIČNO </a:t>
            </a:r>
          </a:p>
          <a:p>
            <a:r>
              <a:rPr lang="sl-SI" sz="9600" dirty="0"/>
              <a:t>-DAJE POPOLNO INFORMACIJO (kjer nič pomembnega ni izpuščeno)</a:t>
            </a:r>
          </a:p>
          <a:p>
            <a:r>
              <a:rPr lang="sl-SI" sz="9600" dirty="0"/>
              <a:t>- POROČA NA SPODOBEN NAČIN, da so varovane človekove pravice (meje etičnosti, moralnosti, človekovega dostojanstva)</a:t>
            </a:r>
          </a:p>
          <a:p>
            <a:r>
              <a:rPr lang="sl-SI" sz="9600" dirty="0"/>
              <a:t>-POROČA NEPRISTRANSKO - PLURALNO (možni različni pogledi) </a:t>
            </a:r>
          </a:p>
          <a:p>
            <a:r>
              <a:rPr lang="sl-SI" sz="5600" dirty="0"/>
              <a:t> </a:t>
            </a:r>
          </a:p>
          <a:p>
            <a:r>
              <a:rPr lang="sl-SI" sz="9600" dirty="0"/>
              <a:t>Medijska pismenost-državljani moramo kritično presojati</a:t>
            </a:r>
          </a:p>
          <a:p>
            <a:r>
              <a:rPr lang="sl-SI" sz="9600" dirty="0"/>
              <a:t> informacije različnih medijev!</a:t>
            </a:r>
          </a:p>
          <a:p>
            <a:endParaRPr lang="sl-SI" sz="9600" dirty="0"/>
          </a:p>
          <a:p>
            <a:endParaRPr lang="sl-SI" sz="4400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grada vsebine 2"/>
          <p:cNvSpPr txBox="1">
            <a:spLocks/>
          </p:cNvSpPr>
          <p:nvPr/>
        </p:nvSpPr>
        <p:spPr>
          <a:xfrm>
            <a:off x="1501316" y="1384176"/>
            <a:ext cx="1306488" cy="1108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6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l-SI" sz="9600" dirty="0"/>
          </a:p>
        </p:txBody>
      </p:sp>
    </p:spTree>
    <p:extLst>
      <p:ext uri="{BB962C8B-B14F-4D97-AF65-F5344CB8AC3E}">
        <p14:creationId xmlns:p14="http://schemas.microsoft.com/office/powerpoint/2010/main" val="1963705028"/>
      </p:ext>
    </p:extLst>
  </p:cSld>
  <p:clrMapOvr>
    <a:masterClrMapping/>
  </p:clrMapOvr>
  <p:transition spd="slow" advClick="0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15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sl-SI" dirty="0"/>
              <a:t>Kaj so ekonomske pravice državljanov RS? Kateri sta glavni ekonomski pravici?</a:t>
            </a:r>
          </a:p>
          <a:p>
            <a:r>
              <a:rPr lang="sl-SI" dirty="0"/>
              <a:t>Katere oblike lastnine poznaš? Navedi primere.</a:t>
            </a:r>
          </a:p>
          <a:p>
            <a:r>
              <a:rPr lang="sl-SI" dirty="0"/>
              <a:t>Ali je mogoča razlastitev državljanov?</a:t>
            </a:r>
          </a:p>
          <a:p>
            <a:r>
              <a:rPr lang="sl-SI" dirty="0"/>
              <a:t>Kaj določa pravica do dela? Kdo pri delu uživa posebno zaščito?</a:t>
            </a:r>
          </a:p>
          <a:p>
            <a:r>
              <a:rPr lang="sl-SI" dirty="0"/>
              <a:t>Kakšno delo je prepovedano? Kje se lahko zaposlujejo slovenski državljani?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50448776"/>
      </p:ext>
    </p:extLst>
  </p:cSld>
  <p:clrMapOvr>
    <a:masterClrMapping/>
  </p:clrMapOvr>
  <p:transition spd="slow">
    <p:wip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07504" y="1268760"/>
            <a:ext cx="9036496" cy="5688632"/>
          </a:xfrm>
        </p:spPr>
        <p:txBody>
          <a:bodyPr>
            <a:normAutofit fontScale="70000" lnSpcReduction="20000"/>
          </a:bodyPr>
          <a:lstStyle/>
          <a:p>
            <a:r>
              <a:rPr lang="sl-SI" altLang="sl-SI" sz="2000" dirty="0"/>
              <a:t> </a:t>
            </a:r>
            <a:r>
              <a:rPr lang="sl-SI" altLang="sl-SI" sz="2900" dirty="0"/>
              <a:t>-</a:t>
            </a:r>
            <a:r>
              <a:rPr lang="sl-SI" sz="2900" dirty="0"/>
              <a:t>Ekonomske pravice izhajajo iz naše ustave (2. člen zagotavlja RS je pravna in socialna država), npr. zaščita v primeru bolezni, nezaposlenosti, starosti, poškodb pri delu,..).</a:t>
            </a:r>
          </a:p>
          <a:p>
            <a:r>
              <a:rPr lang="sl-SI" sz="2900" dirty="0"/>
              <a:t>-Glavni ekonomski pravici sta- pravica do lastnine (67. člen) in pravica do dela (66. člen).</a:t>
            </a:r>
          </a:p>
          <a:p>
            <a:r>
              <a:rPr lang="sl-SI" sz="2900" dirty="0"/>
              <a:t>-Poznamo zasebno in javno lastnino. Zasebna lastnina je v lasti posameznika. </a:t>
            </a:r>
          </a:p>
          <a:p>
            <a:r>
              <a:rPr lang="sl-SI" sz="2900" dirty="0"/>
              <a:t>Poznamo tudi javno lastnino, ki je v lasti države za javno uporabo(ustanove, podjetja, površine,..).</a:t>
            </a:r>
          </a:p>
          <a:p>
            <a:r>
              <a:rPr lang="sl-SI" sz="2900" dirty="0"/>
              <a:t>Posebna vrsta zasebne lastnine je intelektualna lastnina (izumi, glasbeno delo, literarno delo,..).</a:t>
            </a:r>
          </a:p>
          <a:p>
            <a:r>
              <a:rPr lang="sl-SI" sz="2900" dirty="0"/>
              <a:t>-Država lahko razlasti lastnika v primeru upravičene javne koristi (gradnja avtoceste,..).</a:t>
            </a:r>
          </a:p>
          <a:p>
            <a:r>
              <a:rPr lang="sl-SI" sz="2900" dirty="0"/>
              <a:t>-Pravico do dela imajo osebe, ki so dopolnile 15 let in zaključile šolanje. Posebno zaščito uživajo po Zakonu o delovnih razmerjih osebe mlajše od 18. let. </a:t>
            </a:r>
          </a:p>
          <a:p>
            <a:r>
              <a:rPr lang="sl-SI" sz="2900" dirty="0"/>
              <a:t>Izbira zaposlitve je prosta, vsem so delovna mesta dostopna pod enakimi pogoji.</a:t>
            </a:r>
          </a:p>
          <a:p>
            <a:r>
              <a:rPr lang="sl-SI" sz="2900" dirty="0"/>
              <a:t>- Prepovedano je prisilno delo in otroško delo. </a:t>
            </a:r>
          </a:p>
          <a:p>
            <a:r>
              <a:rPr lang="sl-SI" sz="2900" dirty="0"/>
              <a:t> -Slovenski državljani se pod enakimi pogoji kot v Sloveniji zaposlujejo v državah EU, enako velja za državljane EU pri nas.</a:t>
            </a:r>
          </a:p>
          <a:p>
            <a:r>
              <a:rPr lang="sl-SI" altLang="sl-SI" sz="2900" dirty="0"/>
              <a:t>  </a:t>
            </a:r>
            <a:endParaRPr lang="sl-SI" sz="2900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5339476"/>
      </p:ext>
    </p:extLst>
  </p:cSld>
  <p:clrMapOvr>
    <a:masterClrMapping/>
  </p:clrMapOvr>
  <p:transition spd="slow" advClick="0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16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43192" cy="4525963"/>
          </a:xfrm>
        </p:spPr>
        <p:txBody>
          <a:bodyPr/>
          <a:lstStyle/>
          <a:p>
            <a:r>
              <a:rPr lang="sl-SI" dirty="0"/>
              <a:t>Kaj je namen podjetništva? </a:t>
            </a:r>
          </a:p>
          <a:p>
            <a:r>
              <a:rPr lang="sl-SI" dirty="0"/>
              <a:t>Kaj je podjetje?</a:t>
            </a:r>
          </a:p>
          <a:p>
            <a:r>
              <a:rPr lang="sl-SI" dirty="0"/>
              <a:t>Kakšna podjetja poznamo v Sloveniji? </a:t>
            </a:r>
          </a:p>
          <a:p>
            <a:r>
              <a:rPr lang="sl-SI" dirty="0"/>
              <a:t>Kako velika podjetja prevladujejo v Sloveniji?</a:t>
            </a:r>
          </a:p>
          <a:p>
            <a:r>
              <a:rPr lang="sl-SI" dirty="0"/>
              <a:t>Kaj je delnica, kaj je dividenda?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73703412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25686" y="1230700"/>
            <a:ext cx="8566794" cy="5078620"/>
          </a:xfrm>
        </p:spPr>
        <p:txBody>
          <a:bodyPr>
            <a:normAutofit fontScale="77500" lnSpcReduction="20000"/>
          </a:bodyPr>
          <a:lstStyle/>
          <a:p>
            <a:r>
              <a:rPr lang="sl-SI" dirty="0"/>
              <a:t>-Ustvarjanje dobička, dodane vednosti.</a:t>
            </a:r>
          </a:p>
          <a:p>
            <a:r>
              <a:rPr lang="sl-SI" dirty="0"/>
              <a:t>-Gospodarska enota, ki na trgu proizvaja, trguje ali opravlja storitve.</a:t>
            </a:r>
          </a:p>
          <a:p>
            <a:r>
              <a:rPr lang="sl-SI" dirty="0"/>
              <a:t>-Poznamo javna in zasebna podjetja,.</a:t>
            </a:r>
          </a:p>
          <a:p>
            <a:r>
              <a:rPr lang="sl-SI" dirty="0"/>
              <a:t> Prve ustanovi država ali občina in opravljajo gospodarsko (npr. Vodovod in  kanalizacija Ljubljana) in negospodarsko javno službo (Zdravstveni dom Ljubljana).</a:t>
            </a:r>
          </a:p>
          <a:p>
            <a:r>
              <a:rPr lang="sl-SI" dirty="0"/>
              <a:t> Druge so lahko- </a:t>
            </a:r>
            <a:r>
              <a:rPr lang="sl-SI" dirty="0" err="1"/>
              <a:t>s.p</a:t>
            </a:r>
            <a:r>
              <a:rPr lang="sl-SI" dirty="0"/>
              <a:t>., </a:t>
            </a:r>
            <a:r>
              <a:rPr lang="sl-SI" dirty="0" err="1"/>
              <a:t>d.o.o</a:t>
            </a:r>
            <a:r>
              <a:rPr lang="sl-SI" dirty="0"/>
              <a:t>. in </a:t>
            </a:r>
            <a:r>
              <a:rPr lang="sl-SI" dirty="0" err="1"/>
              <a:t>d.d</a:t>
            </a:r>
            <a:r>
              <a:rPr lang="sl-SI" dirty="0"/>
              <a:t>., ki jih ustanovi posameznik oziroma več fizičnih oseb skupaj.</a:t>
            </a:r>
          </a:p>
          <a:p>
            <a:r>
              <a:rPr lang="sl-SI" dirty="0"/>
              <a:t> -Pri nas prevladujejo majhna in srednje velika podjetja.</a:t>
            </a:r>
          </a:p>
          <a:p>
            <a:r>
              <a:rPr lang="sl-SI" dirty="0"/>
              <a:t>-Delnica je enota premoženja oziroma predstavlja lastninski delež podjetja. Dividenda je izplačilo dela dobička delničarju.</a:t>
            </a:r>
          </a:p>
          <a:p>
            <a:endParaRPr lang="sl-SI" altLang="sl-SI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7185332"/>
      </p:ext>
    </p:extLst>
  </p:cSld>
  <p:clrMapOvr>
    <a:masterClrMapping/>
  </p:clrMapOvr>
  <p:transition spd="slow" advClick="0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17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Kdo so delodajalci? Kdo so delojemalci? Kaj je delovno razmerje?  </a:t>
            </a:r>
          </a:p>
          <a:p>
            <a:r>
              <a:rPr lang="sl-SI" dirty="0"/>
              <a:t>Kaj vsebuje pogodba o zaposlitvi. </a:t>
            </a:r>
          </a:p>
          <a:p>
            <a:r>
              <a:rPr lang="sl-SI" dirty="0"/>
              <a:t>Kaj je plačilna lista?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05280055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23528" y="1468489"/>
            <a:ext cx="8742619" cy="4336776"/>
          </a:xfrm>
        </p:spPr>
        <p:txBody>
          <a:bodyPr>
            <a:noAutofit/>
          </a:bodyPr>
          <a:lstStyle/>
          <a:p>
            <a:r>
              <a:rPr lang="sl-SI" sz="2400" dirty="0"/>
              <a:t>Delodajalec je podjetje, ki zaposli delavca. Delovno mesto objavi na Zavodu za zaposlovanje in v oglasih.</a:t>
            </a:r>
          </a:p>
          <a:p>
            <a:r>
              <a:rPr lang="sl-SI" sz="2400" dirty="0"/>
              <a:t>Delojemalci se prijavijo na razpis, opravijo razgovor in če jih delodajalec izbere sprejmejo delo.</a:t>
            </a:r>
          </a:p>
          <a:p>
            <a:r>
              <a:rPr lang="sl-SI" sz="2400" dirty="0"/>
              <a:t>-Podjetje z delavcem sklene pogodbo o zaposlitvi- sklene se delovno razmerje. </a:t>
            </a:r>
          </a:p>
          <a:p>
            <a:r>
              <a:rPr lang="sl-SI" sz="2400" dirty="0"/>
              <a:t>V pogodbi je opredeljeno (trajanje zaposlitve, delovni čas, pravice iz delovnega razmerja-malica, dopust, plačilo,..).</a:t>
            </a:r>
          </a:p>
          <a:p>
            <a:r>
              <a:rPr lang="sl-SI" sz="2400" dirty="0"/>
              <a:t>-Delojemalec prejema mesečno plačilo-dokument imenovan plačilna lista, kjer navedena bruto in neto plača.</a:t>
            </a:r>
          </a:p>
          <a:p>
            <a:endParaRPr lang="sl-SI" sz="2400" dirty="0"/>
          </a:p>
          <a:p>
            <a:endParaRPr lang="sl-SI" sz="2400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5326646"/>
      </p:ext>
    </p:extLst>
  </p:cSld>
  <p:clrMapOvr>
    <a:masterClrMapping/>
  </p:clrMapOvr>
  <p:transition spd="slow" advClick="0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18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r>
              <a:rPr lang="sl-SI" dirty="0"/>
              <a:t>Navedi primer delodajalskega združenja. </a:t>
            </a:r>
          </a:p>
          <a:p>
            <a:r>
              <a:rPr lang="sl-SI" dirty="0"/>
              <a:t>Kaj o ustanavljanju sindikatov pravi ustava RS?  Zakaj delavci ustanavljajo sindikate? Kaj z njimi uresničujejo?</a:t>
            </a:r>
          </a:p>
          <a:p>
            <a:r>
              <a:rPr lang="sl-SI" dirty="0"/>
              <a:t>Kaj je stavka?</a:t>
            </a:r>
          </a:p>
          <a:p>
            <a:endParaRPr lang="sl-SI" dirty="0"/>
          </a:p>
        </p:txBody>
      </p:sp>
      <p:sp>
        <p:nvSpPr>
          <p:cNvPr id="4" name="AutoShape 2" descr="Rezultat iskanja slik za animated eart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0706898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25686" y="1417638"/>
            <a:ext cx="8492628" cy="5064298"/>
          </a:xfrm>
        </p:spPr>
        <p:txBody>
          <a:bodyPr>
            <a:normAutofit/>
          </a:bodyPr>
          <a:lstStyle/>
          <a:p>
            <a:endParaRPr lang="sl-SI" dirty="0"/>
          </a:p>
          <a:p>
            <a:pPr marL="0" indent="0">
              <a:buNone/>
            </a:pPr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8E327423-704F-49FD-AEB3-B9514FB768A9}"/>
              </a:ext>
            </a:extLst>
          </p:cNvPr>
          <p:cNvSpPr txBox="1"/>
          <p:nvPr/>
        </p:nvSpPr>
        <p:spPr>
          <a:xfrm>
            <a:off x="325686" y="1218957"/>
            <a:ext cx="84926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-Zbornice delodajalcev(Gosp. zbornica Slovenije, Obrtno </a:t>
            </a:r>
            <a:r>
              <a:rPr lang="sl-SI" sz="2800" dirty="0" err="1">
                <a:solidFill>
                  <a:srgbClr val="FF0000"/>
                </a:solidFill>
              </a:rPr>
              <a:t>podjet</a:t>
            </a:r>
            <a:r>
              <a:rPr lang="sl-SI" sz="2800" dirty="0">
                <a:solidFill>
                  <a:srgbClr val="FF0000"/>
                </a:solidFill>
              </a:rPr>
              <a:t>. zbornica) </a:t>
            </a:r>
          </a:p>
          <a:p>
            <a:r>
              <a:rPr lang="sl-SI" sz="2800" dirty="0">
                <a:solidFill>
                  <a:srgbClr val="FF0000"/>
                </a:solidFill>
              </a:rPr>
              <a:t>Sindikat prostovoljno združenje delavcev za zaščito ekonomskih in socialnih pravic (ohranitev pridobljenih pravic, izboljšanje delovnih razmer in plačila). Ustanavljanje, delovanje sindikatov je svobodno (včlanitev je dovoljena, včlanitev ni obvezna).</a:t>
            </a:r>
          </a:p>
          <a:p>
            <a:r>
              <a:rPr lang="sl-SI" sz="2800" dirty="0">
                <a:solidFill>
                  <a:srgbClr val="FF0000"/>
                </a:solidFill>
              </a:rPr>
              <a:t>Pravica do stavke-organizirana in vnaprej napovedana prekinitev dela.</a:t>
            </a:r>
          </a:p>
        </p:txBody>
      </p:sp>
    </p:spTree>
    <p:extLst>
      <p:ext uri="{BB962C8B-B14F-4D97-AF65-F5344CB8AC3E}">
        <p14:creationId xmlns:p14="http://schemas.microsoft.com/office/powerpoint/2010/main" val="2033337627"/>
      </p:ext>
    </p:extLst>
  </p:cSld>
  <p:clrMapOvr>
    <a:masterClrMapping/>
  </p:clrMapOvr>
  <p:transition spd="slow" advClick="0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19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Kaj je kapitalizem? Katere so njegove glavne značilnosti?</a:t>
            </a:r>
          </a:p>
          <a:p>
            <a:r>
              <a:rPr lang="sl-SI" dirty="0"/>
              <a:t>Kaj je kapital? V kakšnih oblikah se lahko pojavlja?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7656681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254000" y="1340768"/>
            <a:ext cx="4390008" cy="4525963"/>
          </a:xfrm>
        </p:spPr>
        <p:txBody>
          <a:bodyPr>
            <a:normAutofit/>
          </a:bodyPr>
          <a:lstStyle/>
          <a:p>
            <a:r>
              <a:rPr lang="sl-SI" sz="2400" dirty="0"/>
              <a:t>demokracija</a:t>
            </a:r>
          </a:p>
          <a:p>
            <a:r>
              <a:rPr lang="sl-SI" sz="2400" dirty="0"/>
              <a:t>-pri odločanju sodelujejo vsi državljani</a:t>
            </a:r>
          </a:p>
          <a:p>
            <a:r>
              <a:rPr lang="sl-SI" sz="2400" dirty="0"/>
              <a:t>-pluralizem strank, ki imajo </a:t>
            </a:r>
          </a:p>
          <a:p>
            <a:r>
              <a:rPr lang="sl-SI" sz="2400" dirty="0"/>
              <a:t>enake možnosti na volitvah</a:t>
            </a:r>
          </a:p>
          <a:p>
            <a:r>
              <a:rPr lang="sl-SI" sz="2400" dirty="0"/>
              <a:t>-vladavina prava-neodvisna sodišča</a:t>
            </a:r>
          </a:p>
          <a:p>
            <a:r>
              <a:rPr lang="sl-SI" sz="2400" dirty="0"/>
              <a:t>-enakost pred zakonom </a:t>
            </a:r>
          </a:p>
          <a:p>
            <a:r>
              <a:rPr lang="sl-SI" sz="2400" dirty="0"/>
              <a:t>-spoštovanje človekovih pravic</a:t>
            </a:r>
          </a:p>
          <a:p>
            <a:r>
              <a:rPr lang="sl-SI" sz="2400" dirty="0"/>
              <a:t>-svoboda govora in tiska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C4BBA14C-F9C3-4326-971D-E84FA71368A6}"/>
              </a:ext>
            </a:extLst>
          </p:cNvPr>
          <p:cNvSpPr txBox="1"/>
          <p:nvPr/>
        </p:nvSpPr>
        <p:spPr>
          <a:xfrm>
            <a:off x="4932040" y="1400154"/>
            <a:ext cx="36724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totalitarizem</a:t>
            </a:r>
          </a:p>
          <a:p>
            <a:r>
              <a:rPr lang="sl-SI" sz="2400" dirty="0">
                <a:solidFill>
                  <a:srgbClr val="FF0000"/>
                </a:solidFill>
              </a:rPr>
              <a:t>-odločanje-oblast v rokah ene osebe (diktator) ali stranke</a:t>
            </a:r>
          </a:p>
          <a:p>
            <a:r>
              <a:rPr lang="sl-SI" sz="2400" dirty="0">
                <a:solidFill>
                  <a:srgbClr val="FF0000"/>
                </a:solidFill>
              </a:rPr>
              <a:t>-ni svobodnih volitev</a:t>
            </a:r>
          </a:p>
          <a:p>
            <a:r>
              <a:rPr lang="sl-SI" sz="2400" dirty="0">
                <a:solidFill>
                  <a:srgbClr val="FF0000"/>
                </a:solidFill>
              </a:rPr>
              <a:t> -vpliv politikov na sodišča</a:t>
            </a:r>
          </a:p>
          <a:p>
            <a:r>
              <a:rPr lang="sl-SI" sz="2400" dirty="0">
                <a:solidFill>
                  <a:srgbClr val="FF0000"/>
                </a:solidFill>
              </a:rPr>
              <a:t>-državljani različno obravnavani</a:t>
            </a:r>
          </a:p>
          <a:p>
            <a:r>
              <a:rPr lang="sl-SI" sz="2400" dirty="0">
                <a:solidFill>
                  <a:srgbClr val="FF0000"/>
                </a:solidFill>
              </a:rPr>
              <a:t>-človekove pravice kršene</a:t>
            </a:r>
          </a:p>
          <a:p>
            <a:r>
              <a:rPr lang="sl-SI" sz="2400" dirty="0">
                <a:solidFill>
                  <a:srgbClr val="FF0000"/>
                </a:solidFill>
              </a:rPr>
              <a:t>-ni svobode govora in tiska</a:t>
            </a:r>
          </a:p>
        </p:txBody>
      </p:sp>
    </p:spTree>
    <p:extLst>
      <p:ext uri="{BB962C8B-B14F-4D97-AF65-F5344CB8AC3E}">
        <p14:creationId xmlns:p14="http://schemas.microsoft.com/office/powerpoint/2010/main" val="1203373825"/>
      </p:ext>
    </p:extLst>
  </p:cSld>
  <p:clrMapOvr>
    <a:masterClrMapping/>
  </p:clrMapOvr>
  <p:transition spd="slow" advClick="0">
    <p:push dir="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07504" y="1268760"/>
            <a:ext cx="8928992" cy="5184576"/>
          </a:xfrm>
        </p:spPr>
        <p:txBody>
          <a:bodyPr>
            <a:noAutofit/>
          </a:bodyPr>
          <a:lstStyle/>
          <a:p>
            <a:r>
              <a:rPr lang="sl-SI" sz="2400" dirty="0"/>
              <a:t>-Kapitalizem je gospodarski sistem, ki temelji na zasebni lastnini.</a:t>
            </a:r>
          </a:p>
          <a:p>
            <a:r>
              <a:rPr lang="sl-SI" sz="2400" dirty="0"/>
              <a:t>-Osnovne značilnosti kapitalizma so: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svobodno razpolaganje z zasebno lastnino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svobodna gospodarska pobuda in svobodni trg (ponudba- povpraševanje)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dirty="0"/>
              <a:t>visoka učinkovitost, spodbujanje inovacij</a:t>
            </a:r>
          </a:p>
          <a:p>
            <a:r>
              <a:rPr lang="sl-SI" sz="2400" dirty="0"/>
              <a:t>Kapital = vrednost vložena v delovanje podjetja in večanje premoženja- ustvarjanje dobička, saj le to veča kapital podjetja.</a:t>
            </a:r>
          </a:p>
          <a:p>
            <a:r>
              <a:rPr lang="sl-SI" sz="2400" dirty="0"/>
              <a:t>Kapital je lahko v različnih oblikah-denar, nepremičnina (posestvo, tovarna), delnice, zaščiteno znanje ali izum.</a:t>
            </a:r>
          </a:p>
          <a:p>
            <a:pPr>
              <a:defRPr/>
            </a:pPr>
            <a:endParaRPr lang="sl-SI" sz="2400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3321277"/>
      </p:ext>
    </p:extLst>
  </p:cSld>
  <p:clrMapOvr>
    <a:masterClrMapping/>
  </p:clrMapOvr>
  <p:transition spd="slow" advClick="0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20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sl-SI" dirty="0"/>
              <a:t>Kaj je proračun države? Kdo ga potrdi? Kaj so prihodki in kaj odhodki države?</a:t>
            </a:r>
          </a:p>
          <a:p>
            <a:r>
              <a:rPr lang="sl-SI" dirty="0"/>
              <a:t>Kako država pridobi sredstva za svoje delovanje, za skupne službe in projekte?</a:t>
            </a:r>
          </a:p>
          <a:p>
            <a:r>
              <a:rPr lang="sl-SI" dirty="0"/>
              <a:t>Za kaj vse država porablja denar, ki ga zbere z davki in drugimi dajatvami? Za katera področja porabi največ denarja?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85770058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0" y="1196752"/>
            <a:ext cx="9396536" cy="5733256"/>
          </a:xfrm>
        </p:spPr>
        <p:txBody>
          <a:bodyPr>
            <a:noAutofit/>
          </a:bodyPr>
          <a:lstStyle/>
          <a:p>
            <a:r>
              <a:rPr lang="sl-SI" sz="2000" b="1" dirty="0"/>
              <a:t>Proračun</a:t>
            </a:r>
            <a:r>
              <a:rPr lang="sl-SI" sz="2000" dirty="0"/>
              <a:t> države ali letni načrt (prihodkov in odhodkov) </a:t>
            </a:r>
          </a:p>
          <a:p>
            <a:r>
              <a:rPr lang="sl-SI" sz="2000" dirty="0"/>
              <a:t>-pripravi ga vsako leto vlada, potrdi državni zbor.</a:t>
            </a:r>
          </a:p>
          <a:p>
            <a:r>
              <a:rPr lang="sl-SI" sz="2000" b="1" dirty="0"/>
              <a:t>Prihodki v letu-</a:t>
            </a:r>
          </a:p>
          <a:p>
            <a:r>
              <a:rPr lang="sl-SI" sz="2000" dirty="0"/>
              <a:t>-  Davki posameznika, podjetij (davek-od dohodka, dobička, nakupa, prodaje, zemljišča,..)</a:t>
            </a:r>
          </a:p>
          <a:p>
            <a:pPr>
              <a:buFontTx/>
              <a:buChar char="-"/>
            </a:pPr>
            <a:r>
              <a:rPr lang="sl-SI" sz="2000" dirty="0"/>
              <a:t>Prispevki (delodajalcev in delojemalcev) </a:t>
            </a:r>
          </a:p>
          <a:p>
            <a:pPr>
              <a:buFontTx/>
              <a:buChar char="-"/>
            </a:pPr>
            <a:r>
              <a:rPr lang="sl-SI" sz="2000" dirty="0"/>
              <a:t>Trošarina (dajatev državi od prodaje goriva, alkohola, tobaka)</a:t>
            </a:r>
          </a:p>
          <a:p>
            <a:pPr>
              <a:buFontTx/>
              <a:buChar char="-"/>
            </a:pPr>
            <a:r>
              <a:rPr lang="sl-SI" sz="2000" dirty="0"/>
              <a:t>Dividende (od delnic podjetij v državni lasti)</a:t>
            </a:r>
          </a:p>
          <a:p>
            <a:pPr>
              <a:buFontTx/>
              <a:buChar char="-"/>
            </a:pPr>
            <a:r>
              <a:rPr lang="sl-SI" sz="2000" dirty="0"/>
              <a:t>Obvezni prispevki (za ceste, ki plačan ob registraciji,..), donacije, carine   </a:t>
            </a:r>
          </a:p>
          <a:p>
            <a:r>
              <a:rPr lang="sl-SI" sz="2000" b="1" dirty="0"/>
              <a:t>Odhodki v letu-</a:t>
            </a:r>
          </a:p>
          <a:p>
            <a:pPr>
              <a:buFontTx/>
              <a:buChar char="-"/>
            </a:pPr>
            <a:r>
              <a:rPr lang="sl-SI" sz="2000" dirty="0"/>
              <a:t>Izobraževanje, znanost, kultura, šport</a:t>
            </a:r>
          </a:p>
          <a:p>
            <a:pPr>
              <a:buFontTx/>
              <a:buChar char="-"/>
            </a:pPr>
            <a:r>
              <a:rPr lang="sl-SI" sz="2000" dirty="0"/>
              <a:t>Obresti posojil države in plačila v EU</a:t>
            </a:r>
          </a:p>
          <a:p>
            <a:pPr>
              <a:buFontTx/>
              <a:buChar char="-"/>
            </a:pPr>
            <a:r>
              <a:rPr lang="sl-SI" sz="2000" dirty="0"/>
              <a:t>Varnost-policija, vojska, pravosodje</a:t>
            </a:r>
          </a:p>
          <a:p>
            <a:pPr>
              <a:buFontTx/>
              <a:buChar char="-"/>
            </a:pPr>
            <a:r>
              <a:rPr lang="sl-SI" sz="2000" dirty="0"/>
              <a:t>Javna uprava-delovanje države in občin</a:t>
            </a:r>
          </a:p>
          <a:p>
            <a:pPr>
              <a:buFontTx/>
              <a:buChar char="-"/>
            </a:pPr>
            <a:r>
              <a:rPr lang="sl-SI" sz="2000" dirty="0"/>
              <a:t>Pokojninska varnost</a:t>
            </a:r>
          </a:p>
          <a:p>
            <a:pPr>
              <a:buFontTx/>
              <a:buChar char="-"/>
            </a:pPr>
            <a:r>
              <a:rPr lang="sl-SI" sz="2000" dirty="0"/>
              <a:t>Socialna varnost, Promet, Kmetijstvo, Zdravstvo,..</a:t>
            </a:r>
          </a:p>
          <a:p>
            <a:endParaRPr lang="sl-SI" sz="1800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3977637"/>
      </p:ext>
    </p:extLst>
  </p:cSld>
  <p:clrMapOvr>
    <a:masterClrMapping/>
  </p:clrMapOvr>
  <p:transition spd="slow" advClick="0">
    <p:wip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067128" cy="4525963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730764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2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Kaj razumeš pod javnost oblasti?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298628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dirty="0"/>
              <a:t>Dolžnosti nosilcev oblasti </a:t>
            </a:r>
          </a:p>
          <a:p>
            <a:pPr>
              <a:defRPr/>
            </a:pPr>
            <a:r>
              <a:rPr lang="sl-SI" dirty="0"/>
              <a:t>do državljanov je, da delujejo:</a:t>
            </a:r>
          </a:p>
          <a:p>
            <a:pPr>
              <a:defRPr/>
            </a:pPr>
            <a:r>
              <a:rPr lang="sl-SI" dirty="0"/>
              <a:t>-pravično</a:t>
            </a:r>
          </a:p>
          <a:p>
            <a:pPr>
              <a:defRPr/>
            </a:pPr>
            <a:r>
              <a:rPr lang="sl-SI" dirty="0"/>
              <a:t>-javno</a:t>
            </a:r>
          </a:p>
          <a:p>
            <a:pPr>
              <a:defRPr/>
            </a:pPr>
            <a:r>
              <a:rPr lang="sl-SI" dirty="0"/>
              <a:t>-v korist državljanov</a:t>
            </a:r>
          </a:p>
          <a:p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6505933"/>
      </p:ext>
    </p:extLst>
  </p:cSld>
  <p:clrMapOvr>
    <a:masterClrMapping/>
  </p:clrMapOvr>
  <p:transition spd="slow" advClick="0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3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Naštej veje oblasti v RS in opiši njihove naloge?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13967433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8118" y="188640"/>
            <a:ext cx="8229600" cy="1143000"/>
          </a:xfrm>
        </p:spPr>
        <p:txBody>
          <a:bodyPr/>
          <a:lstStyle/>
          <a:p>
            <a:r>
              <a:rPr lang="sl-SI" dirty="0"/>
              <a:t>In odgovor 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88118" y="1331640"/>
            <a:ext cx="8075240" cy="5340326"/>
          </a:xfrm>
        </p:spPr>
        <p:txBody>
          <a:bodyPr>
            <a:normAutofit fontScale="77500" lnSpcReduction="20000"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l-SI" dirty="0"/>
              <a:t>Tri veje oblasti; zakonodajna, izvršilna, sodna, ki se med seboj nadzorujejo.</a:t>
            </a:r>
            <a:endParaRPr lang="sl-SI" altLang="sl-SI" dirty="0"/>
          </a:p>
          <a:p>
            <a:pPr>
              <a:defRPr/>
            </a:pPr>
            <a:r>
              <a:rPr lang="sl-SI" altLang="sl-SI" b="1" dirty="0"/>
              <a:t>Zakonodajno oblast predstavlja parlament- državni zbor, ki ima </a:t>
            </a:r>
            <a:r>
              <a:rPr lang="sl-SI" altLang="sl-SI" dirty="0"/>
              <a:t>najvišjo oblast v državi, saj se tu sprejemajo zakoni.</a:t>
            </a:r>
          </a:p>
          <a:p>
            <a:pPr>
              <a:defRPr/>
            </a:pPr>
            <a:r>
              <a:rPr lang="sl-SI" altLang="sl-SI" b="1" dirty="0"/>
              <a:t>Izvršilno oblast izvaja vlada, ki </a:t>
            </a:r>
            <a:r>
              <a:rPr lang="sl-SI" altLang="sl-SI" dirty="0"/>
              <a:t>skrbi, da se zakoni izvajajo, sestavljajo jo predsednik vlade in ministri za posamezna področja.</a:t>
            </a:r>
          </a:p>
          <a:p>
            <a:pPr>
              <a:defRPr/>
            </a:pPr>
            <a:r>
              <a:rPr lang="sl-SI" altLang="sl-SI" b="1" dirty="0"/>
              <a:t>Izvršilno oblast izvršuje predsednik države</a:t>
            </a:r>
            <a:r>
              <a:rPr lang="sl-SI" altLang="sl-SI" dirty="0"/>
              <a:t>, ki je neposredno izvoljen za dobo 5 let. </a:t>
            </a:r>
          </a:p>
          <a:p>
            <a:pPr>
              <a:defRPr/>
            </a:pPr>
            <a:r>
              <a:rPr lang="sl-SI" altLang="sl-SI" b="1" dirty="0"/>
              <a:t>Sodišča </a:t>
            </a:r>
            <a:r>
              <a:rPr lang="sl-SI" altLang="sl-SI" dirty="0"/>
              <a:t>pa skrbijo za spoštovanje pravnega reda in da so tisti, ki ne spoštujejo zakonov kaznovani (tožilci, ustavno sodišče).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Picture 10" descr="C:\Documents and Settings\user\My Documents\SPLETNE\PREPIS\KVIZIITD\HotPot\memorySlike\stavbe\house-wt.gif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28" y="5979816"/>
            <a:ext cx="685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0128416"/>
      </p:ext>
    </p:extLst>
  </p:cSld>
  <p:clrMapOvr>
    <a:masterClrMapping/>
  </p:clrMapOvr>
  <p:transition spd="slow" advClick="0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Vprašanje št. 4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Kaj je volilna pravica?  Kako se deli? </a:t>
            </a:r>
          </a:p>
          <a:p>
            <a:r>
              <a:rPr lang="sl-SI" dirty="0"/>
              <a:t>Kdo ima po ustavi volilno pravico?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8608586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a528397b5bcdd2f1343e92f42c50108f356757"/>
</p:tagLst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742</TotalTime>
  <Words>2400</Words>
  <Application>Microsoft Office PowerPoint</Application>
  <PresentationFormat>Diaprojekcija na zaslonu (4:3)</PresentationFormat>
  <Paragraphs>263</Paragraphs>
  <Slides>43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43</vt:i4>
      </vt:variant>
    </vt:vector>
  </HeadingPairs>
  <TitlesOfParts>
    <vt:vector size="47" baseType="lpstr">
      <vt:lpstr>Arial</vt:lpstr>
      <vt:lpstr>Calibri</vt:lpstr>
      <vt:lpstr>Times New Roman</vt:lpstr>
      <vt:lpstr>Officeova tema</vt:lpstr>
      <vt:lpstr>PREVERI ZNANJE O DEMOKRACIJI in EKONOMIJI?</vt:lpstr>
      <vt:lpstr>Izberi vprašanje</vt:lpstr>
      <vt:lpstr>Vprašanje št. 1</vt:lpstr>
      <vt:lpstr>In odgovor je</vt:lpstr>
      <vt:lpstr>Vprašanje št. 2</vt:lpstr>
      <vt:lpstr>In odgovor je</vt:lpstr>
      <vt:lpstr>Vprašanje št. 3</vt:lpstr>
      <vt:lpstr>In odgovor je</vt:lpstr>
      <vt:lpstr>Vprašanje št. 4</vt:lpstr>
      <vt:lpstr>In odgovor je</vt:lpstr>
      <vt:lpstr>Vprašanje št. 5</vt:lpstr>
      <vt:lpstr>In odgovor je</vt:lpstr>
      <vt:lpstr>Vprašanje št. 6</vt:lpstr>
      <vt:lpstr>In odgovor je</vt:lpstr>
      <vt:lpstr>Vprašanje št. 7</vt:lpstr>
      <vt:lpstr>In odgovor je</vt:lpstr>
      <vt:lpstr>Vprašanje št. 8</vt:lpstr>
      <vt:lpstr>In odgovor je</vt:lpstr>
      <vt:lpstr>Vprašanje št. 9</vt:lpstr>
      <vt:lpstr>In odgovor je</vt:lpstr>
      <vt:lpstr>Vprašanje št. 10</vt:lpstr>
      <vt:lpstr>In odgovor je</vt:lpstr>
      <vt:lpstr>Vprašanje št. 11</vt:lpstr>
      <vt:lpstr>In odgovor je</vt:lpstr>
      <vt:lpstr>Vprašanje št. 12</vt:lpstr>
      <vt:lpstr>In odgovor je</vt:lpstr>
      <vt:lpstr>Vprašanje št. 13</vt:lpstr>
      <vt:lpstr>In odgovor je</vt:lpstr>
      <vt:lpstr>Vprašanje št. 14</vt:lpstr>
      <vt:lpstr>In odgovor je</vt:lpstr>
      <vt:lpstr>Vprašanje št. 15</vt:lpstr>
      <vt:lpstr>In odgovor je</vt:lpstr>
      <vt:lpstr>Vprašanje št. 16</vt:lpstr>
      <vt:lpstr>In odgovor je</vt:lpstr>
      <vt:lpstr>Vprašanje št. 17</vt:lpstr>
      <vt:lpstr>In odgovor je</vt:lpstr>
      <vt:lpstr>Vprašanje št. 18</vt:lpstr>
      <vt:lpstr>In odgovor je</vt:lpstr>
      <vt:lpstr>Vprašanje št. 19</vt:lpstr>
      <vt:lpstr>In odgovor je</vt:lpstr>
      <vt:lpstr>Vprašanje št. 20</vt:lpstr>
      <vt:lpstr>In odgovor je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Nataša</dc:creator>
  <cp:lastModifiedBy>Anka</cp:lastModifiedBy>
  <cp:revision>113</cp:revision>
  <cp:lastPrinted>2020-11-30T07:10:58Z</cp:lastPrinted>
  <dcterms:created xsi:type="dcterms:W3CDTF">2015-04-18T08:08:21Z</dcterms:created>
  <dcterms:modified xsi:type="dcterms:W3CDTF">2026-03-12T16:48:43Z</dcterms:modified>
</cp:coreProperties>
</file>