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68" r:id="rId2"/>
    <p:sldId id="263" r:id="rId3"/>
    <p:sldId id="264" r:id="rId4"/>
    <p:sldId id="269" r:id="rId5"/>
    <p:sldId id="27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ŽivaČebulj" initials="ŽČ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0B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0552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4730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8468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7498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99388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72727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685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086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1599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3891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14. 01. 2021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104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14. 01. 2021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5335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14. 01. 2021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90014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14. 01. 2021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1477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14. 01. 2021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546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14. 01. 2021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7096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0B9FA-A62B-4C35-84E9-2BE7DD8E7FEE}" type="datetimeFigureOut">
              <a:rPr lang="sl-SI" smtClean="0"/>
              <a:pPr/>
              <a:t>14. 01. 2021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6711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https://www.youtube.com/embed/JHSdLbiGZWo" TargetMode="External"/><Relationship Id="rId1" Type="http://schemas.openxmlformats.org/officeDocument/2006/relationships/video" Target="https://www.youtube.com/embed/IEcRa98XEto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uwQTndfsZRg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395537" y="332656"/>
            <a:ext cx="8424936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sl-SI" dirty="0" smtClean="0">
                <a:solidFill>
                  <a:srgbClr val="6F0B44"/>
                </a:solidFill>
              </a:rPr>
              <a:t>1. ura: Ponovitev </a:t>
            </a:r>
            <a:br>
              <a:rPr lang="sl-SI" dirty="0" smtClean="0">
                <a:solidFill>
                  <a:srgbClr val="6F0B44"/>
                </a:solidFill>
              </a:rPr>
            </a:br>
            <a:r>
              <a:rPr lang="sl-SI" dirty="0" smtClean="0">
                <a:solidFill>
                  <a:srgbClr val="6F0B44"/>
                </a:solidFill>
              </a:rPr>
              <a:t>MNOŽENJE IN DELJENJE NARAVNIH ŠTEVIL</a:t>
            </a:r>
            <a:endParaRPr lang="sl-SI" dirty="0">
              <a:solidFill>
                <a:srgbClr val="6F0B44"/>
              </a:solidFill>
            </a:endParaRPr>
          </a:p>
        </p:txBody>
      </p:sp>
      <p:sp>
        <p:nvSpPr>
          <p:cNvPr id="7" name="Označba mesta vsebine 6"/>
          <p:cNvSpPr>
            <a:spLocks noGrp="1"/>
          </p:cNvSpPr>
          <p:nvPr>
            <p:ph idx="1"/>
          </p:nvPr>
        </p:nvSpPr>
        <p:spPr>
          <a:xfrm>
            <a:off x="251520" y="1556792"/>
            <a:ext cx="8568953" cy="4896544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V tem tednu boste najprej ponovili množenje in deljenje naravnih števil s pomočjo učbenika.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Če ste pozabili, kako množimo in delimo, si oglejte naslednja videoposnetka.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									 </a:t>
            </a: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 algn="ctr">
              <a:buNone/>
            </a:pPr>
            <a:r>
              <a:rPr lang="sl-SI" dirty="0" smtClean="0"/>
              <a:t>Po ogledu reši naslednje naloge v učbeniku na strani  </a:t>
            </a:r>
            <a:r>
              <a:rPr lang="sl-SI" sz="2000" b="1" dirty="0" smtClean="0"/>
              <a:t>209, 210</a:t>
            </a:r>
          </a:p>
          <a:p>
            <a:pPr marL="0" indent="0" algn="ctr">
              <a:buNone/>
            </a:pPr>
            <a:r>
              <a:rPr lang="sl-SI" sz="2000" b="1" dirty="0" smtClean="0"/>
              <a:t> 4.f,g,h, 16.b,d, 18, 22.b,č,e, 24, 28.c,č</a:t>
            </a:r>
            <a:endParaRPr lang="sl-SI" sz="2000" b="1" dirty="0"/>
          </a:p>
        </p:txBody>
      </p:sp>
      <p:pic>
        <p:nvPicPr>
          <p:cNvPr id="8" name="IEcRa98XEto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85243" y="3212976"/>
            <a:ext cx="3657600" cy="2057400"/>
          </a:xfrm>
          <a:prstGeom prst="rect">
            <a:avLst/>
          </a:prstGeom>
        </p:spPr>
      </p:pic>
      <p:pic>
        <p:nvPicPr>
          <p:cNvPr id="9" name="JHSdLbiGZWo"/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4427984" y="3212976"/>
            <a:ext cx="36576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08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04664"/>
            <a:ext cx="8991600" cy="838200"/>
          </a:xfrm>
        </p:spPr>
        <p:txBody>
          <a:bodyPr>
            <a:noAutofit/>
          </a:bodyPr>
          <a:lstStyle/>
          <a:p>
            <a:pPr algn="ctr"/>
            <a:r>
              <a:rPr lang="sl-SI" sz="3000" b="1" dirty="0" smtClean="0">
                <a:solidFill>
                  <a:srgbClr val="6F0B44"/>
                </a:solidFill>
              </a:rPr>
              <a:t>2. ura: MNOŽENJE S POTENCAMI ŠTEVILA 10</a:t>
            </a:r>
            <a:endParaRPr lang="sl-SI" sz="3000" b="1" dirty="0">
              <a:solidFill>
                <a:srgbClr val="6F0B4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5445224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l-SI" sz="2000" dirty="0" smtClean="0"/>
              <a:t>Pri </a:t>
            </a:r>
            <a:r>
              <a:rPr lang="sl-SI" sz="2000" b="1" dirty="0" smtClean="0"/>
              <a:t>množenju decimalnega števila s potenco števila 10</a:t>
            </a:r>
            <a:r>
              <a:rPr lang="sl-SI" sz="2000" dirty="0" smtClean="0"/>
              <a:t> decimalno vejico prestavimo za toliko mest v </a:t>
            </a:r>
            <a:r>
              <a:rPr lang="sl-SI" sz="2000" dirty="0" smtClean="0">
                <a:solidFill>
                  <a:srgbClr val="6F0B44"/>
                </a:solidFill>
              </a:rPr>
              <a:t>desno</a:t>
            </a:r>
            <a:r>
              <a:rPr lang="sl-SI" sz="2000" dirty="0" smtClean="0"/>
              <a:t>, kolikor ničel ima potenca števila 10.</a:t>
            </a:r>
          </a:p>
          <a:p>
            <a:pPr>
              <a:lnSpc>
                <a:spcPct val="150000"/>
              </a:lnSpc>
              <a:buNone/>
            </a:pPr>
            <a:r>
              <a:rPr lang="sl-SI" sz="2000" dirty="0" smtClean="0"/>
              <a:t>	</a:t>
            </a:r>
            <a:endParaRPr lang="sl-SI" sz="2000" dirty="0" smtClean="0"/>
          </a:p>
          <a:p>
            <a:pPr>
              <a:lnSpc>
                <a:spcPct val="150000"/>
              </a:lnSpc>
              <a:buNone/>
            </a:pPr>
            <a:r>
              <a:rPr lang="sl-SI" sz="2000" dirty="0"/>
              <a:t>	</a:t>
            </a:r>
            <a:r>
              <a:rPr lang="sl-SI" sz="2400" dirty="0" smtClean="0"/>
              <a:t>25,346 </a:t>
            </a:r>
            <a:r>
              <a:rPr lang="sl-SI" sz="2400" dirty="0" smtClean="0"/>
              <a:t>∙ 10 = 253,46</a:t>
            </a:r>
          </a:p>
          <a:p>
            <a:pPr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>
              <a:buNone/>
            </a:pPr>
            <a:r>
              <a:rPr lang="sl-SI" sz="2000" dirty="0" smtClean="0"/>
              <a:t>Za vajo reši v učbeniku, stran </a:t>
            </a:r>
            <a:r>
              <a:rPr lang="sl-SI" sz="2000" b="1" dirty="0" smtClean="0"/>
              <a:t>213</a:t>
            </a:r>
            <a:r>
              <a:rPr lang="sl-SI" sz="2000" dirty="0" smtClean="0"/>
              <a:t>, še nalogi </a:t>
            </a:r>
            <a:r>
              <a:rPr lang="sl-SI" sz="2000" b="1" dirty="0" smtClean="0"/>
              <a:t>32 in 33</a:t>
            </a:r>
            <a:r>
              <a:rPr lang="sl-SI" sz="2000" dirty="0" smtClean="0"/>
              <a:t>.</a:t>
            </a:r>
            <a:endParaRPr lang="sl-SI" sz="2000" dirty="0"/>
          </a:p>
        </p:txBody>
      </p:sp>
      <p:sp>
        <p:nvSpPr>
          <p:cNvPr id="4" name="Left Arrow 3"/>
          <p:cNvSpPr/>
          <p:nvPr/>
        </p:nvSpPr>
        <p:spPr>
          <a:xfrm>
            <a:off x="3707904" y="2852936"/>
            <a:ext cx="3672408" cy="1152128"/>
          </a:xfrm>
          <a:prstGeom prst="leftArrow">
            <a:avLst>
              <a:gd name="adj1" fmla="val 72458"/>
              <a:gd name="adj2" fmla="val 30683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10 ima </a:t>
            </a:r>
            <a:r>
              <a:rPr lang="sl-SI" b="1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sl-SI" dirty="0" smtClean="0"/>
              <a:t> </a:t>
            </a:r>
            <a:r>
              <a:rPr lang="sl-SI" dirty="0" smtClean="0">
                <a:solidFill>
                  <a:schemeClr val="tx1"/>
                </a:solidFill>
              </a:rPr>
              <a:t>ničlo, zato gre vejica za</a:t>
            </a:r>
            <a:r>
              <a:rPr lang="sl-SI" dirty="0" smtClean="0"/>
              <a:t> </a:t>
            </a:r>
            <a:r>
              <a:rPr lang="sl-SI" b="1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sl-SI" dirty="0" smtClean="0"/>
              <a:t> </a:t>
            </a:r>
            <a:r>
              <a:rPr lang="sl-SI" dirty="0" smtClean="0">
                <a:solidFill>
                  <a:schemeClr val="tx1"/>
                </a:solidFill>
              </a:rPr>
              <a:t>mesto v </a:t>
            </a:r>
            <a:r>
              <a:rPr lang="sl-SI" dirty="0" smtClean="0">
                <a:solidFill>
                  <a:srgbClr val="6F0B44"/>
                </a:solidFill>
              </a:rPr>
              <a:t>desno.</a:t>
            </a:r>
          </a:p>
        </p:txBody>
      </p:sp>
      <p:sp>
        <p:nvSpPr>
          <p:cNvPr id="5" name="Navzgor ukrivljena puščica 4"/>
          <p:cNvSpPr/>
          <p:nvPr/>
        </p:nvSpPr>
        <p:spPr>
          <a:xfrm>
            <a:off x="1043608" y="3573016"/>
            <a:ext cx="2232248" cy="4320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155632" cy="944562"/>
          </a:xfrm>
        </p:spPr>
        <p:txBody>
          <a:bodyPr/>
          <a:lstStyle/>
          <a:p>
            <a:r>
              <a:rPr lang="sl-SI" dirty="0" smtClean="0"/>
              <a:t> </a:t>
            </a:r>
            <a:r>
              <a:rPr lang="sl-SI" dirty="0" smtClean="0">
                <a:solidFill>
                  <a:srgbClr val="6F0B44"/>
                </a:solidFill>
              </a:rPr>
              <a:t>3. ura: MNOŽENJE DECIMALNIH ŠTEVIL</a:t>
            </a:r>
            <a:endParaRPr lang="sl-SI" dirty="0">
              <a:solidFill>
                <a:srgbClr val="6F0B4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000" dirty="0" smtClean="0"/>
              <a:t>Decimalna števila množimo kot naravna. Pri tem upoštevamo, da ima produkt toliko decimalk, kot jih imata oba faktorja skupaj.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111290"/>
              </p:ext>
            </p:extLst>
          </p:nvPr>
        </p:nvGraphicFramePr>
        <p:xfrm>
          <a:off x="1691680" y="2337048"/>
          <a:ext cx="5184574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7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8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9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7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89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722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6054">
                <a:tc>
                  <a:txBody>
                    <a:bodyPr/>
                    <a:lstStyle/>
                    <a:p>
                      <a:r>
                        <a:rPr lang="sl-SI" sz="3200" dirty="0" smtClean="0">
                          <a:solidFill>
                            <a:schemeClr val="tx2"/>
                          </a:solidFill>
                        </a:rPr>
                        <a:t>6,</a:t>
                      </a:r>
                      <a:endParaRPr lang="sl-SI" sz="3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3200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sl-SI" sz="3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3200" dirty="0" smtClean="0">
                          <a:solidFill>
                            <a:schemeClr val="tx2"/>
                          </a:solidFill>
                        </a:rPr>
                        <a:t>∙</a:t>
                      </a:r>
                      <a:endParaRPr lang="sl-SI" sz="3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3200" dirty="0" smtClean="0">
                          <a:solidFill>
                            <a:schemeClr val="tx2"/>
                          </a:solidFill>
                        </a:rPr>
                        <a:t>2,</a:t>
                      </a:r>
                      <a:endParaRPr lang="sl-SI" sz="3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3200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sl-SI" sz="3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dve decimalki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endParaRPr lang="sl-SI" sz="320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3200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sl-SI" sz="3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32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sl-SI" sz="3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3200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sl-SI" sz="3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sz="3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endParaRPr lang="sl-SI" sz="320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3200" dirty="0" smtClean="0">
                          <a:solidFill>
                            <a:schemeClr val="tx2"/>
                          </a:solidFill>
                        </a:rPr>
                        <a:t>+</a:t>
                      </a:r>
                      <a:endParaRPr lang="sl-SI" sz="3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3200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sl-SI" sz="3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3200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sl-SI" sz="3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3200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sl-SI" sz="3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endParaRPr lang="sl-SI" sz="320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3200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sl-SI" sz="3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3200" dirty="0" smtClean="0">
                          <a:solidFill>
                            <a:schemeClr val="tx2"/>
                          </a:solidFill>
                        </a:rPr>
                        <a:t>5,</a:t>
                      </a:r>
                      <a:endParaRPr lang="sl-SI" sz="3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3200" dirty="0" smtClean="0">
                          <a:solidFill>
                            <a:schemeClr val="tx2"/>
                          </a:solidFill>
                        </a:rPr>
                        <a:t>7</a:t>
                      </a:r>
                      <a:endParaRPr lang="sl-SI" sz="3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3200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sl-SI" sz="3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dve decimalki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5220072" y="2780928"/>
            <a:ext cx="0" cy="1296144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uwQTndfsZRg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99592" y="1124744"/>
            <a:ext cx="7415180" cy="4171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73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09598" y="404664"/>
            <a:ext cx="7994849" cy="5636699"/>
          </a:xfrm>
        </p:spPr>
        <p:txBody>
          <a:bodyPr/>
          <a:lstStyle/>
          <a:p>
            <a:pPr marL="0" indent="0">
              <a:buNone/>
            </a:pPr>
            <a:endParaRPr lang="sl-SI" dirty="0" smtClean="0"/>
          </a:p>
          <a:p>
            <a:pPr marL="0" indent="0" algn="ctr">
              <a:buNone/>
            </a:pPr>
            <a:r>
              <a:rPr lang="sl-SI" dirty="0" smtClean="0"/>
              <a:t>Sedaj, ko ste prepisali snov, je čas za </a:t>
            </a:r>
            <a:r>
              <a:rPr lang="sl-SI" b="1" dirty="0" smtClean="0"/>
              <a:t>utrjevanje</a:t>
            </a:r>
            <a:r>
              <a:rPr lang="sl-SI" dirty="0" smtClean="0"/>
              <a:t>.</a:t>
            </a:r>
          </a:p>
          <a:p>
            <a:pPr marL="0" indent="0" algn="ctr">
              <a:buNone/>
            </a:pPr>
            <a:endParaRPr lang="sl-SI" dirty="0"/>
          </a:p>
          <a:p>
            <a:pPr marL="0" indent="0" algn="ctr">
              <a:buNone/>
            </a:pPr>
            <a:r>
              <a:rPr lang="sl-SI" dirty="0" smtClean="0"/>
              <a:t>Učbenik, stran </a:t>
            </a:r>
            <a:r>
              <a:rPr lang="sl-SI" b="1" dirty="0" smtClean="0"/>
              <a:t>213</a:t>
            </a:r>
            <a:r>
              <a:rPr lang="sl-SI" dirty="0" smtClean="0"/>
              <a:t>:</a:t>
            </a:r>
          </a:p>
          <a:p>
            <a:pPr marL="0" indent="0" algn="ctr">
              <a:buNone/>
            </a:pPr>
            <a:endParaRPr lang="sl-SI" dirty="0"/>
          </a:p>
          <a:p>
            <a:pPr marL="0" indent="0" algn="ctr">
              <a:buNone/>
            </a:pPr>
            <a:r>
              <a:rPr lang="sl-SI" b="1" dirty="0" smtClean="0"/>
              <a:t>34.b,d, 37.a, 49</a:t>
            </a:r>
          </a:p>
          <a:p>
            <a:pPr marL="0" indent="0" algn="ctr">
              <a:buNone/>
            </a:pPr>
            <a:endParaRPr lang="sl-SI" b="1" dirty="0"/>
          </a:p>
          <a:p>
            <a:pPr marL="0" indent="0" algn="ctr">
              <a:buNone/>
            </a:pPr>
            <a:endParaRPr lang="sl-SI" b="1" dirty="0" smtClean="0"/>
          </a:p>
          <a:p>
            <a:pPr marL="0" indent="0" algn="ctr">
              <a:buNone/>
            </a:pPr>
            <a:endParaRPr lang="sl-SI" b="1" dirty="0"/>
          </a:p>
          <a:p>
            <a:pPr marL="0" indent="0" algn="ctr">
              <a:buNone/>
            </a:pPr>
            <a:endParaRPr lang="sl-SI" b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816" y="3198630"/>
            <a:ext cx="3087787" cy="3087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05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870</TotalTime>
  <Words>219</Words>
  <Application>Microsoft Office PowerPoint</Application>
  <PresentationFormat>Diaprojekcija na zaslonu (4:3)</PresentationFormat>
  <Paragraphs>49</Paragraphs>
  <Slides>5</Slides>
  <Notes>0</Notes>
  <HiddenSlides>0</HiddenSlides>
  <MMClips>3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Gladko</vt:lpstr>
      <vt:lpstr>1. ura: Ponovitev  MNOŽENJE IN DELJENJE NARAVNIH ŠTEVIL</vt:lpstr>
      <vt:lpstr>2. ura: MNOŽENJE S POTENCAMI ŠTEVILA 10</vt:lpstr>
      <vt:lpstr> 3. ura: MNOŽENJE DECIMALNIH ŠTEVIL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Pika</dc:creator>
  <cp:lastModifiedBy>MAT_Štrajhar</cp:lastModifiedBy>
  <cp:revision>47</cp:revision>
  <dcterms:created xsi:type="dcterms:W3CDTF">2015-07-07T14:57:48Z</dcterms:created>
  <dcterms:modified xsi:type="dcterms:W3CDTF">2021-01-14T19:10:13Z</dcterms:modified>
</cp:coreProperties>
</file>