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8" r:id="rId9"/>
    <p:sldId id="262" r:id="rId10"/>
    <p:sldId id="272" r:id="rId11"/>
    <p:sldId id="267" r:id="rId12"/>
    <p:sldId id="270" r:id="rId13"/>
    <p:sldId id="275" r:id="rId14"/>
    <p:sldId id="263" r:id="rId15"/>
    <p:sldId id="273" r:id="rId16"/>
    <p:sldId id="274" r:id="rId17"/>
    <p:sldId id="26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40B5-D894-4465-BE66-12002CC5B3D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BCC3-A9DD-4978-9500-78B32486B3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5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BCC3-A9DD-4978-9500-78B32486B37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86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76CB327-AA13-4FA5-9B61-562E7D64251E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8D47-4992-492F-884E-AFDAEB35E81B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C43D-77F6-482B-A774-FFDBC015FBBD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84D-ED68-426E-B19A-23BFB5258BAA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4B-E98F-4022-AF77-01E235F9A98F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BBB-92C3-4E76-B0D1-F3646A5B332C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06D-DCCB-4755-87DF-D89F4E903B5C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F96C-8D2F-44AF-872F-E56B621C8DC2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F229-D080-4739-A4D8-A038D50CDFB6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9991-AD4E-4238-A2FD-3B2BEFABFF15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0E8-A920-4719-B0B9-4B2EDDD74358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E537FE-7C00-43A7-AE2A-C261EA620D4A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Šolska svetovalna služba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 ŠOLO GREM…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8197"/>
            <a:ext cx="4464140" cy="4539803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PRVA OSNOVNA ŠOLA </a:t>
            </a:r>
          </a:p>
          <a:p>
            <a:r>
              <a:rPr lang="sl-SI" dirty="0" smtClean="0"/>
              <a:t>SLOVENJ GRADEC</a:t>
            </a:r>
          </a:p>
          <a:p>
            <a:r>
              <a:rPr lang="sl-SI" dirty="0" smtClean="0"/>
              <a:t>Šercerjeva 7</a:t>
            </a:r>
          </a:p>
          <a:p>
            <a:r>
              <a:rPr lang="sl-SI" dirty="0" smtClean="0"/>
              <a:t>2380 SLOVENJ GRADEC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4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cyclewebshop.com/files/KAWASAKI-MX-16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696" y="2278917"/>
            <a:ext cx="2684600" cy="24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TAKOJČEK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4128" y="2278917"/>
            <a:ext cx="972007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KO ZAČNE OBISKOVATI ŠOLO, se prvič postavijo jasne zahteve po DOSEŽKIH</a:t>
            </a:r>
            <a:r>
              <a:rPr lang="sl-SI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DOMAČE NALOGE – včasih ne zmore in ne zna...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Vsaka stvar, malenkost, ki se mu zgodi, je potencirana, vsaka prepreka ga ustavi, ujezi, celo </a:t>
            </a:r>
            <a:r>
              <a:rPr lang="sl-SI" dirty="0" smtClean="0"/>
              <a:t>užali. Hitro </a:t>
            </a:r>
            <a:r>
              <a:rPr lang="sl-SI" dirty="0"/>
              <a:t>odneha, zato nima s čim dokazati svoje uspešnosti. Ob najmanjši prepreki pričakuje pomoč vseh, ki opazijo, da doživlja težavo. Če ugotovi, da ni najboljši, uniči priliko tudi drugim</a:t>
            </a:r>
            <a:r>
              <a:rPr lang="sl-SI" dirty="0" smtClean="0"/>
              <a:t>.“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VOLJA  -  NAPOR - VZTRAJNOST …………………… USPEH</a:t>
            </a: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sp>
        <p:nvSpPr>
          <p:cNvPr id="4" name="Zlomljena puščica 3"/>
          <p:cNvSpPr/>
          <p:nvPr/>
        </p:nvSpPr>
        <p:spPr>
          <a:xfrm rot="8602621">
            <a:off x="6269988" y="3716777"/>
            <a:ext cx="861766" cy="671500"/>
          </a:xfrm>
          <a:prstGeom prst="bentArrow">
            <a:avLst>
              <a:gd name="adj1" fmla="val 25000"/>
              <a:gd name="adj2" fmla="val 200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28" name="Picture 4" descr="http://www.jatrgovac.com/usdocs/%C4%8Dokolada-mi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66" y="555675"/>
            <a:ext cx="2158085" cy="1529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lternet.si/content/uploads/2013/03/img10500-300x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42" y="749760"/>
            <a:ext cx="1610446" cy="11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 flipV="1">
            <a:off x="4391696" y="749760"/>
            <a:ext cx="3322749" cy="988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 flipV="1">
            <a:off x="7521262" y="749760"/>
            <a:ext cx="2150772" cy="133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 flipV="1">
            <a:off x="6858855" y="749760"/>
            <a:ext cx="3029755" cy="119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 flipH="1" flipV="1">
            <a:off x="4666355" y="391131"/>
            <a:ext cx="2674603" cy="1693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8" descr="Rezultat iskanja slik za plosk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10" descr="Rezultat iskanja slik za ploskanje"/>
          <p:cNvSpPr>
            <a:spLocks noChangeAspect="1" noChangeArrowheads="1"/>
          </p:cNvSpPr>
          <p:nvPr/>
        </p:nvSpPr>
        <p:spPr bwMode="auto">
          <a:xfrm>
            <a:off x="398127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732" y="5313615"/>
            <a:ext cx="1514878" cy="151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1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PREDSTAVLJA ZAUPANJE?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Ne/zaupljivi STARŠI 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NE</a:t>
            </a:r>
            <a:r>
              <a:rPr lang="sl-SI" b="1" dirty="0" smtClean="0">
                <a:solidFill>
                  <a:srgbClr val="FF0000"/>
                </a:solidFill>
              </a:rPr>
              <a:t>/ZAUPLJIVI OTROCI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Ne/zaupljivi UČITELJI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5884164" y="58476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Točke trikotnika so učitelj, učenec in starši, daljice so odnosi in komunikacija med njimi, koti pa njihove naloge in odgovornost v procesu učenja.</a:t>
            </a:r>
            <a:endParaRPr lang="sl-SI" dirty="0"/>
          </a:p>
        </p:txBody>
      </p:sp>
      <p:pic>
        <p:nvPicPr>
          <p:cNvPr id="7170" name="Picture 2" descr="http://www.uciteljska.net/slike/zanimivosti/tr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84" y="1824335"/>
            <a:ext cx="5202037" cy="38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7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ČRTA ZAUPANJA</a:t>
            </a:r>
            <a:endParaRPr lang="sl-SI" dirty="0"/>
          </a:p>
        </p:txBody>
      </p:sp>
      <p:cxnSp>
        <p:nvCxnSpPr>
          <p:cNvPr id="5" name="Raven povezovalnik 4"/>
          <p:cNvCxnSpPr/>
          <p:nvPr/>
        </p:nvCxnSpPr>
        <p:spPr>
          <a:xfrm flipV="1">
            <a:off x="1263312" y="3863661"/>
            <a:ext cx="9562306" cy="164849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 rot="21023726">
            <a:off x="1702165" y="4117309"/>
            <a:ext cx="466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Od tu zmorem sam…</a:t>
            </a:r>
            <a:endParaRPr lang="sl-SI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AutoShape 2" descr="Rezultat iskanja slik za otroška stop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60" y="3138053"/>
            <a:ext cx="885898" cy="94713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629" y="962807"/>
            <a:ext cx="885898" cy="94713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43" y="2026163"/>
            <a:ext cx="885898" cy="947135"/>
          </a:xfrm>
          <a:prstGeom prst="rect">
            <a:avLst/>
          </a:prstGeom>
        </p:spPr>
      </p:pic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8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NEOBVEZNI IP ANGLEŠČINA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 2 uri tedensko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Pred poukom ali po pouku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Ko otroka prijavite, je obvezno (NI interesna dejavnost)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841" y="3599577"/>
            <a:ext cx="4807394" cy="3136073"/>
          </a:xfrm>
          <a:prstGeom prst="rect">
            <a:avLst/>
          </a:prstGeom>
        </p:spPr>
      </p:pic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ŽELIMO NA NAŠI ŠOLI?</a:t>
            </a:r>
            <a:endParaRPr lang="sl-SI" dirty="0"/>
          </a:p>
        </p:txBody>
      </p:sp>
      <p:pic>
        <p:nvPicPr>
          <p:cNvPr id="5122" name="Picture 2" descr="https://www.dzs.si/slike/1148695-320/MjAxNC0wOS0wMSAxMzozMDozMy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77" y="970666"/>
            <a:ext cx="4987283" cy="55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881450" y="49540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delajte/delajmo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NAMESTO OTROKA.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delajte/delajmo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ZA OTROKA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 smtClean="0">
                <a:solidFill>
                  <a:srgbClr val="00B050"/>
                </a:solidFill>
              </a:rPr>
              <a:t>DELAJTE/DELAJMO SKUPAJ </a:t>
            </a:r>
            <a:r>
              <a:rPr lang="sl-SI" b="1" dirty="0">
                <a:solidFill>
                  <a:srgbClr val="00B050"/>
                </a:solidFill>
              </a:rPr>
              <a:t>Z OTROKOM.</a:t>
            </a: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 V ŠOLO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PEŠ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ORGANIZIRAN PREVOZ (kombi, avtobus oz. povračilo stroškov prevoza)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Potrebno je SPREMSTVO staršev ali osebe, starejše od 10 let</a:t>
            </a:r>
            <a:endParaRPr lang="sl-SI" dirty="0"/>
          </a:p>
        </p:txBody>
      </p:sp>
      <p:pic>
        <p:nvPicPr>
          <p:cNvPr id="2050" name="Picture 2" descr="http://arhiv.osflv.si/2013/images/datoteke/slike/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62" y="3675141"/>
            <a:ext cx="5755828" cy="31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6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lfa-sp.si/wp-content/uploads/023-mojprvisolskidan-22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52" y="837127"/>
            <a:ext cx="3420410" cy="464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NAŠA SREČANJA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Mesec JUNIJ – roditeljski sestanek z učiteljicami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Mesec SEPTEMBER – 1. ŠOLSKI DAN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32598" y="5358220"/>
            <a:ext cx="471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„Otroštva z vstopom v šolo ni konec,</a:t>
            </a:r>
          </a:p>
          <a:p>
            <a:r>
              <a:rPr lang="sl-SI" b="1" dirty="0">
                <a:solidFill>
                  <a:srgbClr val="00B0F0"/>
                </a:solidFill>
              </a:rPr>
              <a:t>r</a:t>
            </a:r>
            <a:r>
              <a:rPr lang="sl-SI" b="1" dirty="0" smtClean="0">
                <a:solidFill>
                  <a:srgbClr val="00B0F0"/>
                </a:solidFill>
              </a:rPr>
              <a:t>azen če ga otroku vzamemo…“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0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UNESCO ŠOLA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49" y="1891384"/>
            <a:ext cx="1596401" cy="41669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80" y="1974628"/>
            <a:ext cx="1629755" cy="40836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25392"/>
            <a:ext cx="1643768" cy="40836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12" y="1906510"/>
            <a:ext cx="1468974" cy="4151811"/>
          </a:xfrm>
          <a:prstGeom prst="rect">
            <a:avLst/>
          </a:prstGeom>
        </p:spPr>
      </p:pic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5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92" y="3165672"/>
            <a:ext cx="5871162" cy="361302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4127" y="1228859"/>
            <a:ext cx="9720073" cy="4023360"/>
          </a:xfrm>
        </p:spPr>
        <p:txBody>
          <a:bodyPr/>
          <a:lstStyle/>
          <a:p>
            <a:pPr algn="just"/>
            <a:r>
              <a:rPr lang="sl-SI" dirty="0" smtClean="0"/>
              <a:t>»Otroštvo </a:t>
            </a:r>
            <a:r>
              <a:rPr lang="sl-SI" dirty="0"/>
              <a:t>je maraton, dolg in naporen. </a:t>
            </a:r>
            <a:endParaRPr lang="sl-SI" dirty="0" smtClean="0"/>
          </a:p>
          <a:p>
            <a:pPr algn="just"/>
            <a:r>
              <a:rPr lang="sl-SI" dirty="0" smtClean="0"/>
              <a:t>Vloga </a:t>
            </a:r>
            <a:r>
              <a:rPr lang="sl-SI" dirty="0"/>
              <a:t>staršev ni v tem, da ga pretečejo za svoje otroke, temveč jim na postajah ponudijo sendvič in vodo. Le tako se bodo njihovi otroci naučili spopadati z bolečino. Nihče na tem svetu ne more biti kar naprej srečen. Lahko pa se nauči odgovorno spopadati s problemi. Če otrok tega ne naučimo, plačajo visoko ceno. Depresivni mladostniki pri petnajstih, šestnajstih, sedemnajstih letih so značilnost našega </a:t>
            </a:r>
            <a:r>
              <a:rPr lang="sl-SI" dirty="0" smtClean="0"/>
              <a:t>časa. </a:t>
            </a:r>
          </a:p>
          <a:p>
            <a:pPr algn="just"/>
            <a:r>
              <a:rPr lang="sl-SI" dirty="0" smtClean="0"/>
              <a:t>Starši </a:t>
            </a:r>
            <a:r>
              <a:rPr lang="sl-SI" dirty="0"/>
              <a:t>se </a:t>
            </a:r>
            <a:r>
              <a:rPr lang="sl-SI" dirty="0" smtClean="0"/>
              <a:t>trudimo, </a:t>
            </a:r>
            <a:r>
              <a:rPr lang="sl-SI" dirty="0"/>
              <a:t>da bi svojim otrokom čim bolj olajšali vsakdan. Jim odvzeli čim več bremen. Čim več odgovornosti. Odstranili čim več preprek. Samo, da bi bili čim bolj srečni</a:t>
            </a:r>
            <a:r>
              <a:rPr lang="sl-SI" dirty="0" smtClean="0"/>
              <a:t>.“</a:t>
            </a:r>
            <a:endParaRPr lang="sl-SI" dirty="0"/>
          </a:p>
          <a:p>
            <a:endParaRPr lang="sl-SI" dirty="0"/>
          </a:p>
        </p:txBody>
      </p:sp>
      <p:sp>
        <p:nvSpPr>
          <p:cNvPr id="5" name="AutoShape 2" descr="Rezultat iskanja slik za otroci"/>
          <p:cNvSpPr>
            <a:spLocks noChangeAspect="1" noChangeArrowheads="1"/>
          </p:cNvSpPr>
          <p:nvPr/>
        </p:nvSpPr>
        <p:spPr bwMode="auto">
          <a:xfrm>
            <a:off x="155575" y="-1790700"/>
            <a:ext cx="6067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ŽELIM ZA SVOJEGA OTROKA?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64" y="2265263"/>
            <a:ext cx="4001399" cy="4069220"/>
          </a:xfrm>
          <a:ln>
            <a:noFill/>
          </a:ln>
        </p:spPr>
      </p:pic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Otrok doživlja vznemirjenje, veselje. Ga res?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Starši - je to zaključek brezskrbnega obdobja?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Bo devetletka odnesla leto dni otroštva?!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Ali bo moj otrok zmogel slediti zahtevam šole?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Ali je dobro, da zna že pisati in brati?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Kakšni so vaši občutki?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Je to prava šola zanj?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Kdo bo z njim v razredu? Bo imel prijatelje?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584560" y="4183572"/>
            <a:ext cx="302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„Šolar bom. Šolarka bom“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www.os-domzale.si/files/2015/08/prvosolc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26" y="4569406"/>
            <a:ext cx="2774056" cy="21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884164" y="513733"/>
            <a:ext cx="681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„Ali mora moj mali otrok res že v šolo? Je že dovolj zrel?“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http://med.over.net/wp-content/uploads/2006/11/10901-rod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92" y="983649"/>
            <a:ext cx="2548119" cy="25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3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ŠOLSKA ZRELOST?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00B050"/>
                </a:solidFill>
              </a:rPr>
              <a:t>TELESNA</a:t>
            </a:r>
            <a:r>
              <a:rPr lang="sl-SI" dirty="0" smtClean="0"/>
              <a:t> zrelost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INTELEKTUALNA</a:t>
            </a:r>
            <a:r>
              <a:rPr lang="sl-SI" dirty="0" smtClean="0"/>
              <a:t> zrelost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OSEBNOSTNA</a:t>
            </a:r>
            <a:r>
              <a:rPr lang="sl-SI" dirty="0" smtClean="0"/>
              <a:t> zrelost</a:t>
            </a:r>
            <a:endParaRPr lang="sl-SI" dirty="0"/>
          </a:p>
        </p:txBody>
      </p:sp>
      <p:pic>
        <p:nvPicPr>
          <p:cNvPr id="4098" name="Picture 2" descr="http://zastarse.si/wp-content/uploads/2016/02/metoda-ucenja-ki-vodi-do-uspeha-80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36" y="1196960"/>
            <a:ext cx="2810846" cy="1562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primorske.si/foto/lowres/Zdravje/202-prvosolc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35" y="3920410"/>
            <a:ext cx="2445185" cy="244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artner.si/SLIKE%5C3838622175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53" y="1746201"/>
            <a:ext cx="1660346" cy="20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4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RAZVIJANJE SPRETNOSTI IN VEŠČIN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4127" y="1827941"/>
            <a:ext cx="9720073" cy="45599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Dobra </a:t>
            </a:r>
            <a:r>
              <a:rPr lang="sl-SI" dirty="0" smtClean="0">
                <a:solidFill>
                  <a:srgbClr val="FF0000"/>
                </a:solidFill>
              </a:rPr>
              <a:t>SLUŠNA POZORNOST </a:t>
            </a:r>
            <a:r>
              <a:rPr lang="sl-SI" dirty="0" smtClean="0"/>
              <a:t>(navodila, ločevanje glasov, posluša, </a:t>
            </a:r>
          </a:p>
          <a:p>
            <a:pPr marL="0" indent="0">
              <a:buNone/>
            </a:pPr>
            <a:r>
              <a:rPr lang="sl-SI" dirty="0" smtClean="0"/>
              <a:t>pripoveduje, širjenje besednega zaklada…). 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POSLUŠANJE</a:t>
            </a:r>
            <a:r>
              <a:rPr lang="sl-SI" dirty="0" smtClean="0"/>
              <a:t> zvokov v naravi, prepoznavanje zvokov različnih predmetov, igranje z glasovi, prvi in zadnji glas v besedi, ritem, ploskanje, branje, …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NAVODILO</a:t>
            </a:r>
            <a:r>
              <a:rPr lang="sl-SI" dirty="0" smtClean="0"/>
              <a:t> povemo enkrat, največ dvakrat; v nasprotnem primeru se pozornost IZGUBLJA.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sp>
        <p:nvSpPr>
          <p:cNvPr id="6" name="Zlomljena puščica 5"/>
          <p:cNvSpPr/>
          <p:nvPr/>
        </p:nvSpPr>
        <p:spPr>
          <a:xfrm rot="8602621">
            <a:off x="5703318" y="2673589"/>
            <a:ext cx="861766" cy="671500"/>
          </a:xfrm>
          <a:prstGeom prst="bentArrow">
            <a:avLst>
              <a:gd name="adj1" fmla="val 25000"/>
              <a:gd name="adj2" fmla="val 200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Zlomljena puščica 6"/>
          <p:cNvSpPr/>
          <p:nvPr/>
        </p:nvSpPr>
        <p:spPr>
          <a:xfrm rot="8602621">
            <a:off x="7977679" y="4439332"/>
            <a:ext cx="895784" cy="720863"/>
          </a:xfrm>
          <a:prstGeom prst="bentArrow">
            <a:avLst>
              <a:gd name="adj1" fmla="val 25000"/>
              <a:gd name="adj2" fmla="val 200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6148" name="Picture 4" descr="http://i0.wp.com/www.englishchat247.com/wp-content/uploads/2015/06/065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51" y="1335024"/>
            <a:ext cx="2085349" cy="2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dn2.bigcommerce.com/server5900/e3bf3/product_images/uploaded_images/canaries-listening.jpg?t=13987257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83" y="4392320"/>
            <a:ext cx="2377926" cy="11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entilatorbesed.com/slike/clanki/lahko_noc_prijatelj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6" y="4614223"/>
            <a:ext cx="1312617" cy="189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6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RAZVIJANJE SPRETNOSTI IN VEŠČIN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FINA</a:t>
            </a:r>
            <a:r>
              <a:rPr lang="sl-SI" dirty="0" smtClean="0"/>
              <a:t> motorika in </a:t>
            </a:r>
            <a:r>
              <a:rPr lang="sl-SI" dirty="0" smtClean="0">
                <a:solidFill>
                  <a:srgbClr val="FF0000"/>
                </a:solidFill>
              </a:rPr>
              <a:t>GRAFOMOTORIKA</a:t>
            </a:r>
            <a:r>
              <a:rPr lang="sl-SI" dirty="0" smtClean="0"/>
              <a:t> (nizanje, lepljenje, trganje, rezanje, pretikanje, barvanje, oblikovanje stvari iz naravnih in umetnih mas, risanje v pesek, na kožo…).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00B050"/>
                </a:solidFill>
              </a:rPr>
              <a:t>SPRETNOST</a:t>
            </a:r>
            <a:r>
              <a:rPr lang="sl-SI" dirty="0" smtClean="0"/>
              <a:t> prstkov in rok.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Bodite pozorni na </a:t>
            </a:r>
            <a:r>
              <a:rPr lang="sl-SI" dirty="0" smtClean="0">
                <a:solidFill>
                  <a:srgbClr val="00B0F0"/>
                </a:solidFill>
              </a:rPr>
              <a:t>DRŽO PISALA in DRŽO.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4" name="Zlomljena puščica 3"/>
          <p:cNvSpPr/>
          <p:nvPr/>
        </p:nvSpPr>
        <p:spPr>
          <a:xfrm rot="9529176">
            <a:off x="4917728" y="3288269"/>
            <a:ext cx="861766" cy="671500"/>
          </a:xfrm>
          <a:prstGeom prst="bentArrow">
            <a:avLst>
              <a:gd name="adj1" fmla="val 25000"/>
              <a:gd name="adj2" fmla="val 200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28" name="Picture 4" descr="http://druzina.enaa.com/wp-content/uploads/2012/06/pi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4217620"/>
            <a:ext cx="3639301" cy="204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vevita.si/media/SlikeIT/Thumbs/Thumbs/min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917" y="3155269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RAZVIJANJE SPRETNOSTI IN VEŠČIN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00B050"/>
                </a:solidFill>
              </a:rPr>
              <a:t>ORIENTACIJA</a:t>
            </a:r>
            <a:r>
              <a:rPr lang="sl-SI" dirty="0" smtClean="0"/>
              <a:t> (zgoraj, spodaj, levo, desno, pod, nad, ob…).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FFC000"/>
                </a:solidFill>
              </a:rPr>
              <a:t>VSAKODNEVNE</a:t>
            </a:r>
            <a:r>
              <a:rPr lang="sl-SI" dirty="0" smtClean="0"/>
              <a:t> aktivnosti (oblačenje, igre, skrivanje predmetov,…).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PROSTOR, telo,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LIST.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pic>
        <p:nvPicPr>
          <p:cNvPr id="2050" name="Picture 2" descr="http://uciteljska.net/kvizi/HotPot/KJE_SE_NAHAJA/levo_des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71" y="4039629"/>
            <a:ext cx="3514904" cy="26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lomljena puščica 5"/>
          <p:cNvSpPr/>
          <p:nvPr/>
        </p:nvSpPr>
        <p:spPr>
          <a:xfrm rot="8826607">
            <a:off x="7121727" y="2986796"/>
            <a:ext cx="861766" cy="671500"/>
          </a:xfrm>
          <a:prstGeom prst="bentArrow">
            <a:avLst>
              <a:gd name="adj1" fmla="val 25000"/>
              <a:gd name="adj2" fmla="val 200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2054" name="Picture 6" descr="http://www.foto-gm.si/e_files/articles/zvezek_item2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733" y="3216290"/>
            <a:ext cx="3903193" cy="32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RAZVIJANJE SPRETNOSTI IN VEŠČIN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HIGIENSKE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rgbClr val="C00000"/>
                </a:solidFill>
              </a:rPr>
              <a:t>DELOVNE </a:t>
            </a:r>
            <a:r>
              <a:rPr lang="sl-SI" dirty="0" smtClean="0"/>
              <a:t>navade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00B050"/>
                </a:solidFill>
              </a:rPr>
              <a:t>SOCIALNE in ŽIVLJENJSKE </a:t>
            </a:r>
            <a:r>
              <a:rPr lang="sl-SI" dirty="0" smtClean="0"/>
              <a:t>veščine </a:t>
            </a:r>
          </a:p>
          <a:p>
            <a:pPr marL="0" indent="0">
              <a:buNone/>
            </a:pPr>
            <a:r>
              <a:rPr lang="sl-SI" dirty="0" smtClean="0"/>
              <a:t>(znati počakati, se izraziti, znati sobivati z drugimi, </a:t>
            </a:r>
          </a:p>
          <a:p>
            <a:pPr marL="0" indent="0">
              <a:buNone/>
            </a:pPr>
            <a:r>
              <a:rPr lang="sl-SI" dirty="0" smtClean="0"/>
              <a:t>imeti odnos do stvari in do ljudi, …).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pic>
        <p:nvPicPr>
          <p:cNvPr id="8194" name="Picture 2" descr="http://www.cvilimozek.si/wp-content/uploads/2011/02/kah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29" y="1692263"/>
            <a:ext cx="1975823" cy="19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dublogs.misd.net/theskinny/files/2013/05/stop-chicken-160l5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65" y="3128530"/>
            <a:ext cx="3183273" cy="33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953814" y="5834130"/>
            <a:ext cx="452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„Ni otroka na svetu, ki bi veselo vzklikal: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Juhu, starša sta rekla NE.“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6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RAZVIJANJE SPRETNOSTI IN VEŠČIN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DOSLEDNOST in VZTRAJNOST</a:t>
            </a:r>
            <a:r>
              <a:rPr lang="sl-SI" dirty="0" smtClean="0"/>
              <a:t> (čas, spodbuda, potrpljenje, ovire, pomoč,…).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rgbClr val="00B0F0"/>
                </a:solidFill>
              </a:rPr>
              <a:t>DOLŽNOSTI </a:t>
            </a:r>
            <a:r>
              <a:rPr lang="sl-SI" dirty="0" smtClean="0"/>
              <a:t>- MU DASTE DOVOLJ </a:t>
            </a:r>
            <a:r>
              <a:rPr lang="sl-SI" dirty="0" smtClean="0">
                <a:solidFill>
                  <a:srgbClr val="FF0000"/>
                </a:solidFill>
              </a:rPr>
              <a:t>ČASA</a:t>
            </a:r>
            <a:r>
              <a:rPr lang="sl-SI" dirty="0" smtClean="0"/>
              <a:t>?</a:t>
            </a: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LAŽJA POT = TEŽJA POT.</a:t>
            </a:r>
          </a:p>
        </p:txBody>
      </p:sp>
      <p:pic>
        <p:nvPicPr>
          <p:cNvPr id="3074" name="Picture 2" descr="http://static.wixstatic.com/media/a6e75b_d67914ad184b4564a48ce7c3a330dd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1725233"/>
            <a:ext cx="2533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asveti.net/wp-content/uploads/2015/12/zavezovanje-vez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6" y="4170178"/>
            <a:ext cx="3012628" cy="20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471633" y="5608581"/>
            <a:ext cx="2279561" cy="36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Frustracija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000074" y="2985335"/>
            <a:ext cx="379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Njegova dolžnost je, da je dejaven pri vseh opravilih, povezanih z družinskim življenjem, dokler živi v vaši družini.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9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220</TotalTime>
  <Words>792</Words>
  <Application>Microsoft Office PowerPoint</Application>
  <PresentationFormat>Širokozaslonsko</PresentationFormat>
  <Paragraphs>124</Paragraphs>
  <Slides>18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Calibri</vt:lpstr>
      <vt:lpstr>Tw Cen MT</vt:lpstr>
      <vt:lpstr>Tw Cen MT Condensed</vt:lpstr>
      <vt:lpstr>Wingdings</vt:lpstr>
      <vt:lpstr>Wingdings 3</vt:lpstr>
      <vt:lpstr>Integral</vt:lpstr>
      <vt:lpstr>V ŠOLO GREM…</vt:lpstr>
      <vt:lpstr>KAJ ŽELIM ZA SVOJEGA OTROKA?</vt:lpstr>
      <vt:lpstr>ŠOLA?</vt:lpstr>
      <vt:lpstr>KAJ JE ŠOLSKA ZRELOST?</vt:lpstr>
      <vt:lpstr>RAZVIJANJE SPRETNOSTI IN VEŠČIN</vt:lpstr>
      <vt:lpstr>RAZVIJANJE SPRETNOSTI IN VEŠČIN</vt:lpstr>
      <vt:lpstr>RAZVIJANJE SPRETNOSTI IN VEŠČIN</vt:lpstr>
      <vt:lpstr>RAZVIJANJE SPRETNOSTI IN VEŠČIN </vt:lpstr>
      <vt:lpstr>RAZVIJANJE SPRETNOSTI IN VEŠČIN</vt:lpstr>
      <vt:lpstr>TAKOJČEK</vt:lpstr>
      <vt:lpstr>KAJ PREDSTAVLJA ZAUPANJE?</vt:lpstr>
      <vt:lpstr>ČRTA ZAUPANJA</vt:lpstr>
      <vt:lpstr>NEOBVEZNI IP ANGLEŠČINA</vt:lpstr>
      <vt:lpstr>KAJ ŽELIMO NA NAŠI ŠOLI?</vt:lpstr>
      <vt:lpstr>POT V ŠOLO</vt:lpstr>
      <vt:lpstr>NAŠA SREČANJA</vt:lpstr>
      <vt:lpstr>UNESCO ŠOLA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ŠOLO GREM…</dc:title>
  <dc:creator>Uporabnik</dc:creator>
  <cp:lastModifiedBy>veronika.gosak-krebs@guest.arnes.si</cp:lastModifiedBy>
  <cp:revision>28</cp:revision>
  <dcterms:created xsi:type="dcterms:W3CDTF">2016-05-03T19:17:10Z</dcterms:created>
  <dcterms:modified xsi:type="dcterms:W3CDTF">2020-03-23T18:25:26Z</dcterms:modified>
</cp:coreProperties>
</file>