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8" r:id="rId12"/>
    <p:sldId id="272" r:id="rId13"/>
    <p:sldId id="266" r:id="rId14"/>
    <p:sldId id="267" r:id="rId15"/>
    <p:sldId id="269" r:id="rId16"/>
    <p:sldId id="270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92" d="100"/>
          <a:sy n="92" d="100"/>
        </p:scale>
        <p:origin x="317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Elipsa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Elipsa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Elipsa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Elipsa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Elipsa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Elipsa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Pravokotni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Elipsa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Pravokotni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Elipsa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konek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Pravokotni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Elipsa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Elipsa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3F93E1-59AC-4AFA-AE8A-1460556FB223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Elipsa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Elipsa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79127E-49F9-4EC2-A15B-4A6FE68D0792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oHC9Fw9gD8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atnight.si/mig-mag-tig-varjenj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secureservercdn.net/45.40.144.200/3z2.e25.myftpupload.com/wp-content/uploads/2019/07/capture-1024x1024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9/94/SMAW.welding.af.nc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B621Xjex_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3U1o4g_ac" TargetMode="External"/><Relationship Id="rId2" Type="http://schemas.openxmlformats.org/officeDocument/2006/relationships/hyperlink" Target="https://www.youtube.com/watch?v=xOZ7-QEV8p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zi-qTEhA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-CSgj2Mgx8" TargetMode="External"/><Relationship Id="rId5" Type="http://schemas.openxmlformats.org/officeDocument/2006/relationships/hyperlink" Target="https://youtu.be/XgWmjqQ_EDo?t=6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wQApbyF044?t=18" TargetMode="External"/><Relationship Id="rId4" Type="http://schemas.openxmlformats.org/officeDocument/2006/relationships/hyperlink" Target="https://www.youtube.com/watch?v=NcRbu0dVj1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717032"/>
            <a:ext cx="8534400" cy="1392560"/>
          </a:xfrm>
        </p:spPr>
        <p:txBody>
          <a:bodyPr>
            <a:normAutofit/>
          </a:bodyPr>
          <a:lstStyle/>
          <a:p>
            <a:r>
              <a:rPr lang="sl-SI" sz="3600" dirty="0"/>
              <a:t>OBDELOVALNI POSTOPKI IN ORODJE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KOVINE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1C2CD21-AF68-4589-9921-FFDE998E2659}"/>
              </a:ext>
            </a:extLst>
          </p:cNvPr>
          <p:cNvSpPr txBox="1"/>
          <p:nvPr/>
        </p:nvSpPr>
        <p:spPr>
          <a:xfrm>
            <a:off x="10632504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TIT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KOVIČENJE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Spajanje gradiv s </a:t>
            </a:r>
            <a:r>
              <a:rPr lang="sl-SI" b="1" dirty="0"/>
              <a:t>kovicami</a:t>
            </a:r>
            <a:r>
              <a:rPr lang="sl-SI" dirty="0"/>
              <a:t> v </a:t>
            </a:r>
            <a:r>
              <a:rPr lang="sl-SI" b="1" dirty="0"/>
              <a:t>nerazstavljive zveze.</a:t>
            </a:r>
          </a:p>
          <a:p>
            <a:r>
              <a:rPr lang="sl-SI" dirty="0"/>
              <a:t>Zakovičene zveze lahko razstavimo le, če kovico odsekamo.</a:t>
            </a:r>
          </a:p>
          <a:p>
            <a:r>
              <a:rPr lang="sl-SI" dirty="0"/>
              <a:t>Kovičimo mostne konstrukcije, mreže, ograje, dele tirnih vozil,… </a:t>
            </a:r>
          </a:p>
          <a:p>
            <a:r>
              <a:rPr lang="sl-SI" dirty="0"/>
              <a:t>Slepo kovičenje </a:t>
            </a:r>
          </a:p>
        </p:txBody>
      </p:sp>
      <p:pic>
        <p:nvPicPr>
          <p:cNvPr id="4" name="Slika 3" descr="Kovicenj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187" y="3869201"/>
            <a:ext cx="2872356" cy="2165929"/>
          </a:xfrm>
          <a:prstGeom prst="rect">
            <a:avLst/>
          </a:prstGeom>
        </p:spPr>
      </p:pic>
      <p:pic>
        <p:nvPicPr>
          <p:cNvPr id="5" name="Slika 4" descr="Kovice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736" y="3869201"/>
            <a:ext cx="5904656" cy="2165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293" y="2636912"/>
            <a:ext cx="1469263" cy="363353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707036" y="3275685"/>
            <a:ext cx="1421412" cy="270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>
            <a:extLst>
              <a:ext uri="{FF2B5EF4-FFF2-40B4-BE49-F238E27FC236}">
                <a16:creationId xmlns:a16="http://schemas.microsoft.com/office/drawing/2014/main" id="{2DEBBCBF-063F-4414-9564-E869D1FD6867}"/>
              </a:ext>
            </a:extLst>
          </p:cNvPr>
          <p:cNvSpPr/>
          <p:nvPr/>
        </p:nvSpPr>
        <p:spPr>
          <a:xfrm>
            <a:off x="3129868" y="3091019"/>
            <a:ext cx="557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https://www.youtube.com/watch?v=toHC9Fw9gD8</a:t>
            </a: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VIJAČENJE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767408" y="1484784"/>
            <a:ext cx="10513168" cy="2160240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Razstavljiva zveza</a:t>
            </a:r>
            <a:r>
              <a:rPr lang="sl-SI" dirty="0"/>
              <a:t>, ker lahko </a:t>
            </a:r>
            <a:r>
              <a:rPr lang="sl-SI" b="1" dirty="0"/>
              <a:t>vijake</a:t>
            </a:r>
            <a:r>
              <a:rPr lang="sl-SI" dirty="0"/>
              <a:t> odvijemo in dele razstavimo.</a:t>
            </a:r>
          </a:p>
          <a:p>
            <a:r>
              <a:rPr lang="sl-SI" i="1" dirty="0"/>
              <a:t>Poznamo vijake z matico, vijake z zarezo, vijake za pločevino ali les.</a:t>
            </a:r>
          </a:p>
          <a:p>
            <a:r>
              <a:rPr lang="sl-SI" dirty="0"/>
              <a:t>Orodje je </a:t>
            </a:r>
            <a:r>
              <a:rPr lang="sl-SI" b="1" dirty="0"/>
              <a:t>vijač</a:t>
            </a:r>
            <a:r>
              <a:rPr lang="sl-SI" dirty="0"/>
              <a:t> </a:t>
            </a:r>
          </a:p>
        </p:txBody>
      </p:sp>
      <p:pic>
        <p:nvPicPr>
          <p:cNvPr id="4" name="Slika 3" descr="Vijak z zare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80" y="4823389"/>
            <a:ext cx="1827292" cy="1566251"/>
          </a:xfrm>
          <a:prstGeom prst="rect">
            <a:avLst/>
          </a:prstGeom>
        </p:spPr>
      </p:pic>
      <p:pic>
        <p:nvPicPr>
          <p:cNvPr id="5" name="Slika 4" descr="Lesni vij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5640" y="2873510"/>
            <a:ext cx="1800199" cy="1543028"/>
          </a:xfrm>
          <a:prstGeom prst="rect">
            <a:avLst/>
          </a:prstGeom>
        </p:spPr>
      </p:pic>
      <p:pic>
        <p:nvPicPr>
          <p:cNvPr id="6" name="Slika 5" descr="Vijak za plocev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1212" y="4590090"/>
            <a:ext cx="1827292" cy="1566251"/>
          </a:xfrm>
          <a:prstGeom prst="rect">
            <a:avLst/>
          </a:prstGeom>
        </p:spPr>
      </p:pic>
      <p:pic>
        <p:nvPicPr>
          <p:cNvPr id="7" name="Slika 6" descr="Pocinkan vij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336" y="4005064"/>
            <a:ext cx="2478391" cy="1580812"/>
          </a:xfrm>
          <a:prstGeom prst="rect">
            <a:avLst/>
          </a:prstGeom>
        </p:spPr>
      </p:pic>
      <p:pic>
        <p:nvPicPr>
          <p:cNvPr id="1026" name="Picture 2" descr="NAVADNI IZVIJAČ 3 ST-0-64-924 STANLEY - Utorjeni izvijači - Delta">
            <a:extLst>
              <a:ext uri="{FF2B5EF4-FFF2-40B4-BE49-F238E27FC236}">
                <a16:creationId xmlns:a16="http://schemas.microsoft.com/office/drawing/2014/main" id="{E72A7FBA-735A-4F89-BB59-848A18E3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25" y="3204414"/>
            <a:ext cx="2408837" cy="18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Toplotna obdelava</a:t>
            </a:r>
          </a:p>
        </p:txBody>
      </p:sp>
      <p:pic>
        <p:nvPicPr>
          <p:cNvPr id="6" name="Picture 2" descr="MIG varj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7" y="2587781"/>
            <a:ext cx="4173479" cy="26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0788" y="5830287"/>
            <a:ext cx="746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>
                <a:hlinkClick r:id="rId3"/>
              </a:rPr>
              <a:t>https://www.lifeatnight.si/mig-mag-tig-varjenje</a:t>
            </a:r>
            <a:endParaRPr lang="sl-SI" sz="800" dirty="0"/>
          </a:p>
          <a:p>
            <a:r>
              <a:rPr lang="sl-SI" sz="800" dirty="0">
                <a:hlinkClick r:id="rId4"/>
              </a:rPr>
              <a:t>https://secureservercdn.net/45.40.144.200/3z2.e25.myftpupload.com/wp-content/uploads/2019/07/capture-1024x1024.png</a:t>
            </a:r>
            <a:r>
              <a:rPr lang="sl-SI" sz="8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393" y="2555881"/>
            <a:ext cx="3778897" cy="2519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433" y="3404072"/>
            <a:ext cx="3456924" cy="2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VARJENJE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Spajanje dveh ali več delov osnovnega materiala v </a:t>
            </a:r>
            <a:r>
              <a:rPr lang="sl-SI" b="1" dirty="0"/>
              <a:t>nerazstavljivo zvezo</a:t>
            </a:r>
            <a:r>
              <a:rPr lang="sl-SI" dirty="0"/>
              <a:t>.</a:t>
            </a:r>
          </a:p>
          <a:p>
            <a:r>
              <a:rPr lang="sl-SI" dirty="0"/>
              <a:t>Dosežemo s toploto, s pritiskom ali pa s kombinacijo obeh skupaj z ali brez dodajanja materiala.</a:t>
            </a:r>
          </a:p>
          <a:p>
            <a:r>
              <a:rPr lang="sl-SI" i="1" dirty="0"/>
              <a:t>Poznamo </a:t>
            </a:r>
            <a:r>
              <a:rPr lang="sl-SI" i="1" dirty="0" err="1"/>
              <a:t>obžigalno</a:t>
            </a:r>
            <a:r>
              <a:rPr lang="sl-SI" i="1" dirty="0"/>
              <a:t> varjenje in lasersko varjenje.</a:t>
            </a:r>
          </a:p>
        </p:txBody>
      </p:sp>
      <p:pic>
        <p:nvPicPr>
          <p:cNvPr id="19458" name="Picture 2" descr="Slika:SMAW.welding.af.nc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3573016"/>
            <a:ext cx="2318409" cy="2619672"/>
          </a:xfrm>
          <a:prstGeom prst="rect">
            <a:avLst/>
          </a:prstGeom>
          <a:noFill/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B57F5B2-7D20-471C-8E1D-55004F0F9FD5}"/>
              </a:ext>
            </a:extLst>
          </p:cNvPr>
          <p:cNvSpPr txBox="1"/>
          <p:nvPr/>
        </p:nvSpPr>
        <p:spPr>
          <a:xfrm>
            <a:off x="767408" y="45135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Video: </a:t>
            </a:r>
            <a:r>
              <a:rPr lang="sl-SI" dirty="0">
                <a:hlinkClick r:id="rId4"/>
              </a:rPr>
              <a:t>https://www.youtube.com/watch?v=VB621Xjex_s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LOTANJE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Spajanje dveh materialov na osnovi </a:t>
            </a:r>
            <a:r>
              <a:rPr lang="sl-SI" dirty="0" err="1"/>
              <a:t>pretaljevanja</a:t>
            </a:r>
            <a:r>
              <a:rPr lang="sl-SI" dirty="0"/>
              <a:t> dodatnega materiala v </a:t>
            </a:r>
            <a:r>
              <a:rPr lang="sl-SI" b="1" dirty="0"/>
              <a:t>nerazstavljivo zvezo</a:t>
            </a:r>
            <a:r>
              <a:rPr lang="sl-SI" dirty="0"/>
              <a:t>.</a:t>
            </a:r>
          </a:p>
          <a:p>
            <a:r>
              <a:rPr lang="sl-SI" dirty="0"/>
              <a:t>Spajka ali lot se pri tem raztali, medtem, ko se osnovni material samo segreje.</a:t>
            </a:r>
          </a:p>
          <a:p>
            <a:pPr lvl="1">
              <a:buNone/>
            </a:pPr>
            <a:endParaRPr lang="sl-SI" dirty="0"/>
          </a:p>
          <a:p>
            <a:r>
              <a:rPr lang="sl-SI" dirty="0"/>
              <a:t>Orodje je </a:t>
            </a:r>
            <a:r>
              <a:rPr lang="sl-SI" b="1" dirty="0"/>
              <a:t>spajkalnik</a:t>
            </a:r>
            <a:r>
              <a:rPr lang="sl-SI" dirty="0"/>
              <a:t>.</a:t>
            </a:r>
          </a:p>
        </p:txBody>
      </p:sp>
      <p:pic>
        <p:nvPicPr>
          <p:cNvPr id="4" name="Slika 3" descr="Lot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4279" y="3140968"/>
            <a:ext cx="3151292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76" y="3429000"/>
            <a:ext cx="2880320" cy="26587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ZAŠČITA KOVIN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19E0D85-1898-4753-ADE1-BF002B83EC74}"/>
              </a:ext>
            </a:extLst>
          </p:cNvPr>
          <p:cNvSpPr txBox="1"/>
          <p:nvPr/>
        </p:nvSpPr>
        <p:spPr>
          <a:xfrm>
            <a:off x="335360" y="254080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Videoposnetki: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2"/>
              </a:rPr>
              <a:t>https://www.youtube.com/watch?v=xOZ7-QEV8p8</a:t>
            </a:r>
            <a:r>
              <a:rPr lang="sl-S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3"/>
              </a:rPr>
              <a:t>https://www.youtube.com/watch?v=Jh3U1o4g_ac</a:t>
            </a:r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8B4F386-B088-4D5D-A734-05A030ECC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040971"/>
            <a:ext cx="2647950" cy="1724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F275187-C2B9-45C6-AA44-9D3A211D1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3140968"/>
            <a:ext cx="3808503" cy="285637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9A27C85-5D51-40B1-BBE4-3B5CA8B6C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344" y="3587160"/>
            <a:ext cx="2016225" cy="25641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51384" y="1527048"/>
            <a:ext cx="10657184" cy="3846168"/>
          </a:xfrm>
        </p:spPr>
        <p:txBody>
          <a:bodyPr>
            <a:normAutofit/>
          </a:bodyPr>
          <a:lstStyle/>
          <a:p>
            <a:r>
              <a:rPr lang="sl-SI" dirty="0"/>
              <a:t>Na nekatere kovine se iz okolice kemijsko veže kisik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oksidacija; nastane plast oksida.</a:t>
            </a:r>
          </a:p>
          <a:p>
            <a:pPr lvl="1"/>
            <a:r>
              <a:rPr lang="sl-SI" dirty="0"/>
              <a:t>Nekatere kovine plast oksida zaščiti pred nadaljnjo oksidacijo (aluminij).</a:t>
            </a:r>
          </a:p>
          <a:p>
            <a:pPr lvl="1"/>
            <a:r>
              <a:rPr lang="sl-SI" dirty="0"/>
              <a:t>Pri železu oksidacijo imenujemo rja – ni zaščita!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Da preprečimo korozijo izdelek površinsko zaščitimo z laki, barvami ali postopki obdelave površine (cinkanje, bromiranje, …)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Nekovinske prevleke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Mineralne masti ali olja</a:t>
            </a:r>
          </a:p>
          <a:p>
            <a:r>
              <a:rPr lang="sl-SI" dirty="0"/>
              <a:t>Barvanje in lakiranje</a:t>
            </a:r>
          </a:p>
          <a:p>
            <a:r>
              <a:rPr lang="sl-SI" dirty="0"/>
              <a:t>Emajliranje</a:t>
            </a:r>
          </a:p>
          <a:p>
            <a:r>
              <a:rPr lang="sl-SI" dirty="0"/>
              <a:t>Plastificiranje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Kovinska zaščita - galvanizacija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700808"/>
            <a:ext cx="11338560" cy="4398240"/>
          </a:xfrm>
        </p:spPr>
        <p:txBody>
          <a:bodyPr/>
          <a:lstStyle/>
          <a:p>
            <a:r>
              <a:rPr lang="sl-SI" dirty="0"/>
              <a:t>cinkanje,</a:t>
            </a:r>
          </a:p>
          <a:p>
            <a:r>
              <a:rPr lang="sl-SI" dirty="0"/>
              <a:t>bakrenje,</a:t>
            </a:r>
          </a:p>
          <a:p>
            <a:r>
              <a:rPr lang="sl-SI" dirty="0"/>
              <a:t>nikljanje,</a:t>
            </a:r>
          </a:p>
          <a:p>
            <a:r>
              <a:rPr lang="sl-SI" dirty="0" err="1"/>
              <a:t>kromiranje</a:t>
            </a:r>
            <a:r>
              <a:rPr lang="sl-SI" dirty="0"/>
              <a:t>,</a:t>
            </a:r>
          </a:p>
          <a:p>
            <a:r>
              <a:rPr lang="sl-SI" dirty="0" err="1"/>
              <a:t>kositranje</a:t>
            </a:r>
            <a:r>
              <a:rPr lang="sl-SI" dirty="0"/>
              <a:t>, …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353" y="1556792"/>
            <a:ext cx="3280470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068960"/>
            <a:ext cx="4021799" cy="25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D3E214-4A13-4AA0-817D-E0C245B269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>
              <a:hlinkClick r:id="rId2"/>
            </a:endParaRPr>
          </a:p>
          <a:p>
            <a:r>
              <a:rPr lang="sl-SI" dirty="0"/>
              <a:t>Še nekaj zanimivih postopkov obdelave kovin: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https://www.youtube.com/watch?v=hxzi-qTEhAo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186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Mehanska obdelava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75878" y="3573458"/>
            <a:ext cx="3632744" cy="1471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232166"/>
            <a:ext cx="3920612" cy="1638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3236096"/>
            <a:ext cx="3960143" cy="26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9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rivljenje.jpg"/>
          <p:cNvPicPr>
            <a:picLocks noChangeAspect="1"/>
          </p:cNvPicPr>
          <p:nvPr/>
        </p:nvPicPr>
        <p:blipFill rotWithShape="1">
          <a:blip r:embed="rId2" cstate="print"/>
          <a:srcRect t="9835" r="3929" b="3594"/>
          <a:stretch/>
        </p:blipFill>
        <p:spPr>
          <a:xfrm>
            <a:off x="335360" y="4090116"/>
            <a:ext cx="3285106" cy="223224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KRIVLJENJE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8069928" cy="4572000"/>
          </a:xfrm>
        </p:spPr>
        <p:txBody>
          <a:bodyPr/>
          <a:lstStyle/>
          <a:p>
            <a:r>
              <a:rPr lang="sl-SI" dirty="0"/>
              <a:t>Zunanja vlakna se napnejo, notranja pa </a:t>
            </a:r>
            <a:r>
              <a:rPr lang="sl-SI" dirty="0" err="1"/>
              <a:t>nakrčijo</a:t>
            </a:r>
            <a:r>
              <a:rPr lang="sl-SI" dirty="0"/>
              <a:t>. </a:t>
            </a:r>
          </a:p>
          <a:p>
            <a:r>
              <a:rPr lang="sl-SI" dirty="0"/>
              <a:t>Pomagamo si z vpenjanjem obdelovanca v </a:t>
            </a:r>
            <a:r>
              <a:rPr lang="sl-SI" b="1" dirty="0"/>
              <a:t>primež</a:t>
            </a:r>
          </a:p>
          <a:p>
            <a:r>
              <a:rPr lang="sl-SI" sz="2000" i="1" dirty="0"/>
              <a:t>Mesto krivljenja mora biti vzporedno in točno ob čeljustih primeža.</a:t>
            </a:r>
          </a:p>
          <a:p>
            <a:r>
              <a:rPr lang="sl-SI" sz="2000" i="1" dirty="0"/>
              <a:t>Uporabljamo </a:t>
            </a:r>
            <a:r>
              <a:rPr lang="sl-SI" sz="2000" b="1" i="1" dirty="0"/>
              <a:t>kladiva</a:t>
            </a:r>
            <a:r>
              <a:rPr lang="sl-SI" sz="2000" i="1" dirty="0"/>
              <a:t> iz lesa ali umetnih snovi</a:t>
            </a:r>
            <a:r>
              <a:rPr lang="sl-SI" sz="2000" dirty="0"/>
              <a:t>.</a:t>
            </a:r>
          </a:p>
        </p:txBody>
      </p:sp>
      <p:pic>
        <p:nvPicPr>
          <p:cNvPr id="5" name="Slika 4" descr="Preskusanje zilav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8747" y="3573428"/>
            <a:ext cx="3587893" cy="27054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E1735CB-CB61-42B8-A2CB-299CFD88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311" y="2041899"/>
            <a:ext cx="3672408" cy="140010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58D2695-BD4E-4ECD-9D45-A5F1CFE2C6E1}"/>
              </a:ext>
            </a:extLst>
          </p:cNvPr>
          <p:cNvSpPr txBox="1"/>
          <p:nvPr/>
        </p:nvSpPr>
        <p:spPr>
          <a:xfrm>
            <a:off x="3620466" y="4345864"/>
            <a:ext cx="460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Strojno: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5"/>
              </a:rPr>
              <a:t>https://youtu.be/XgWmjqQ_EDo?t=6</a:t>
            </a:r>
            <a:r>
              <a:rPr lang="sl-S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6"/>
              </a:rPr>
              <a:t>https://www.youtube.com/watch?v=K-CSgj2Mgx8</a:t>
            </a: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REZANJE PLOČEVINE (striženje)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2964003"/>
          </a:xfrm>
        </p:spPr>
        <p:txBody>
          <a:bodyPr/>
          <a:lstStyle/>
          <a:p>
            <a:r>
              <a:rPr lang="sl-SI" dirty="0"/>
              <a:t>Tanko pločevino režemo z </a:t>
            </a:r>
            <a:r>
              <a:rPr lang="sl-SI" b="1" dirty="0"/>
              <a:t>ročnimi </a:t>
            </a:r>
            <a:r>
              <a:rPr lang="sl-SI" dirty="0"/>
              <a:t>ali</a:t>
            </a:r>
            <a:r>
              <a:rPr lang="sl-SI" b="1" dirty="0"/>
              <a:t> vzvodnimi škarjami</a:t>
            </a:r>
          </a:p>
        </p:txBody>
      </p:sp>
      <p:pic>
        <p:nvPicPr>
          <p:cNvPr id="4" name="Slika 3" descr="škarje za plocevino.jpg"/>
          <p:cNvPicPr>
            <a:picLocks noChangeAspect="1"/>
          </p:cNvPicPr>
          <p:nvPr/>
        </p:nvPicPr>
        <p:blipFill rotWithShape="1">
          <a:blip r:embed="rId2" cstate="print"/>
          <a:srcRect t="26730" r="-184" b="14856"/>
          <a:stretch/>
        </p:blipFill>
        <p:spPr>
          <a:xfrm>
            <a:off x="1184868" y="2663626"/>
            <a:ext cx="3930722" cy="1728192"/>
          </a:xfrm>
          <a:prstGeom prst="rect">
            <a:avLst/>
          </a:prstGeom>
        </p:spPr>
      </p:pic>
      <p:pic>
        <p:nvPicPr>
          <p:cNvPr id="5" name="Slika 4" descr="Vzvodne skar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104" y="2564904"/>
            <a:ext cx="3930723" cy="2964003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781235F-E895-4778-9BFE-702F5783A50D}"/>
              </a:ext>
            </a:extLst>
          </p:cNvPr>
          <p:cNvCxnSpPr>
            <a:cxnSpLocks/>
          </p:cNvCxnSpPr>
          <p:nvPr/>
        </p:nvCxnSpPr>
        <p:spPr>
          <a:xfrm>
            <a:off x="8360497" y="2029407"/>
            <a:ext cx="270210" cy="49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F2C73E35-1624-483C-BBE7-0F81A18232C1}"/>
              </a:ext>
            </a:extLst>
          </p:cNvPr>
          <p:cNvCxnSpPr>
            <a:cxnSpLocks/>
          </p:cNvCxnSpPr>
          <p:nvPr/>
        </p:nvCxnSpPr>
        <p:spPr>
          <a:xfrm flipH="1">
            <a:off x="4295592" y="2029407"/>
            <a:ext cx="827384" cy="465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757759-42F7-4028-8471-D0D71D18F90D}"/>
              </a:ext>
            </a:extLst>
          </p:cNvPr>
          <p:cNvSpPr txBox="1"/>
          <p:nvPr/>
        </p:nvSpPr>
        <p:spPr>
          <a:xfrm>
            <a:off x="352047" y="4592288"/>
            <a:ext cx="668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Laserski razrez video: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https://www.youtube.com/watch?v=NcRbu0dVj1A</a:t>
            </a:r>
            <a:r>
              <a:rPr lang="sl-SI" dirty="0">
                <a:solidFill>
                  <a:srgbClr val="00B050"/>
                </a:solidFill>
              </a:rPr>
              <a:t> </a:t>
            </a:r>
          </a:p>
          <a:p>
            <a:endParaRPr lang="sl-SI" dirty="0"/>
          </a:p>
          <a:p>
            <a:r>
              <a:rPr lang="sl-SI" dirty="0"/>
              <a:t>Vodni razrez:</a:t>
            </a:r>
            <a:endParaRPr lang="sl-SI" dirty="0">
              <a:solidFill>
                <a:srgbClr val="00B05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https://youtu.be/EwQApbyF044?t=18</a:t>
            </a:r>
            <a:r>
              <a:rPr lang="sl-SI" dirty="0">
                <a:solidFill>
                  <a:srgbClr val="00B05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ŽAGANJE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/>
              <a:t>Žaga za kovino </a:t>
            </a:r>
          </a:p>
          <a:p>
            <a:r>
              <a:rPr lang="sl-SI" dirty="0"/>
              <a:t>Za trša gradiva – žaga z drobno deljenimi zobčki</a:t>
            </a:r>
          </a:p>
          <a:p>
            <a:r>
              <a:rPr lang="sl-SI" dirty="0"/>
              <a:t>Za mehkejša gradiva – žaga  z grobo deljenimi zobčki</a:t>
            </a:r>
          </a:p>
          <a:p>
            <a:endParaRPr lang="sl-SI" dirty="0"/>
          </a:p>
        </p:txBody>
      </p:sp>
      <p:pic>
        <p:nvPicPr>
          <p:cNvPr id="4" name="Slika 3" descr="Pravilna drža ž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408" y="3615850"/>
            <a:ext cx="3312368" cy="24977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E338B3-8934-4EB9-BC3D-4F76C62E1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7" r="9548" b="5582"/>
          <a:stretch/>
        </p:blipFill>
        <p:spPr>
          <a:xfrm>
            <a:off x="5626385" y="3344560"/>
            <a:ext cx="2846476" cy="276901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245CA9A-B0FB-4F87-AA4B-484C3F201633}"/>
              </a:ext>
            </a:extLst>
          </p:cNvPr>
          <p:cNvSpPr txBox="1"/>
          <p:nvPr/>
        </p:nvSpPr>
        <p:spPr>
          <a:xfrm>
            <a:off x="8506575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Krožna žaga za kovino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KLEPANJE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839416" y="1484784"/>
            <a:ext cx="9440024" cy="4572000"/>
          </a:xfrm>
        </p:spPr>
        <p:txBody>
          <a:bodyPr/>
          <a:lstStyle/>
          <a:p>
            <a:r>
              <a:rPr lang="sl-SI" dirty="0"/>
              <a:t>Pločevino damo na podlago, nato tolčemo s klepačem (</a:t>
            </a:r>
            <a:r>
              <a:rPr lang="sl-SI" b="1" dirty="0"/>
              <a:t>klepalno kladivo</a:t>
            </a:r>
            <a:r>
              <a:rPr lang="sl-SI" dirty="0"/>
              <a:t>) krožno od sredine navzven.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Največkrat se kleplje BAKER, MEDENINO, ALUMINIJ, KOSITER IN CINK – mehke kovine.</a:t>
            </a:r>
          </a:p>
          <a:p>
            <a:endParaRPr lang="sl-SI" dirty="0"/>
          </a:p>
        </p:txBody>
      </p:sp>
      <p:pic>
        <p:nvPicPr>
          <p:cNvPr id="6" name="Slika 5" descr="Klep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00" y="3789040"/>
            <a:ext cx="3456384" cy="2606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PILJENJE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 piljenjem dokončno oblikujemo obdelovalne površine kovin.</a:t>
            </a:r>
          </a:p>
          <a:p>
            <a:endParaRPr lang="sl-SI" sz="2800" b="1" dirty="0"/>
          </a:p>
          <a:p>
            <a:r>
              <a:rPr lang="sl-SI" sz="2800" b="1" dirty="0"/>
              <a:t>Pile</a:t>
            </a:r>
            <a:r>
              <a:rPr lang="sl-SI" sz="2800" dirty="0"/>
              <a:t> ločimo glede na:</a:t>
            </a:r>
          </a:p>
          <a:p>
            <a:pPr lvl="1">
              <a:buFont typeface="Wingdings" pitchFamily="2" charset="2"/>
              <a:buChar char="Ø"/>
            </a:pPr>
            <a:r>
              <a:rPr lang="sl-SI" sz="2400" dirty="0" err="1"/>
              <a:t>nasek</a:t>
            </a:r>
            <a:r>
              <a:rPr lang="sl-SI" sz="2400" dirty="0"/>
              <a:t> -  grob </a:t>
            </a:r>
            <a:r>
              <a:rPr lang="sl-SI" sz="2400" dirty="0" err="1"/>
              <a:t>nasek</a:t>
            </a:r>
            <a:r>
              <a:rPr lang="sl-SI" sz="2400" dirty="0"/>
              <a:t> za mehek material</a:t>
            </a:r>
          </a:p>
          <a:p>
            <a:pPr lvl="1">
              <a:buNone/>
            </a:pPr>
            <a:r>
              <a:rPr lang="sl-SI" sz="2400" dirty="0"/>
              <a:t>               -  droban </a:t>
            </a:r>
            <a:r>
              <a:rPr lang="sl-SI" sz="2400" dirty="0" err="1"/>
              <a:t>nasek</a:t>
            </a:r>
            <a:r>
              <a:rPr lang="sl-SI" sz="2400" dirty="0"/>
              <a:t> za trd material</a:t>
            </a:r>
          </a:p>
          <a:p>
            <a:pPr lvl="1">
              <a:buFont typeface="Wingdings" pitchFamily="2" charset="2"/>
              <a:buChar char="Ø"/>
            </a:pPr>
            <a:r>
              <a:rPr lang="sl-SI" sz="2400" dirty="0"/>
              <a:t>obliko prereza – ploščata, polokrogla, trikotna,   </a:t>
            </a:r>
          </a:p>
          <a:p>
            <a:pPr lvl="1">
              <a:buNone/>
            </a:pPr>
            <a:r>
              <a:rPr lang="sl-SI" sz="2400" dirty="0"/>
              <a:t>                                  kvadratna,…</a:t>
            </a:r>
          </a:p>
        </p:txBody>
      </p:sp>
      <p:pic>
        <p:nvPicPr>
          <p:cNvPr id="4" name="Slika 3" descr="Piljenje obdelova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2924944"/>
            <a:ext cx="324678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VRTANJE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Predmet, ki ga vrtamo, naj bo vpet na mizo vrtalnika, da miruje. Predmet vpnemo v </a:t>
            </a:r>
            <a:r>
              <a:rPr lang="sl-SI" b="1" dirty="0"/>
              <a:t>ročni primež </a:t>
            </a:r>
            <a:r>
              <a:rPr lang="sl-SI" dirty="0"/>
              <a:t>ali ga držimo s </a:t>
            </a:r>
            <a:r>
              <a:rPr lang="sl-SI" b="1" dirty="0"/>
              <a:t>kleščami</a:t>
            </a:r>
            <a:r>
              <a:rPr lang="sl-SI" dirty="0"/>
              <a:t>.</a:t>
            </a:r>
          </a:p>
          <a:p>
            <a:r>
              <a:rPr lang="sl-SI" dirty="0"/>
              <a:t>Ostankov ne pihamo (nevarno za oči)!</a:t>
            </a:r>
          </a:p>
          <a:p>
            <a:r>
              <a:rPr lang="sl-SI" dirty="0"/>
              <a:t>Pri vrtanju uporabljamo vijačni </a:t>
            </a:r>
            <a:r>
              <a:rPr lang="sl-SI" b="1" dirty="0"/>
              <a:t>sveder</a:t>
            </a:r>
            <a:r>
              <a:rPr lang="sl-SI" dirty="0"/>
              <a:t>, ki je vpet v </a:t>
            </a:r>
            <a:r>
              <a:rPr lang="sl-SI" b="1" dirty="0"/>
              <a:t>vrtalni stroj</a:t>
            </a:r>
            <a:r>
              <a:rPr lang="sl-SI" dirty="0"/>
              <a:t>.</a:t>
            </a:r>
          </a:p>
        </p:txBody>
      </p:sp>
      <p:pic>
        <p:nvPicPr>
          <p:cNvPr id="4" name="Slika 3" descr="Vrtalni st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7728" y="3820858"/>
            <a:ext cx="3168353" cy="2389129"/>
          </a:xfrm>
          <a:prstGeom prst="rect">
            <a:avLst/>
          </a:prstGeom>
        </p:spPr>
      </p:pic>
      <p:pic>
        <p:nvPicPr>
          <p:cNvPr id="5" name="Slika 4" descr="Sve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152" y="3813159"/>
            <a:ext cx="3168352" cy="23891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ZARISOVANJE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Uporabljamo </a:t>
            </a:r>
            <a:r>
              <a:rPr lang="sl-SI" b="1" dirty="0"/>
              <a:t>zarisovalne igle</a:t>
            </a:r>
            <a:r>
              <a:rPr lang="sl-SI" dirty="0"/>
              <a:t>.</a:t>
            </a:r>
          </a:p>
          <a:p>
            <a:r>
              <a:rPr lang="sl-SI" dirty="0"/>
              <a:t>Kroge na kovine zarisujemo s </a:t>
            </a:r>
            <a:r>
              <a:rPr lang="sl-SI" b="1" dirty="0"/>
              <a:t>koničastimi šestilom</a:t>
            </a:r>
            <a:r>
              <a:rPr lang="sl-SI" dirty="0"/>
              <a:t>.</a:t>
            </a:r>
          </a:p>
        </p:txBody>
      </p:sp>
      <p:pic>
        <p:nvPicPr>
          <p:cNvPr id="4" name="Slika 3" descr="Tockanj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573" y="2822448"/>
            <a:ext cx="3096230" cy="2334744"/>
          </a:xfrm>
          <a:prstGeom prst="rect">
            <a:avLst/>
          </a:prstGeom>
        </p:spPr>
      </p:pic>
      <p:pic>
        <p:nvPicPr>
          <p:cNvPr id="5" name="Slika 4" descr="Zarisovanje na pocinkano plocev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6313" y="2671936"/>
            <a:ext cx="3009351" cy="2269232"/>
          </a:xfrm>
          <a:prstGeom prst="rect">
            <a:avLst/>
          </a:prstGeom>
        </p:spPr>
      </p:pic>
      <p:pic>
        <p:nvPicPr>
          <p:cNvPr id="6" name="Slika 5" descr="Zarisovanje zgornjega dela svecn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8148" y="3455378"/>
            <a:ext cx="3486819" cy="2629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480</TotalTime>
  <Words>612</Words>
  <Application>Microsoft Office PowerPoint</Application>
  <PresentationFormat>Širokozaslonsko</PresentationFormat>
  <Paragraphs>89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Georgia</vt:lpstr>
      <vt:lpstr>Wingdings</vt:lpstr>
      <vt:lpstr>Wingdings 2</vt:lpstr>
      <vt:lpstr>Mestno</vt:lpstr>
      <vt:lpstr>KOVINE</vt:lpstr>
      <vt:lpstr>Mehanska obdelava</vt:lpstr>
      <vt:lpstr>KRIVLJENJE</vt:lpstr>
      <vt:lpstr>REZANJE PLOČEVINE (striženje)</vt:lpstr>
      <vt:lpstr>ŽAGANJE</vt:lpstr>
      <vt:lpstr>KLEPANJE</vt:lpstr>
      <vt:lpstr>PILJENJE</vt:lpstr>
      <vt:lpstr>VRTANJE</vt:lpstr>
      <vt:lpstr>ZARISOVANJE</vt:lpstr>
      <vt:lpstr>KOVIČENJE</vt:lpstr>
      <vt:lpstr>VIJAČENJE</vt:lpstr>
      <vt:lpstr>Toplotna obdelava</vt:lpstr>
      <vt:lpstr>VARJENJE</vt:lpstr>
      <vt:lpstr>LOTANJE</vt:lpstr>
      <vt:lpstr>ZAŠČITA KOVIN</vt:lpstr>
      <vt:lpstr>PowerPointova predstavitev</vt:lpstr>
      <vt:lpstr>Nekovinske prevleke</vt:lpstr>
      <vt:lpstr>Kovinska zaščita - galvanizacija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OBDELOVALNI POSTOPKI IN ORODJE</dc:title>
  <dc:creator>Uporabnik</dc:creator>
  <cp:lastModifiedBy>OŠ Koseze</cp:lastModifiedBy>
  <cp:revision>28</cp:revision>
  <dcterms:created xsi:type="dcterms:W3CDTF">2011-01-25T07:33:02Z</dcterms:created>
  <dcterms:modified xsi:type="dcterms:W3CDTF">2022-01-19T16:24:49Z</dcterms:modified>
</cp:coreProperties>
</file>