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876" r:id="rId3"/>
    <p:sldId id="895" r:id="rId4"/>
    <p:sldId id="896" r:id="rId5"/>
    <p:sldId id="897" r:id="rId6"/>
    <p:sldId id="898" r:id="rId7"/>
    <p:sldId id="899" r:id="rId8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850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09C935B-2541-26DB-8EA3-18AB5896A0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EC499EB5-6B9A-1372-3344-D62BC32775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6C39FDE4-94CD-87EC-B117-2CBC1770E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CFD67-F73C-416E-B458-93E08CAB98DF}" type="datetimeFigureOut">
              <a:rPr lang="sl-SI" smtClean="0"/>
              <a:t>7. 12. 2023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F8A6E067-11E8-DDDF-FC49-14D2C406F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2F9C55C8-765C-76FC-AFBD-A12FD977E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4E712-6EBF-4C1A-A9C4-E7528F057B1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95092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B6BA2EF-23E1-39BA-BC94-9A0B557C0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71963E2D-AFB9-5197-DB55-30AEE2BEF7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A60A3F3A-31A0-BA49-6ADE-138D3FDCF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CFD67-F73C-416E-B458-93E08CAB98DF}" type="datetimeFigureOut">
              <a:rPr lang="sl-SI" smtClean="0"/>
              <a:t>7. 12. 2023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272F8092-F182-FA82-C0C7-A754C1AC7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8CB3F0C6-0BBC-0675-B322-6E4E341F1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4E712-6EBF-4C1A-A9C4-E7528F057B1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60853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CC5C7397-A045-E54F-463A-A3054A8FE7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513A08DC-E6C6-D22C-C436-61DC2FA827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DE3A9CF0-465C-6EF1-6626-8B48CCC89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CFD67-F73C-416E-B458-93E08CAB98DF}" type="datetimeFigureOut">
              <a:rPr lang="sl-SI" smtClean="0"/>
              <a:t>7. 12. 2023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CC711A0D-D479-34D0-F342-E92FE3AD47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F7BF2AAA-A41A-22FC-A000-191FD79FA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4E712-6EBF-4C1A-A9C4-E7528F057B1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942153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>
            <a:normAutofit/>
          </a:bodyPr>
          <a:lstStyle>
            <a:lvl1pPr marL="0" indent="0" algn="l">
              <a:buNone/>
              <a:defRPr sz="2200" spc="3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l-SI"/>
              <a:t>Uredite slog podnaslova matrice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950578-94F0-4739-8869-0D9192FD6ADE}" type="datetime1">
              <a:rPr kumimoji="0" lang="sl-SI" sz="105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7. 12. 2023</a:t>
            </a:fld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3A467-C450-4630-8011-AFCFCC803065}" type="slidenum">
              <a:rPr kumimoji="0" lang="sl-SI" sz="360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l-SI" sz="360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89181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CC640E-B024-447C-92FF-A8A93E1DCD47}" type="datetime1">
              <a:rPr kumimoji="0" lang="sl-SI" sz="105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7. 12. 2023</a:t>
            </a:fld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3A467-C450-4630-8011-AFCFCC803065}" type="slidenum">
              <a:rPr kumimoji="0" lang="sl-SI" sz="360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l-SI" sz="360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8275016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>
            <a:normAutofit/>
          </a:bodyPr>
          <a:lstStyle>
            <a:lvl1pPr marL="0" indent="0">
              <a:buNone/>
              <a:defRPr sz="2200" spc="3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601FDF-049E-4C01-B79A-802AC17B742D}" type="datetime1">
              <a:rPr kumimoji="0" lang="sl-SI" sz="105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7. 12. 2023</a:t>
            </a:fld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3A467-C450-4630-8011-AFCFCC803065}" type="slidenum">
              <a:rPr kumimoji="0" lang="sl-SI" sz="360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l-SI" sz="360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766900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C062EE-33DB-4882-B14E-36B3A622A80F}" type="datetime1">
              <a:rPr kumimoji="0" lang="sl-SI" sz="105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7. 12. 2023</a:t>
            </a:fld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3A467-C450-4630-8011-AFCFCC803065}" type="slidenum">
              <a:rPr kumimoji="0" lang="sl-SI" sz="360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l-SI" sz="360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773119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>
            <a:norm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2000"/>
              </a:spcBef>
              <a:buFontTx/>
              <a:buNone/>
            </a:pPr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76A95E-13AD-4F72-8629-73779AEF253D}" type="datetime1">
              <a:rPr kumimoji="0" lang="sl-SI" sz="105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7. 12. 2023</a:t>
            </a:fld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3A467-C450-4630-8011-AFCFCC803065}" type="slidenum">
              <a:rPr kumimoji="0" lang="sl-SI" sz="360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l-SI" sz="360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5698344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551C54-41AC-45D5-AC0B-2747F03CE420}" type="datetime1">
              <a:rPr kumimoji="0" lang="sl-SI" sz="105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7. 12. 2023</a:t>
            </a:fld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3A467-C450-4630-8011-AFCFCC803065}" type="slidenum">
              <a:rPr kumimoji="0" lang="sl-SI" sz="360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l-SI" sz="360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023118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AD06623-27A7-443C-B985-45F80592E4A2}" type="datetime1">
              <a:rPr kumimoji="0" lang="sl-SI" sz="105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7. 12. 2023</a:t>
            </a:fld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3A467-C450-4630-8011-AFCFCC803065}" type="slidenum">
              <a:rPr kumimoji="0" lang="sl-SI" sz="360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l-SI" sz="360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869881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 anchor="b">
            <a:normAutofit/>
          </a:bodyPr>
          <a:lstStyle>
            <a:lvl1pPr>
              <a:defRPr sz="2800" b="1" baseline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92E81B1-159B-4F22-90DD-442B9FCFBFB4}" type="datetime1">
              <a:rPr kumimoji="0" lang="sl-SI" sz="105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7. 12. 2023</a:t>
            </a:fld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3A467-C450-4630-8011-AFCFCC803065}" type="slidenum">
              <a:rPr kumimoji="0" lang="sl-SI" sz="360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l-SI" sz="360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2274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DBD7D2D-8DFD-AB39-89D0-6AF51412C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E89F3143-851B-9D5B-C743-5EC2873F07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900F31CC-ED4D-B5C5-C0C7-93161E4E0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CFD67-F73C-416E-B458-93E08CAB98DF}" type="datetimeFigureOut">
              <a:rPr lang="sl-SI" smtClean="0"/>
              <a:t>7. 12. 2023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92B16F2D-E8E2-4EC1-FFF5-4ED9A89EE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1B4CBC2F-F141-0E58-B2B6-DF2DFA5E0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4E712-6EBF-4C1A-A9C4-E7528F057B1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246735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5105400"/>
            <a:ext cx="11292840" cy="1752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 anchor="b">
            <a:norm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 baseline="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AACEA1-E123-42F9-8AD3-64111103D612}" type="datetime1">
              <a:rPr kumimoji="0" lang="sl-SI" sz="105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7. 12. 2023</a:t>
            </a:fld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3A467-C450-4630-8011-AFCFCC803065}" type="slidenum">
              <a:rPr kumimoji="0" lang="sl-SI" sz="360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l-SI" sz="360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01169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62221B-F102-4A63-AAB2-0134250A1819}" type="datetime1">
              <a:rPr kumimoji="0" lang="sl-SI" sz="105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7. 12. 2023</a:t>
            </a:fld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3A467-C450-4630-8011-AFCFCC803065}" type="slidenum">
              <a:rPr kumimoji="0" lang="sl-SI" sz="360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l-SI" sz="360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005986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9E409F-62B5-40E9-93EC-5D27498C53D5}" type="datetime1">
              <a:rPr kumimoji="0" lang="sl-SI" sz="105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7. 12. 2023</a:t>
            </a:fld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3A467-C450-4630-8011-AFCFCC803065}" type="slidenum">
              <a:rPr kumimoji="0" lang="sl-SI" sz="360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l-SI" sz="360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60950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6ABEB01-F560-860B-E32F-B017457E5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7DCBFE07-517D-DCF9-FD1A-95E57B6221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9642263E-C1E8-FD2F-A686-9D67949F5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CFD67-F73C-416E-B458-93E08CAB98DF}" type="datetimeFigureOut">
              <a:rPr lang="sl-SI" smtClean="0"/>
              <a:t>7. 12. 2023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489DD303-3A9A-453E-F28D-2A79A9091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DAAC3CEA-8650-7440-C12F-6C9E2F8C6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4E712-6EBF-4C1A-A9C4-E7528F057B1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446742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A6B6BEF-ABB2-FC08-1BC8-9DA44D46C9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B453BBD6-D2F2-DE63-6C4D-0AF4C62571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BE578B48-B919-680F-1D2C-D6043FE62B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EAA9588A-36FE-F6D6-2220-8B7CC9059F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CFD67-F73C-416E-B458-93E08CAB98DF}" type="datetimeFigureOut">
              <a:rPr lang="sl-SI" smtClean="0"/>
              <a:t>7. 12. 2023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9EAA3BE5-9B82-B818-2926-C8911F1F2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8C9213ED-C1E8-5247-AD25-8466B67B7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4E712-6EBF-4C1A-A9C4-E7528F057B1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91471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E8A25A0-C313-3201-EBD7-32150F08B5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83F146DC-0293-A334-B325-5E194252DC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6CE91FD7-D185-91EE-5D10-FF191114B1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BDDF009B-7C20-22DC-F49A-12B2AB075D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72CE6BD4-C483-D569-20F8-827A40888E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FC5B373B-45FA-78A6-C095-2221C46AE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CFD67-F73C-416E-B458-93E08CAB98DF}" type="datetimeFigureOut">
              <a:rPr lang="sl-SI" smtClean="0"/>
              <a:t>7. 12. 2023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5677DCCA-8D71-2565-AE68-113285980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3CF982AC-BFB0-ABD0-63AD-9F306C0D5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4E712-6EBF-4C1A-A9C4-E7528F057B1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95839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67D82C8-B20B-AC7B-5AE7-C51381E56F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6A205976-6B9E-7F17-32D3-C99AE291B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CFD67-F73C-416E-B458-93E08CAB98DF}" type="datetimeFigureOut">
              <a:rPr lang="sl-SI" smtClean="0"/>
              <a:t>7. 12. 2023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36540B29-D01B-89DE-5FC7-BE3722227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4B510436-28CD-3E21-8DE9-FD04E05A9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4E712-6EBF-4C1A-A9C4-E7528F057B1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825560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31CA028B-3AC2-6F8E-4E54-92D33D85C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CFD67-F73C-416E-B458-93E08CAB98DF}" type="datetimeFigureOut">
              <a:rPr lang="sl-SI" smtClean="0"/>
              <a:t>7. 12. 2023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D4D0D9DC-DC88-3167-4B32-5582926E5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09BDBD6B-050D-1A25-0CF8-30F344099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4E712-6EBF-4C1A-A9C4-E7528F057B1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59953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C493C41-AE2C-4AA5-8847-F28FCA123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96B293B-D9CC-F14D-DB31-122FD8FC8E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06978F6E-7128-8B67-05B7-38D535CBFF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5B978D68-ED8A-BF72-0400-91AE2E8AB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CFD67-F73C-416E-B458-93E08CAB98DF}" type="datetimeFigureOut">
              <a:rPr lang="sl-SI" smtClean="0"/>
              <a:t>7. 12. 2023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0005864E-045B-1B82-1968-163C7CCA5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F0CF88DC-D2CD-A9CE-DCFC-190B081DD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4E712-6EBF-4C1A-A9C4-E7528F057B1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735219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2419BFF-4918-ED1C-4C22-2C6B5AC37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BFC2CED4-DF23-A509-07BB-91121C0C73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87435860-887C-3625-5D12-CF894C9EB3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997BB015-BA87-F50E-4B4D-902171696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CFD67-F73C-416E-B458-93E08CAB98DF}" type="datetimeFigureOut">
              <a:rPr lang="sl-SI" smtClean="0"/>
              <a:t>7. 12. 2023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7F6477D6-4EDA-C014-95CD-B0AA91DFA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6B773BFD-7C63-00D3-4C91-08CCE72C5C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4E712-6EBF-4C1A-A9C4-E7528F057B1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627858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9452D133-2909-1FA0-2718-CE419D841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D54E6A77-BCA9-247C-C039-105E24EDEB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3D9C0E43-DF1E-B050-32D2-C7E27EC43A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9CFD67-F73C-416E-B458-93E08CAB98DF}" type="datetimeFigureOut">
              <a:rPr lang="sl-SI" smtClean="0"/>
              <a:t>7. 12. 2023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18F30DFA-4ED3-F562-CDA3-B6C14C3A57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0B3FF1F1-9F44-C1D4-5302-784A90E018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24E712-6EBF-4C1A-A9C4-E7528F057B1A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651303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61872" y="294198"/>
            <a:ext cx="9692640" cy="1397124"/>
          </a:xfrm>
          <a:prstGeom prst="rect">
            <a:avLst/>
          </a:prstGeom>
        </p:spPr>
        <p:txBody>
          <a:bodyPr vert="horz" lIns="91440" tIns="27432" rIns="91440" bIns="45720" rtlCol="0" anchor="b">
            <a:normAutofit/>
          </a:bodyPr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828800"/>
            <a:ext cx="859536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10797542" y="998537"/>
            <a:ext cx="190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 b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760A02-4B51-45EE-AC48-DBCCE525414F}" type="datetime1">
              <a:rPr kumimoji="0" lang="sl-SI" sz="105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40000"/>
                    <a:lumOff val="6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t>7. 12. 2023</a:t>
            </a:fld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9959341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l-SI" sz="105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40000"/>
                  <a:lumOff val="6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92840" y="6172200"/>
            <a:ext cx="914400" cy="593725"/>
          </a:xfrm>
          <a:prstGeom prst="rect">
            <a:avLst/>
          </a:prstGeom>
        </p:spPr>
        <p:txBody>
          <a:bodyPr vert="horz" lIns="45720" tIns="45720" rIns="45720" bIns="45720" rtlCol="0" anchor="ctr">
            <a:normAutofit/>
          </a:bodyPr>
          <a:lstStyle>
            <a:lvl1pPr algn="ctr">
              <a:defRPr sz="360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3A467-C450-4630-8011-AFCFCC803065}" type="slidenum">
              <a:rPr kumimoji="0" lang="sl-SI" sz="360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l-SI" sz="360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3080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 spc="-5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itchFamily="34" charset="0"/>
        <a:buChar char="•"/>
        <a:defRPr sz="2000" kern="1200" spc="1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8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ABDCE34-1BFE-F9B4-ABF7-D36E2FE61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2" y="294198"/>
            <a:ext cx="9692640" cy="760161"/>
          </a:xfrm>
        </p:spPr>
        <p:txBody>
          <a:bodyPr/>
          <a:lstStyle/>
          <a:p>
            <a:r>
              <a:rPr lang="sl-SI" dirty="0"/>
              <a:t>VZDOLŽNE ZAGOZDE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FB8B7DF-6949-26BE-BF15-0FBBA51B23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872" y="1054360"/>
            <a:ext cx="8595360" cy="5125778"/>
          </a:xfrm>
        </p:spPr>
        <p:txBody>
          <a:bodyPr/>
          <a:lstStyle/>
          <a:p>
            <a:pPr marL="0" indent="0">
              <a:buNone/>
            </a:pPr>
            <a:r>
              <a:rPr lang="sl-SI" dirty="0"/>
              <a:t>Vzdolžne zagozde so elementi, ki jih uporabljamo za pritrjevanje vrtečih se delov na osi ali gredi, kot so npr. zobniki, jermenice, sklopke …</a:t>
            </a:r>
          </a:p>
          <a:p>
            <a:pPr marL="0" indent="0">
              <a:buNone/>
            </a:pPr>
            <a:r>
              <a:rPr lang="sl-SI" dirty="0"/>
              <a:t>Glede na vrsto montaže ločimo vložne in zabijalne vzdolžne zagozde.</a:t>
            </a:r>
          </a:p>
          <a:p>
            <a:pPr marL="0" indent="0">
              <a:buNone/>
            </a:pPr>
            <a:r>
              <a:rPr lang="sl-SI" dirty="0"/>
              <a:t>Pri vložnih zagozdah moramo nabiti pesto, pri zabijalnih pa zabijemo zagode. Pri zabijalnih zagozdah mora biti utor dolg vsaj za dvojno dolžino zagozde oz. pesta ter mora biti tudi z druge strani prostor za izbijanje.</a:t>
            </a:r>
          </a:p>
          <a:p>
            <a:pPr marL="0" indent="0">
              <a:buNone/>
            </a:pPr>
            <a:endParaRPr lang="sl-SI" dirty="0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E4DF0007-C6B5-FF88-1556-BC0F143EC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3A467-C450-4630-8011-AFCFCC803065}" type="slidenum">
              <a:rPr kumimoji="0" lang="sl-SI" sz="360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sl-SI" sz="360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474" y="3678378"/>
            <a:ext cx="6954758" cy="3179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2356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13132" y="150978"/>
            <a:ext cx="10807547" cy="785455"/>
          </a:xfrm>
        </p:spPr>
        <p:txBody>
          <a:bodyPr>
            <a:normAutofit/>
          </a:bodyPr>
          <a:lstStyle/>
          <a:p>
            <a:r>
              <a:rPr lang="sl-SI" sz="4000" dirty="0"/>
              <a:t>Vrste vzdolžnih zagozd po obliki preseka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793214" y="936433"/>
            <a:ext cx="10080434" cy="55965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2200" b="1" dirty="0">
                <a:solidFill>
                  <a:schemeClr val="accent2"/>
                </a:solidFill>
              </a:rPr>
              <a:t>IZDOLBENA/ŽLEBATA ZAGOZDA </a:t>
            </a:r>
            <a:r>
              <a:rPr lang="sl-SI" sz="2200" dirty="0">
                <a:solidFill>
                  <a:schemeClr val="tx2"/>
                </a:solidFill>
                <a:sym typeface="Wingdings" panose="05000000000000000000" pitchFamily="2" charset="2"/>
              </a:rPr>
              <a:t></a:t>
            </a:r>
            <a:r>
              <a:rPr lang="sl-SI" sz="2200" b="1" dirty="0">
                <a:solidFill>
                  <a:schemeClr val="tx2"/>
                </a:solidFill>
                <a:sym typeface="Wingdings" panose="05000000000000000000" pitchFamily="2" charset="2"/>
              </a:rPr>
              <a:t> </a:t>
            </a:r>
            <a:r>
              <a:rPr lang="sl-SI" dirty="0">
                <a:solidFill>
                  <a:schemeClr val="tx2"/>
                </a:solidFill>
                <a:sym typeface="Wingdings" panose="05000000000000000000" pitchFamily="2" charset="2"/>
              </a:rPr>
              <a:t>prenaša manjše obremenitve s pomočjo trenja, ki nastopi med gredjo in zagozdo. Na gredi ni potrebno izdelovati utora. Zagozda naj bo čim daljša, da se zmanjša pritisk med gredjo in zagozdo.</a:t>
            </a:r>
          </a:p>
          <a:p>
            <a:pPr marL="0" indent="0">
              <a:buNone/>
            </a:pPr>
            <a:endParaRPr lang="sl-SI" sz="2200" b="1" dirty="0">
              <a:solidFill>
                <a:schemeClr val="tx2"/>
              </a:solidFill>
            </a:endParaRPr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3A467-C450-4630-8011-AFCFCC803065}" type="slidenum">
              <a:rPr kumimoji="0" lang="sl-SI" sz="360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sl-SI" sz="360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8025" y="2035885"/>
            <a:ext cx="3966384" cy="4730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690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793214" y="936433"/>
            <a:ext cx="10080434" cy="55965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2200" b="1" dirty="0">
                <a:solidFill>
                  <a:schemeClr val="accent2"/>
                </a:solidFill>
              </a:rPr>
              <a:t>PLOŠČATA ZAGOZDA </a:t>
            </a:r>
            <a:r>
              <a:rPr lang="sl-SI" sz="2200" dirty="0">
                <a:solidFill>
                  <a:schemeClr val="tx2"/>
                </a:solidFill>
                <a:sym typeface="Wingdings" panose="05000000000000000000" pitchFamily="2" charset="2"/>
              </a:rPr>
              <a:t></a:t>
            </a:r>
            <a:r>
              <a:rPr lang="sl-SI" sz="2200" b="1" dirty="0">
                <a:solidFill>
                  <a:schemeClr val="tx2"/>
                </a:solidFill>
                <a:sym typeface="Wingdings" panose="05000000000000000000" pitchFamily="2" charset="2"/>
              </a:rPr>
              <a:t> </a:t>
            </a:r>
            <a:r>
              <a:rPr lang="sl-SI" dirty="0">
                <a:solidFill>
                  <a:schemeClr val="tx2"/>
                </a:solidFill>
                <a:sym typeface="Wingdings" panose="05000000000000000000" pitchFamily="2" charset="2"/>
              </a:rPr>
              <a:t>zveza je varnejša kot z vboklo zagozdo in prenaša tudi večje obremenitve. Na gredi je izdelan del ravne površine.</a:t>
            </a:r>
          </a:p>
          <a:p>
            <a:pPr marL="0" indent="0">
              <a:buNone/>
            </a:pPr>
            <a:endParaRPr lang="sl-SI" sz="2200" b="1" dirty="0">
              <a:solidFill>
                <a:schemeClr val="tx2"/>
              </a:solidFill>
            </a:endParaRPr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3A467-C450-4630-8011-AFCFCC803065}" type="slidenum">
              <a:rPr kumimoji="0" lang="sl-SI" sz="360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sl-SI" sz="360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3568" y="2003846"/>
            <a:ext cx="4226275" cy="4465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293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793214" y="936433"/>
            <a:ext cx="10080434" cy="55965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2200" b="1" dirty="0">
                <a:solidFill>
                  <a:schemeClr val="accent2"/>
                </a:solidFill>
              </a:rPr>
              <a:t>UTORNA ZAGOZDA </a:t>
            </a:r>
            <a:r>
              <a:rPr lang="sl-SI" sz="2200" dirty="0">
                <a:solidFill>
                  <a:schemeClr val="tx2"/>
                </a:solidFill>
                <a:sym typeface="Wingdings" panose="05000000000000000000" pitchFamily="2" charset="2"/>
              </a:rPr>
              <a:t></a:t>
            </a:r>
            <a:r>
              <a:rPr lang="sl-SI" sz="2200" b="1" dirty="0">
                <a:solidFill>
                  <a:schemeClr val="tx2"/>
                </a:solidFill>
                <a:sym typeface="Wingdings" panose="05000000000000000000" pitchFamily="2" charset="2"/>
              </a:rPr>
              <a:t> </a:t>
            </a:r>
            <a:r>
              <a:rPr lang="sl-SI" dirty="0">
                <a:solidFill>
                  <a:schemeClr val="tx2"/>
                </a:solidFill>
                <a:sym typeface="Wingdings" panose="05000000000000000000" pitchFamily="2" charset="2"/>
              </a:rPr>
              <a:t>prenaša velike obremenitve oz. vrtilne momente in jo v praksi največkrat uporabljamo. Gred je zaradi utora oslabljena. Zagozda, utor v gredi in utor v pestu morajo biti točno izdelani.</a:t>
            </a:r>
          </a:p>
          <a:p>
            <a:pPr marL="0" indent="0">
              <a:buNone/>
            </a:pPr>
            <a:endParaRPr lang="sl-SI" sz="2200" b="1" dirty="0">
              <a:solidFill>
                <a:schemeClr val="tx2"/>
              </a:solidFill>
            </a:endParaRPr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3A467-C450-4630-8011-AFCFCC803065}" type="slidenum">
              <a:rPr kumimoji="0" lang="sl-SI" sz="360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sl-SI" sz="360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9463" y="2087306"/>
            <a:ext cx="3974883" cy="4602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8588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793214" y="936433"/>
            <a:ext cx="10080434" cy="55965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sz="2200" b="1" dirty="0">
                <a:solidFill>
                  <a:schemeClr val="accent2"/>
                </a:solidFill>
              </a:rPr>
              <a:t>TANGENCIALNE ZAGOZDE </a:t>
            </a:r>
            <a:r>
              <a:rPr lang="sl-SI" sz="2200" dirty="0">
                <a:solidFill>
                  <a:schemeClr val="tx2"/>
                </a:solidFill>
                <a:sym typeface="Wingdings" panose="05000000000000000000" pitchFamily="2" charset="2"/>
              </a:rPr>
              <a:t></a:t>
            </a:r>
            <a:r>
              <a:rPr lang="sl-SI" sz="2200" b="1" dirty="0">
                <a:solidFill>
                  <a:schemeClr val="tx2"/>
                </a:solidFill>
                <a:sym typeface="Wingdings" panose="05000000000000000000" pitchFamily="2" charset="2"/>
              </a:rPr>
              <a:t> </a:t>
            </a:r>
            <a:r>
              <a:rPr lang="sl-SI" dirty="0">
                <a:solidFill>
                  <a:schemeClr val="tx2"/>
                </a:solidFill>
                <a:sym typeface="Wingdings" panose="05000000000000000000" pitchFamily="2" charset="2"/>
              </a:rPr>
              <a:t>uporabljamo paroma, in sicer tako, da je pesto pritegnjeno v tangencialni smeri na gred. Ta zveza je prikladna za sunkovite in izmenične obremenitve. Uporabljamo jih za pritrjevanje vztrajnikov, težkih jermenic, turbinskih rotorjev itd. Utora v pestu in gredi sta brez nagiba.</a:t>
            </a:r>
          </a:p>
          <a:p>
            <a:pPr marL="0" indent="0">
              <a:buNone/>
            </a:pPr>
            <a:endParaRPr lang="sl-SI" dirty="0">
              <a:solidFill>
                <a:schemeClr val="tx2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sl-SI" sz="2200" b="1" dirty="0">
              <a:solidFill>
                <a:schemeClr val="tx2"/>
              </a:solidFill>
            </a:endParaRPr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3A467-C450-4630-8011-AFCFCC803065}" type="slidenum">
              <a:rPr kumimoji="0" lang="sl-SI" sz="360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sl-SI" sz="360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6853" y="2190576"/>
            <a:ext cx="3269099" cy="4575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756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13132" y="150978"/>
            <a:ext cx="10807547" cy="785455"/>
          </a:xfrm>
        </p:spPr>
        <p:txBody>
          <a:bodyPr>
            <a:normAutofit/>
          </a:bodyPr>
          <a:lstStyle/>
          <a:p>
            <a:r>
              <a:rPr lang="sl-SI" sz="4000" dirty="0"/>
              <a:t>Izračun nagiba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793214" y="936433"/>
            <a:ext cx="10080434" cy="55965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l-SI" dirty="0">
                <a:solidFill>
                  <a:schemeClr val="tx2"/>
                </a:solidFill>
                <a:sym typeface="Wingdings" panose="05000000000000000000" pitchFamily="2" charset="2"/>
              </a:rPr>
              <a:t>Nagib je podan z razmerjem:</a:t>
            </a:r>
          </a:p>
          <a:p>
            <a:pPr marL="0" indent="0">
              <a:buNone/>
            </a:pPr>
            <a:endParaRPr lang="sl-SI" dirty="0">
              <a:solidFill>
                <a:schemeClr val="tx2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sl-SI" dirty="0">
              <a:solidFill>
                <a:schemeClr val="tx2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sl-SI" dirty="0">
                <a:solidFill>
                  <a:schemeClr val="tx2"/>
                </a:solidFill>
                <a:sym typeface="Wingdings" panose="05000000000000000000" pitchFamily="2" charset="2"/>
              </a:rPr>
              <a:t>Razmerje 1 : x nam pove, da se višina zagozde na dolžini x spremeni za 1 mm.</a:t>
            </a:r>
          </a:p>
          <a:p>
            <a:pPr marL="0" indent="0">
              <a:buNone/>
            </a:pPr>
            <a:endParaRPr lang="sl-SI" dirty="0">
              <a:solidFill>
                <a:schemeClr val="tx2"/>
              </a:solidFill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sl-SI" sz="2200" b="1" dirty="0">
              <a:solidFill>
                <a:schemeClr val="tx2"/>
              </a:solidFill>
            </a:endParaRPr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3A467-C450-4630-8011-AFCFCC803065}" type="slidenum">
              <a:rPr kumimoji="0" lang="sl-SI" sz="3600" b="0" i="0" u="none" strike="noStrike" kern="1200" cap="none" spc="0" normalizeH="0" baseline="0" noProof="0" smtClean="0">
                <a:ln>
                  <a:noFill/>
                </a:ln>
                <a:solidFill>
                  <a:srgbClr val="D34817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Schoolbook" panose="020406040505050203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sl-SI" sz="3600" b="0" i="0" u="none" strike="noStrike" kern="1200" cap="none" spc="0" normalizeH="0" baseline="0" noProof="0">
              <a:ln>
                <a:noFill/>
              </a:ln>
              <a:solidFill>
                <a:srgbClr val="D34817">
                  <a:lumMod val="60000"/>
                  <a:lumOff val="40000"/>
                </a:srgbClr>
              </a:solidFill>
              <a:effectLst/>
              <a:uLnTx/>
              <a:uFillTx/>
              <a:latin typeface="Century Schoolbook" panose="020406040505050203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PoljeZBesedilom 6">
                <a:extLst>
                  <a:ext uri="{FF2B5EF4-FFF2-40B4-BE49-F238E27FC236}">
                    <a16:creationId xmlns:a16="http://schemas.microsoft.com/office/drawing/2014/main" id="{A58FB407-1123-4320-CE16-8924941D4D8C}"/>
                  </a:ext>
                </a:extLst>
              </p:cNvPr>
              <p:cNvSpPr txBox="1"/>
              <p:nvPr/>
            </p:nvSpPr>
            <p:spPr>
              <a:xfrm>
                <a:off x="4301252" y="1388623"/>
                <a:ext cx="1829720" cy="695062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2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sl-SI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sl-SI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1</m:t>
                          </m:r>
                        </m:num>
                        <m:den>
                          <m:r>
                            <a:rPr kumimoji="0" lang="sl-SI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den>
                      </m:f>
                      <m:r>
                        <a:rPr kumimoji="0" lang="sl-SI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sl-SI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sl-SI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h</m:t>
                          </m:r>
                          <m:r>
                            <a:rPr kumimoji="0" lang="sl-SI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−</m:t>
                          </m:r>
                          <m:sSub>
                            <m:sSubPr>
                              <m:ctrlPr>
                                <a:rPr kumimoji="0" lang="sl-SI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sl-SI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h</m:t>
                              </m:r>
                            </m:e>
                            <m:sub>
                              <m:r>
                                <a:rPr kumimoji="0" lang="sl-SI" sz="2000" b="0" i="1" u="none" strike="noStrike" kern="1200" cap="none" spc="0" normalizeH="0" baseline="0" noProof="0" smtClean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+mn-cs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kumimoji="0" lang="sl-SI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+mn-cs"/>
                            </a:rPr>
                            <m:t>𝑙</m:t>
                          </m:r>
                        </m:den>
                      </m:f>
                    </m:oMath>
                  </m:oMathPara>
                </a14:m>
                <a:endParaRPr kumimoji="0" lang="sl-SI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Schoolbook" panose="020406040505050203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PoljeZBesedilom 6">
                <a:extLst>
                  <a:ext uri="{FF2B5EF4-FFF2-40B4-BE49-F238E27FC236}">
                    <a16:creationId xmlns:a16="http://schemas.microsoft.com/office/drawing/2014/main" id="{A58FB407-1123-4320-CE16-8924941D4D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1252" y="1388623"/>
                <a:ext cx="1829720" cy="69506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sl-SI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7471" y="2771921"/>
            <a:ext cx="6470052" cy="3761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5672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View">
  <a:themeElements>
    <a:clrScheme name="View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3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7B713C7F-58B7-4AE9-B361-B13EB9EC4C0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276</Words>
  <Application>Microsoft Office PowerPoint</Application>
  <PresentationFormat>Širokozaslonsko</PresentationFormat>
  <Paragraphs>21</Paragraphs>
  <Slides>6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6</vt:i4>
      </vt:variant>
      <vt:variant>
        <vt:lpstr>Tema</vt:lpstr>
      </vt:variant>
      <vt:variant>
        <vt:i4>2</vt:i4>
      </vt:variant>
      <vt:variant>
        <vt:lpstr>Naslovi diapozitivov</vt:lpstr>
      </vt:variant>
      <vt:variant>
        <vt:i4>6</vt:i4>
      </vt:variant>
    </vt:vector>
  </HeadingPairs>
  <TitlesOfParts>
    <vt:vector size="14" baseType="lpstr">
      <vt:lpstr>Arial</vt:lpstr>
      <vt:lpstr>Calibri</vt:lpstr>
      <vt:lpstr>Calibri Light</vt:lpstr>
      <vt:lpstr>Cambria Math</vt:lpstr>
      <vt:lpstr>Century Schoolbook</vt:lpstr>
      <vt:lpstr>Wingdings 2</vt:lpstr>
      <vt:lpstr>Officeova tema</vt:lpstr>
      <vt:lpstr>View</vt:lpstr>
      <vt:lpstr>VZDOLŽNE ZAGOZDE</vt:lpstr>
      <vt:lpstr>Vrste vzdolžnih zagozd po obliki preseka</vt:lpstr>
      <vt:lpstr>PowerPointova predstavitev</vt:lpstr>
      <vt:lpstr>PowerPointova predstavitev</vt:lpstr>
      <vt:lpstr>PowerPointova predstavitev</vt:lpstr>
      <vt:lpstr>Izračun nagiba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STROJNI ELEMENTI</dc:title>
  <dc:creator>Gaja Vouk</dc:creator>
  <cp:lastModifiedBy>Gaja Vouk</cp:lastModifiedBy>
  <cp:revision>9</cp:revision>
  <dcterms:created xsi:type="dcterms:W3CDTF">2023-10-10T13:58:56Z</dcterms:created>
  <dcterms:modified xsi:type="dcterms:W3CDTF">2023-12-07T18:58:08Z</dcterms:modified>
</cp:coreProperties>
</file>