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7" r:id="rId2"/>
    <p:sldId id="257" r:id="rId3"/>
    <p:sldId id="339" r:id="rId4"/>
    <p:sldId id="276" r:id="rId5"/>
    <p:sldId id="260" r:id="rId6"/>
    <p:sldId id="261" r:id="rId7"/>
    <p:sldId id="262" r:id="rId8"/>
    <p:sldId id="263" r:id="rId9"/>
    <p:sldId id="264" r:id="rId10"/>
    <p:sldId id="265" r:id="rId11"/>
    <p:sldId id="266" r:id="rId12"/>
    <p:sldId id="268" r:id="rId13"/>
    <p:sldId id="258" r:id="rId1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5. 10. 2022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254757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5. 10. 2022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94741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5. 10. 2022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73273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5. 10. 2022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298983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5. 10. 2022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77757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BEF146DF-40EF-4CDA-9A34-B0F39BD7D7C7}" type="datetimeFigureOut">
              <a:rPr lang="sl-SI" smtClean="0"/>
              <a:t>5. 10. 2022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3746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BEF146DF-40EF-4CDA-9A34-B0F39BD7D7C7}" type="datetimeFigureOut">
              <a:rPr lang="sl-SI" smtClean="0"/>
              <a:t>5. 10. 2022</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60893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BEF146DF-40EF-4CDA-9A34-B0F39BD7D7C7}" type="datetimeFigureOut">
              <a:rPr lang="sl-SI" smtClean="0"/>
              <a:t>5. 10. 2022</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84052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BEF146DF-40EF-4CDA-9A34-B0F39BD7D7C7}" type="datetimeFigureOut">
              <a:rPr lang="sl-SI" smtClean="0"/>
              <a:t>5. 10. 2022</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34464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5. 10. 2022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1827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5. 10. 2022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29866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146DF-40EF-4CDA-9A34-B0F39BD7D7C7}" type="datetimeFigureOut">
              <a:rPr lang="sl-SI" smtClean="0"/>
              <a:t>5. 10. 2022</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DE085-5200-41E1-96DE-DFD3F8135918}" type="slidenum">
              <a:rPr lang="sl-SI" smtClean="0"/>
              <a:t>‹#›</a:t>
            </a:fld>
            <a:endParaRPr lang="sl-SI"/>
          </a:p>
        </p:txBody>
      </p:sp>
    </p:spTree>
    <p:extLst>
      <p:ext uri="{BB962C8B-B14F-4D97-AF65-F5344CB8AC3E}">
        <p14:creationId xmlns:p14="http://schemas.microsoft.com/office/powerpoint/2010/main" val="3839840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04931" y="419710"/>
            <a:ext cx="10515600" cy="2258008"/>
          </a:xfrm>
        </p:spPr>
        <p:txBody>
          <a:bodyPr>
            <a:normAutofit/>
          </a:bodyPr>
          <a:lstStyle/>
          <a:p>
            <a:endParaRPr lang="sl-SI" sz="2000" dirty="0"/>
          </a:p>
        </p:txBody>
      </p:sp>
      <p:sp>
        <p:nvSpPr>
          <p:cNvPr id="4" name="Enakokraki trikotnik 3"/>
          <p:cNvSpPr/>
          <p:nvPr/>
        </p:nvSpPr>
        <p:spPr>
          <a:xfrm flipV="1">
            <a:off x="74815"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5" name="Enakokraki trikotnik 4"/>
          <p:cNvSpPr/>
          <p:nvPr/>
        </p:nvSpPr>
        <p:spPr>
          <a:xfrm flipV="1">
            <a:off x="4574772"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8" name="Slik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086" y="1666581"/>
            <a:ext cx="10456947" cy="3049943"/>
          </a:xfrm>
          <a:prstGeom prst="rect">
            <a:avLst/>
          </a:prstGeom>
        </p:spPr>
      </p:pic>
      <p:pic>
        <p:nvPicPr>
          <p:cNvPr id="3" name="Slik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31" y="5423825"/>
            <a:ext cx="10653258" cy="1434175"/>
          </a:xfrm>
          <a:prstGeom prst="rect">
            <a:avLst/>
          </a:prstGeom>
        </p:spPr>
      </p:pic>
    </p:spTree>
    <p:extLst>
      <p:ext uri="{BB962C8B-B14F-4D97-AF65-F5344CB8AC3E}">
        <p14:creationId xmlns:p14="http://schemas.microsoft.com/office/powerpoint/2010/main" val="193561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0BCDF-A08E-0548-9E54-88699C69B546}"/>
              </a:ext>
            </a:extLst>
          </p:cNvPr>
          <p:cNvSpPr>
            <a:spLocks noGrp="1"/>
          </p:cNvSpPr>
          <p:nvPr>
            <p:ph type="title"/>
          </p:nvPr>
        </p:nvSpPr>
        <p:spPr/>
        <p:txBody>
          <a:bodyPr>
            <a:normAutofit/>
          </a:bodyPr>
          <a:lstStyle/>
          <a:p>
            <a:pPr algn="ctr"/>
            <a:r>
              <a:rPr lang="en-GB" sz="5400" dirty="0">
                <a:latin typeface="Berlin Sans FB" panose="020E0602020502020306" pitchFamily="34" charset="0"/>
              </a:rPr>
              <a:t>Why teach social skills?</a:t>
            </a:r>
            <a:endParaRPr lang="en-US" sz="54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FCA1598F-F0CF-B645-890D-6B408263636D}"/>
              </a:ext>
            </a:extLst>
          </p:cNvPr>
          <p:cNvSpPr>
            <a:spLocks noGrp="1"/>
          </p:cNvSpPr>
          <p:nvPr>
            <p:ph idx="1"/>
          </p:nvPr>
        </p:nvSpPr>
        <p:spPr/>
        <p:txBody>
          <a:bodyPr>
            <a:noAutofit/>
          </a:bodyPr>
          <a:lstStyle/>
          <a:p>
            <a:pPr marL="0" indent="0">
              <a:buNone/>
            </a:pPr>
            <a:r>
              <a:rPr lang="en-GB" sz="3600" dirty="0">
                <a:effectLst/>
                <a:latin typeface="Berlin Sans FB" panose="020E0602020502020306" pitchFamily="34" charset="0"/>
                <a:ea typeface="Times New Roman" panose="02020603050405020304" pitchFamily="18" charset="0"/>
              </a:rPr>
              <a:t>“If you’re blind, how do you know where to look when someone is talking to you? Or when to shake someone’s hand? Or what “personal space” means?</a:t>
            </a:r>
            <a:r>
              <a:rPr lang="en-GB" sz="3600" dirty="0">
                <a:latin typeface="Berlin Sans FB" panose="020E0602020502020306" pitchFamily="34" charset="0"/>
                <a:ea typeface="Times New Roman" panose="02020603050405020304" pitchFamily="18" charset="0"/>
              </a:rPr>
              <a:t> </a:t>
            </a:r>
            <a:r>
              <a:rPr lang="en-GB" sz="3600" dirty="0">
                <a:effectLst/>
                <a:latin typeface="Berlin Sans FB" panose="020E0602020502020306" pitchFamily="34" charset="0"/>
                <a:ea typeface="Times New Roman" panose="02020603050405020304" pitchFamily="18" charset="0"/>
              </a:rPr>
              <a:t>These are just some of the skills children who are blind must explicitly be taught, since they don’t have the benefit of observing the actions and reactions of their family and friends in social situations.”</a:t>
            </a:r>
          </a:p>
          <a:p>
            <a:pPr marL="0" indent="0">
              <a:buNone/>
            </a:pPr>
            <a:r>
              <a:rPr lang="en-GB" dirty="0">
                <a:solidFill>
                  <a:srgbClr val="FF0000"/>
                </a:solidFill>
                <a:effectLst/>
                <a:latin typeface="Berlin Sans FB" panose="020E0602020502020306" pitchFamily="34" charset="0"/>
                <a:ea typeface="Times New Roman" panose="02020603050405020304" pitchFamily="18" charset="0"/>
              </a:rPr>
              <a:t>Perkins school for the Blind</a:t>
            </a:r>
          </a:p>
        </p:txBody>
      </p:sp>
    </p:spTree>
    <p:extLst>
      <p:ext uri="{BB962C8B-B14F-4D97-AF65-F5344CB8AC3E}">
        <p14:creationId xmlns:p14="http://schemas.microsoft.com/office/powerpoint/2010/main" val="115187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F75-3E98-184B-8DAB-3445606829BA}"/>
              </a:ext>
            </a:extLst>
          </p:cNvPr>
          <p:cNvSpPr>
            <a:spLocks noGrp="1"/>
          </p:cNvSpPr>
          <p:nvPr>
            <p:ph type="title"/>
          </p:nvPr>
        </p:nvSpPr>
        <p:spPr/>
        <p:txBody>
          <a:bodyPr>
            <a:normAutofit/>
          </a:bodyPr>
          <a:lstStyle/>
          <a:p>
            <a:pPr algn="ctr"/>
            <a:r>
              <a:rPr lang="en-GB" sz="5400" dirty="0">
                <a:latin typeface="Berlin Sans FB" panose="020E0602020502020306" pitchFamily="34" charset="0"/>
              </a:rPr>
              <a:t>Why teach social skills?</a:t>
            </a:r>
            <a:endParaRPr lang="en-US" sz="54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ABBE6089-988A-F546-96CE-A836705D6CF2}"/>
              </a:ext>
            </a:extLst>
          </p:cNvPr>
          <p:cNvSpPr>
            <a:spLocks noGrp="1"/>
          </p:cNvSpPr>
          <p:nvPr>
            <p:ph idx="1"/>
          </p:nvPr>
        </p:nvSpPr>
        <p:spPr/>
        <p:txBody>
          <a:bodyPr>
            <a:normAutofit/>
          </a:bodyPr>
          <a:lstStyle/>
          <a:p>
            <a:pPr marL="0" indent="0">
              <a:buNone/>
            </a:pPr>
            <a:r>
              <a:rPr lang="en-GB" sz="3200" dirty="0">
                <a:effectLst/>
                <a:latin typeface="Berlin Sans FB" panose="020F0502020204030204" pitchFamily="34" charset="0"/>
                <a:ea typeface="Calibri" panose="020F0502020204030204" pitchFamily="34" charset="0"/>
                <a:cs typeface="Times New Roman" panose="02020603050405020304" pitchFamily="18" charset="0"/>
              </a:rPr>
              <a:t>“Sighted children observe and imitate people’s social behaviours, learning from any visual cues given. This is known as incidental learning. If these opportunities aren’t available to a child, understanding and development of appropriate social behaviour can become fragmented. Having appropriate social skills is crucial to a child’s everyday interactions. They enable the child to interact with others, establish friendships and later develop personal and work relationships”. </a:t>
            </a:r>
            <a:r>
              <a:rPr lang="en-GB" sz="3200" dirty="0">
                <a:solidFill>
                  <a:srgbClr val="FF0000"/>
                </a:solidFill>
                <a:effectLst/>
                <a:latin typeface="Berlin Sans FB" panose="020F0502020204030204" pitchFamily="34" charset="0"/>
                <a:ea typeface="Calibri" panose="020F0502020204030204" pitchFamily="34" charset="0"/>
                <a:cs typeface="Times New Roman" panose="02020603050405020304" pitchFamily="18" charset="0"/>
              </a:rPr>
              <a:t>RNIB 2017</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p>
        </p:txBody>
      </p:sp>
    </p:spTree>
    <p:extLst>
      <p:ext uri="{BB962C8B-B14F-4D97-AF65-F5344CB8AC3E}">
        <p14:creationId xmlns:p14="http://schemas.microsoft.com/office/powerpoint/2010/main" val="3666105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46485-42BE-5240-8205-881C7477BC4A}"/>
              </a:ext>
            </a:extLst>
          </p:cNvPr>
          <p:cNvSpPr>
            <a:spLocks noGrp="1"/>
          </p:cNvSpPr>
          <p:nvPr>
            <p:ph type="title"/>
          </p:nvPr>
        </p:nvSpPr>
        <p:spPr/>
        <p:txBody>
          <a:bodyPr>
            <a:normAutofit/>
          </a:bodyPr>
          <a:lstStyle/>
          <a:p>
            <a:pPr algn="ctr"/>
            <a:r>
              <a:rPr lang="en-GB" sz="5400" dirty="0">
                <a:latin typeface="Berlin Sans FB" panose="020E0602020502020306" pitchFamily="34" charset="0"/>
              </a:rPr>
              <a:t>What is SMILE Too?</a:t>
            </a:r>
            <a:endParaRPr lang="en-US" sz="54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8D121063-16B3-6645-9AE6-3D5501FD1FD0}"/>
              </a:ext>
            </a:extLst>
          </p:cNvPr>
          <p:cNvSpPr>
            <a:spLocks noGrp="1"/>
          </p:cNvSpPr>
          <p:nvPr>
            <p:ph idx="1"/>
          </p:nvPr>
        </p:nvSpPr>
        <p:spPr>
          <a:xfrm>
            <a:off x="649587" y="1888496"/>
            <a:ext cx="10515600" cy="4351338"/>
          </a:xfrm>
        </p:spPr>
        <p:txBody>
          <a:bodyPr>
            <a:normAutofit/>
          </a:bodyPr>
          <a:lstStyle/>
          <a:p>
            <a:pPr marL="0" indent="0">
              <a:buNone/>
            </a:pPr>
            <a:r>
              <a:rPr lang="en-GB" sz="4000" b="0" i="0" u="none" strike="noStrike" dirty="0">
                <a:solidFill>
                  <a:srgbClr val="000000"/>
                </a:solidFill>
                <a:effectLst/>
                <a:latin typeface="Berlin Sans FB" panose="020E0602020502020306" pitchFamily="34" charset="0"/>
              </a:rPr>
              <a:t>SMILE stands for Social Skills Make Inclusive Life Easier. As the name suggests, the aim of this 3 year project is to share knowledge about the development of social skills in children and young people who are Visually Impaired with the aim of developing resources for </a:t>
            </a:r>
            <a:r>
              <a:rPr lang="en-GB" sz="4000" dirty="0">
                <a:solidFill>
                  <a:srgbClr val="000000"/>
                </a:solidFill>
                <a:latin typeface="Berlin Sans FB" panose="020E0602020502020306" pitchFamily="34" charset="0"/>
              </a:rPr>
              <a:t>E</a:t>
            </a:r>
            <a:r>
              <a:rPr lang="en-GB" sz="4000" b="0" i="0" u="none" strike="noStrike" dirty="0">
                <a:solidFill>
                  <a:srgbClr val="000000"/>
                </a:solidFill>
                <a:effectLst/>
                <a:latin typeface="Berlin Sans FB" panose="020E0602020502020306" pitchFamily="34" charset="0"/>
              </a:rPr>
              <a:t>ducators</a:t>
            </a:r>
            <a:r>
              <a:rPr lang="cs-CZ" sz="4000" b="0" i="0" u="none" strike="noStrike" dirty="0">
                <a:solidFill>
                  <a:srgbClr val="000000"/>
                </a:solidFill>
                <a:effectLst/>
                <a:latin typeface="Berlin Sans FB" panose="020E0602020502020306" pitchFamily="34" charset="0"/>
              </a:rPr>
              <a:t> and </a:t>
            </a:r>
            <a:r>
              <a:rPr lang="en-US" sz="4000" b="0" i="0" u="none" strike="noStrike" dirty="0">
                <a:solidFill>
                  <a:srgbClr val="000000"/>
                </a:solidFill>
                <a:effectLst/>
                <a:latin typeface="Berlin Sans FB" panose="020E0602020502020306" pitchFamily="34" charset="0"/>
              </a:rPr>
              <a:t>P</a:t>
            </a:r>
            <a:r>
              <a:rPr lang="cs-CZ" sz="4000" b="0" i="0" u="none" strike="noStrike" dirty="0">
                <a:solidFill>
                  <a:srgbClr val="000000"/>
                </a:solidFill>
                <a:effectLst/>
                <a:latin typeface="Berlin Sans FB" panose="020E0602020502020306" pitchFamily="34" charset="0"/>
              </a:rPr>
              <a:t>arents</a:t>
            </a:r>
            <a:r>
              <a:rPr lang="en-GB" sz="4000" b="0" i="0" u="none" strike="noStrike" dirty="0">
                <a:solidFill>
                  <a:srgbClr val="000000"/>
                </a:solidFill>
                <a:effectLst/>
                <a:latin typeface="Berlin Sans FB" panose="020E0602020502020306" pitchFamily="34" charset="0"/>
              </a:rPr>
              <a:t> to support social skills.</a:t>
            </a:r>
          </a:p>
        </p:txBody>
      </p:sp>
    </p:spTree>
    <p:extLst>
      <p:ext uri="{BB962C8B-B14F-4D97-AF65-F5344CB8AC3E}">
        <p14:creationId xmlns:p14="http://schemas.microsoft.com/office/powerpoint/2010/main" val="761716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04931" y="419710"/>
            <a:ext cx="10515600" cy="2258008"/>
          </a:xfrm>
        </p:spPr>
        <p:txBody>
          <a:bodyPr>
            <a:normAutofit/>
          </a:bodyPr>
          <a:lstStyle/>
          <a:p>
            <a:r>
              <a:rPr lang="en-US" sz="2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l-SI" sz="2000" dirty="0"/>
          </a:p>
        </p:txBody>
      </p:sp>
      <p:sp>
        <p:nvSpPr>
          <p:cNvPr id="4" name="Enakokraki trikotnik 3"/>
          <p:cNvSpPr/>
          <p:nvPr/>
        </p:nvSpPr>
        <p:spPr>
          <a:xfrm flipV="1">
            <a:off x="74815"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5" name="Enakokraki trikotnik 4"/>
          <p:cNvSpPr/>
          <p:nvPr/>
        </p:nvSpPr>
        <p:spPr>
          <a:xfrm flipV="1">
            <a:off x="4574772"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8" name="Slik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498" y="2878195"/>
            <a:ext cx="5715000" cy="1666875"/>
          </a:xfrm>
          <a:prstGeom prst="rect">
            <a:avLst/>
          </a:prstGeom>
        </p:spPr>
      </p:pic>
      <p:pic>
        <p:nvPicPr>
          <p:cNvPr id="3" name="Slik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31" y="5423825"/>
            <a:ext cx="10653258" cy="1434175"/>
          </a:xfrm>
          <a:prstGeom prst="rect">
            <a:avLst/>
          </a:prstGeom>
        </p:spPr>
      </p:pic>
    </p:spTree>
    <p:extLst>
      <p:ext uri="{BB962C8B-B14F-4D97-AF65-F5344CB8AC3E}">
        <p14:creationId xmlns:p14="http://schemas.microsoft.com/office/powerpoint/2010/main" val="415498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77817" y="757061"/>
            <a:ext cx="10515600" cy="5181255"/>
          </a:xfrm>
        </p:spPr>
        <p:txBody>
          <a:bodyPr>
            <a:normAutofit/>
          </a:bodyPr>
          <a:lstStyle/>
          <a:p>
            <a:pPr marL="0" indent="0" algn="ctr">
              <a:buNone/>
            </a:pPr>
            <a:r>
              <a:rPr lang="en-GB" sz="4000" dirty="0">
                <a:solidFill>
                  <a:srgbClr val="FF0000"/>
                </a:solidFill>
                <a:latin typeface="Berlin Sans FB" panose="020E0602020502020306" pitchFamily="34" charset="0"/>
              </a:rPr>
              <a:t>S</a:t>
            </a:r>
            <a:r>
              <a:rPr lang="en-GB" sz="4000" dirty="0">
                <a:latin typeface="Berlin Sans FB" panose="020E0602020502020306" pitchFamily="34" charset="0"/>
              </a:rPr>
              <a:t>ocial </a:t>
            </a:r>
            <a:r>
              <a:rPr lang="en-GB" sz="4000" dirty="0">
                <a:solidFill>
                  <a:srgbClr val="FF0000"/>
                </a:solidFill>
                <a:latin typeface="Berlin Sans FB" panose="020E0602020502020306" pitchFamily="34" charset="0"/>
              </a:rPr>
              <a:t>S</a:t>
            </a:r>
            <a:r>
              <a:rPr lang="en-GB" sz="4000" dirty="0">
                <a:latin typeface="Berlin Sans FB" panose="020E0602020502020306" pitchFamily="34" charset="0"/>
              </a:rPr>
              <a:t>kills </a:t>
            </a:r>
            <a:r>
              <a:rPr lang="en-GB" sz="4000" dirty="0">
                <a:solidFill>
                  <a:srgbClr val="FF0000"/>
                </a:solidFill>
                <a:latin typeface="Berlin Sans FB" panose="020E0602020502020306" pitchFamily="34" charset="0"/>
              </a:rPr>
              <a:t>M</a:t>
            </a:r>
            <a:r>
              <a:rPr lang="en-GB" sz="4000" dirty="0">
                <a:latin typeface="Berlin Sans FB" panose="020E0602020502020306" pitchFamily="34" charset="0"/>
              </a:rPr>
              <a:t>ake </a:t>
            </a:r>
            <a:r>
              <a:rPr lang="en-GB" sz="4000" dirty="0">
                <a:solidFill>
                  <a:srgbClr val="FF0000"/>
                </a:solidFill>
                <a:latin typeface="Berlin Sans FB" panose="020E0602020502020306" pitchFamily="34" charset="0"/>
              </a:rPr>
              <a:t>I</a:t>
            </a:r>
            <a:r>
              <a:rPr lang="en-GB" sz="4000" dirty="0">
                <a:latin typeface="Berlin Sans FB" panose="020E0602020502020306" pitchFamily="34" charset="0"/>
              </a:rPr>
              <a:t>nclusive </a:t>
            </a:r>
            <a:r>
              <a:rPr lang="en-GB" sz="4000" dirty="0">
                <a:solidFill>
                  <a:srgbClr val="FF0000"/>
                </a:solidFill>
                <a:latin typeface="Berlin Sans FB" panose="020E0602020502020306" pitchFamily="34" charset="0"/>
              </a:rPr>
              <a:t>L</a:t>
            </a:r>
            <a:r>
              <a:rPr lang="en-GB" sz="4000" dirty="0">
                <a:latin typeface="Berlin Sans FB" panose="020E0602020502020306" pitchFamily="34" charset="0"/>
              </a:rPr>
              <a:t>ife </a:t>
            </a:r>
            <a:r>
              <a:rPr lang="en-GB" sz="4000" dirty="0">
                <a:solidFill>
                  <a:srgbClr val="FF0000"/>
                </a:solidFill>
                <a:latin typeface="Berlin Sans FB" panose="020E0602020502020306" pitchFamily="34" charset="0"/>
              </a:rPr>
              <a:t>E</a:t>
            </a:r>
            <a:r>
              <a:rPr lang="en-GB" sz="4000" dirty="0">
                <a:latin typeface="Berlin Sans FB" panose="020E0602020502020306" pitchFamily="34" charset="0"/>
              </a:rPr>
              <a:t>asier</a:t>
            </a:r>
          </a:p>
          <a:p>
            <a:pPr marL="0" indent="0" algn="ctr">
              <a:buNone/>
            </a:pPr>
            <a:r>
              <a:rPr lang="en-GB" sz="4000" dirty="0">
                <a:latin typeface="Berlin Sans FB" panose="020E0602020502020306" pitchFamily="34" charset="0"/>
              </a:rPr>
              <a:t>A training programme for parents of children with Visual Impairment</a:t>
            </a:r>
          </a:p>
          <a:p>
            <a:pPr marL="0" indent="0">
              <a:buNone/>
            </a:pPr>
            <a:endParaRPr lang="sl-SI" sz="4000"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91" y="5735472"/>
            <a:ext cx="5090160" cy="683477"/>
          </a:xfrm>
          <a:prstGeom prst="rect">
            <a:avLst/>
          </a:prstGeom>
        </p:spPr>
      </p:pic>
      <p:pic>
        <p:nvPicPr>
          <p:cNvPr id="13" name="Picture 12">
            <a:extLst>
              <a:ext uri="{FF2B5EF4-FFF2-40B4-BE49-F238E27FC236}">
                <a16:creationId xmlns:a16="http://schemas.microsoft.com/office/drawing/2014/main" id="{DE55965C-380C-B24D-9314-4E87A121787F}"/>
              </a:ext>
            </a:extLst>
          </p:cNvPr>
          <p:cNvPicPr>
            <a:picLocks noChangeAspect="1"/>
          </p:cNvPicPr>
          <p:nvPr/>
        </p:nvPicPr>
        <p:blipFill>
          <a:blip r:embed="rId4"/>
          <a:stretch>
            <a:fillRect/>
          </a:stretch>
        </p:blipFill>
        <p:spPr>
          <a:xfrm>
            <a:off x="4372919" y="2600299"/>
            <a:ext cx="3525396" cy="2446730"/>
          </a:xfrm>
          <a:prstGeom prst="rect">
            <a:avLst/>
          </a:prstGeom>
        </p:spPr>
      </p:pic>
      <p:sp>
        <p:nvSpPr>
          <p:cNvPr id="2" name="Rectangle 1">
            <a:extLst>
              <a:ext uri="{FF2B5EF4-FFF2-40B4-BE49-F238E27FC236}">
                <a16:creationId xmlns:a16="http://schemas.microsoft.com/office/drawing/2014/main" id="{112C2889-26B3-617D-3E9D-34E606ECF4E9}"/>
              </a:ext>
            </a:extLst>
          </p:cNvPr>
          <p:cNvSpPr/>
          <p:nvPr/>
        </p:nvSpPr>
        <p:spPr>
          <a:xfrm>
            <a:off x="3971536" y="5041124"/>
            <a:ext cx="5547360" cy="246221"/>
          </a:xfrm>
          <a:prstGeom prst="rect">
            <a:avLst/>
          </a:prstGeom>
        </p:spPr>
        <p:txBody>
          <a:bodyPr wrap="square">
            <a:spAutoFit/>
          </a:bodyPr>
          <a:lstStyle/>
          <a:p>
            <a:r>
              <a:rPr lang="en-GB" sz="1000" dirty="0"/>
              <a:t>(https://ibvi.org/blog/educational-options-for-blind-and-visually-impaired-kids/)</a:t>
            </a:r>
          </a:p>
        </p:txBody>
      </p:sp>
      <p:sp>
        <p:nvSpPr>
          <p:cNvPr id="4" name="Rectangle 3">
            <a:extLst>
              <a:ext uri="{FF2B5EF4-FFF2-40B4-BE49-F238E27FC236}">
                <a16:creationId xmlns:a16="http://schemas.microsoft.com/office/drawing/2014/main" id="{F430ABFD-3B42-3124-5E24-3F03856B39E5}"/>
              </a:ext>
            </a:extLst>
          </p:cNvPr>
          <p:cNvSpPr/>
          <p:nvPr/>
        </p:nvSpPr>
        <p:spPr>
          <a:xfrm>
            <a:off x="3528204" y="5241266"/>
            <a:ext cx="5365703" cy="246221"/>
          </a:xfrm>
          <a:prstGeom prst="rect">
            <a:avLst/>
          </a:prstGeom>
        </p:spPr>
        <p:txBody>
          <a:bodyPr wrap="square">
            <a:spAutoFit/>
          </a:bodyPr>
          <a:lstStyle/>
          <a:p>
            <a:r>
              <a:rPr lang="en-GB" sz="1000" dirty="0"/>
              <a:t>https://ibvi.org/wp-content/uploads/2019/12/IBVI_Blog_Education_For_Blind_Kids_1920x820.jpg</a:t>
            </a:r>
          </a:p>
        </p:txBody>
      </p:sp>
    </p:spTree>
    <p:extLst>
      <p:ext uri="{BB962C8B-B14F-4D97-AF65-F5344CB8AC3E}">
        <p14:creationId xmlns:p14="http://schemas.microsoft.com/office/powerpoint/2010/main" val="1308005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latin typeface="Berlin Sans FB" panose="020E0602020502020306" pitchFamily="34" charset="0"/>
              </a:rPr>
              <a:t>Social skills and Visual Impairment</a:t>
            </a:r>
            <a:endParaRPr lang="en-GB" sz="5400" dirty="0"/>
          </a:p>
        </p:txBody>
      </p:sp>
      <p:sp>
        <p:nvSpPr>
          <p:cNvPr id="3" name="Content Placeholder 2"/>
          <p:cNvSpPr>
            <a:spLocks noGrp="1"/>
          </p:cNvSpPr>
          <p:nvPr>
            <p:ph idx="1"/>
          </p:nvPr>
        </p:nvSpPr>
        <p:spPr/>
        <p:txBody>
          <a:bodyPr>
            <a:normAutofit lnSpcReduction="10000"/>
          </a:bodyPr>
          <a:lstStyle/>
          <a:p>
            <a:r>
              <a:rPr lang="en-GB" dirty="0">
                <a:solidFill>
                  <a:srgbClr val="000000"/>
                </a:solidFill>
                <a:latin typeface="Berlin Sans FB" panose="020E0602020502020306" pitchFamily="34" charset="0"/>
              </a:rPr>
              <a:t>Much of social interaction is non verbal and social cues and body language may be abstract concepts to the child with Visual Impairment. The development of social skills needs careful consideration as it differs considerably from that of their sighted peers.</a:t>
            </a:r>
          </a:p>
          <a:p>
            <a:r>
              <a:rPr lang="en-GB" dirty="0">
                <a:solidFill>
                  <a:srgbClr val="000000"/>
                </a:solidFill>
                <a:latin typeface="Berlin Sans FB" panose="020E0602020502020306" pitchFamily="34" charset="0"/>
              </a:rPr>
              <a:t>Children who are visually impaired can find it difficult to acquire social skills that are vital for developing relationships and understanding social situations throughout their lifetime. </a:t>
            </a:r>
            <a:r>
              <a:rPr lang="en-GB" dirty="0">
                <a:solidFill>
                  <a:srgbClr val="FF0000"/>
                </a:solidFill>
                <a:latin typeface="Berlin Sans FB" panose="020E0602020502020306" pitchFamily="34" charset="0"/>
              </a:rPr>
              <a:t>It cannot be assumed that they will develop social skills automatically like their sighted peers. </a:t>
            </a:r>
            <a:r>
              <a:rPr lang="en-GB" dirty="0">
                <a:solidFill>
                  <a:srgbClr val="000000"/>
                </a:solidFill>
                <a:latin typeface="Berlin Sans FB" panose="020E0602020502020306" pitchFamily="34" charset="0"/>
              </a:rPr>
              <a:t>This has an impact both in school and in the wider world.</a:t>
            </a:r>
            <a:endParaRPr lang="en-US" dirty="0">
              <a:latin typeface="Berlin Sans FB" panose="020E0602020502020306" pitchFamily="34" charset="0"/>
            </a:endParaRPr>
          </a:p>
          <a:p>
            <a:pPr marL="0" indent="0">
              <a:buNone/>
            </a:pPr>
            <a:endParaRPr lang="en-GB"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1929549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94908" y="333096"/>
            <a:ext cx="4631678" cy="5827520"/>
          </a:xfrm>
        </p:spPr>
      </p:pic>
      <p:sp>
        <p:nvSpPr>
          <p:cNvPr id="3" name="Rectangle 5">
            <a:extLst>
              <a:ext uri="{FF2B5EF4-FFF2-40B4-BE49-F238E27FC236}">
                <a16:creationId xmlns:a16="http://schemas.microsoft.com/office/drawing/2014/main" id="{49B5BFC2-9342-50D7-46F7-7A4034FA66D8}"/>
              </a:ext>
            </a:extLst>
          </p:cNvPr>
          <p:cNvSpPr/>
          <p:nvPr/>
        </p:nvSpPr>
        <p:spPr>
          <a:xfrm>
            <a:off x="4365278" y="6069534"/>
            <a:ext cx="3690938" cy="246221"/>
          </a:xfrm>
          <a:prstGeom prst="rect">
            <a:avLst/>
          </a:prstGeom>
        </p:spPr>
        <p:txBody>
          <a:bodyPr wrap="square">
            <a:spAutoFit/>
          </a:bodyPr>
          <a:lstStyle/>
          <a:p>
            <a:r>
              <a:rPr lang="en-GB" sz="1000" dirty="0"/>
              <a:t>https://i0.wp.com/www.thepathway2success.com/wp-content</a:t>
            </a:r>
          </a:p>
        </p:txBody>
      </p:sp>
    </p:spTree>
    <p:extLst>
      <p:ext uri="{BB962C8B-B14F-4D97-AF65-F5344CB8AC3E}">
        <p14:creationId xmlns:p14="http://schemas.microsoft.com/office/powerpoint/2010/main" val="3335309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A1BE-93E1-654D-98DC-CFAC8186C85F}"/>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kern="1200" dirty="0">
                <a:solidFill>
                  <a:schemeClr val="tx1"/>
                </a:solidFill>
                <a:latin typeface="Berlin Sans FB" panose="020E0602020502020306" pitchFamily="34" charset="0"/>
              </a:rPr>
              <a:t>Question</a:t>
            </a:r>
            <a:r>
              <a:rPr lang="en-GB" sz="5400" kern="1200" dirty="0">
                <a:solidFill>
                  <a:schemeClr val="tx1"/>
                </a:solidFill>
                <a:latin typeface="Berlin Sans FB" panose="020E0602020502020306" pitchFamily="34" charset="0"/>
              </a:rPr>
              <a:t>:</a:t>
            </a:r>
            <a:r>
              <a:rPr lang="en-US" sz="5400" kern="1200" dirty="0">
                <a:solidFill>
                  <a:schemeClr val="tx1"/>
                </a:solidFill>
                <a:latin typeface="+mj-lt"/>
                <a:ea typeface="+mj-ea"/>
                <a:cs typeface="+mj-cs"/>
              </a:rPr>
              <a:t> </a:t>
            </a:r>
          </a:p>
        </p:txBody>
      </p:sp>
      <p:sp>
        <p:nvSpPr>
          <p:cNvPr id="3" name="Content Placeholder 2">
            <a:extLst>
              <a:ext uri="{FF2B5EF4-FFF2-40B4-BE49-F238E27FC236}">
                <a16:creationId xmlns:a16="http://schemas.microsoft.com/office/drawing/2014/main" id="{3F00A19F-CF37-E947-B5EA-3219E62FD18B}"/>
              </a:ext>
            </a:extLst>
          </p:cNvPr>
          <p:cNvSpPr>
            <a:spLocks noGrp="1"/>
          </p:cNvSpPr>
          <p:nvPr>
            <p:ph idx="1"/>
          </p:nvPr>
        </p:nvSpPr>
        <p:spPr>
          <a:xfrm>
            <a:off x="838199" y="1335726"/>
            <a:ext cx="10515599" cy="420624"/>
          </a:xfrm>
        </p:spPr>
        <p:txBody>
          <a:bodyPr vert="horz" lIns="91440" tIns="45720" rIns="91440" bIns="45720" rtlCol="0">
            <a:noAutofit/>
          </a:bodyPr>
          <a:lstStyle/>
          <a:p>
            <a:pPr marL="0" indent="0" algn="ctr">
              <a:buNone/>
            </a:pPr>
            <a:r>
              <a:rPr lang="en-US" sz="6600" kern="1200" dirty="0">
                <a:solidFill>
                  <a:schemeClr val="tx1"/>
                </a:solidFill>
                <a:latin typeface="Berlin Sans FB" panose="020E0602020502020306" pitchFamily="34" charset="0"/>
              </a:rPr>
              <a:t>How do we communicate?</a:t>
            </a:r>
          </a:p>
        </p:txBody>
      </p:sp>
      <p:pic>
        <p:nvPicPr>
          <p:cNvPr id="4" name="Picture 2" descr="How to improve open-ended questions in surveys | Davis &amp; Company">
            <a:extLst>
              <a:ext uri="{FF2B5EF4-FFF2-40B4-BE49-F238E27FC236}">
                <a16:creationId xmlns:a16="http://schemas.microsoft.com/office/drawing/2014/main" id="{46E69E6A-7FB5-ED6B-348A-38925BD27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408" y="2250711"/>
            <a:ext cx="9070688" cy="40325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31E8589-C469-2299-D898-02410026CEA7}"/>
              </a:ext>
            </a:extLst>
          </p:cNvPr>
          <p:cNvSpPr/>
          <p:nvPr/>
        </p:nvSpPr>
        <p:spPr>
          <a:xfrm>
            <a:off x="4853971" y="6160588"/>
            <a:ext cx="3162661" cy="276999"/>
          </a:xfrm>
          <a:prstGeom prst="rect">
            <a:avLst/>
          </a:prstGeom>
        </p:spPr>
        <p:txBody>
          <a:bodyPr wrap="none">
            <a:spAutoFit/>
          </a:bodyPr>
          <a:lstStyle/>
          <a:p>
            <a:r>
              <a:rPr lang="en-GB" sz="1200" dirty="0"/>
              <a:t>https://stock.adobe.com/uk/images/questions/</a:t>
            </a:r>
          </a:p>
        </p:txBody>
      </p:sp>
    </p:spTree>
    <p:extLst>
      <p:ext uri="{BB962C8B-B14F-4D97-AF65-F5344CB8AC3E}">
        <p14:creationId xmlns:p14="http://schemas.microsoft.com/office/powerpoint/2010/main" val="2681463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4C4D6D-B2A3-B94B-9FB4-550544A58A6D}"/>
              </a:ext>
            </a:extLst>
          </p:cNvPr>
          <p:cNvSpPr>
            <a:spLocks noGrp="1"/>
          </p:cNvSpPr>
          <p:nvPr>
            <p:ph type="title"/>
          </p:nvPr>
        </p:nvSpPr>
        <p:spPr>
          <a:xfrm>
            <a:off x="643467" y="321734"/>
            <a:ext cx="10905066" cy="1135737"/>
          </a:xfrm>
        </p:spPr>
        <p:txBody>
          <a:bodyPr>
            <a:normAutofit/>
          </a:bodyPr>
          <a:lstStyle/>
          <a:p>
            <a:pPr algn="ctr"/>
            <a:r>
              <a:rPr lang="en-GB" sz="3600" dirty="0">
                <a:latin typeface="Berlin Sans FB" panose="020E0602020502020306" pitchFamily="34" charset="0"/>
              </a:rPr>
              <a:t>How many ways to communicate did you think of?</a:t>
            </a:r>
            <a:endParaRPr lang="en-US" sz="36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539333E3-193C-8647-A859-A2B30E3AA9A9}"/>
              </a:ext>
            </a:extLst>
          </p:cNvPr>
          <p:cNvSpPr>
            <a:spLocks noGrp="1"/>
          </p:cNvSpPr>
          <p:nvPr>
            <p:ph idx="1"/>
          </p:nvPr>
        </p:nvSpPr>
        <p:spPr>
          <a:xfrm>
            <a:off x="1401561" y="1486481"/>
            <a:ext cx="4008384" cy="4506722"/>
          </a:xfrm>
        </p:spPr>
        <p:txBody>
          <a:bodyPr>
            <a:normAutofit/>
          </a:bodyPr>
          <a:lstStyle/>
          <a:p>
            <a:r>
              <a:rPr lang="en-GB" sz="2400" dirty="0">
                <a:effectLst/>
                <a:latin typeface="Berlin Sans FB" panose="020E0602020502020306" pitchFamily="34" charset="0"/>
                <a:ea typeface="Times New Roman" panose="02020603050405020304" pitchFamily="18" charset="0"/>
                <a:cs typeface="Times New Roman" panose="02020603050405020304" pitchFamily="18" charset="0"/>
              </a:rPr>
              <a:t>Speaking </a:t>
            </a:r>
          </a:p>
          <a:p>
            <a:r>
              <a:rPr lang="en-GB" sz="2400" dirty="0">
                <a:effectLst/>
                <a:latin typeface="Berlin Sans FB" panose="020E0602020502020306" pitchFamily="34" charset="0"/>
                <a:ea typeface="Times New Roman" panose="02020603050405020304" pitchFamily="18" charset="0"/>
                <a:cs typeface="Times New Roman" panose="02020603050405020304" pitchFamily="18" charset="0"/>
              </a:rPr>
              <a:t>Listening </a:t>
            </a:r>
          </a:p>
          <a:p>
            <a:r>
              <a:rPr lang="en-GB" sz="2400" dirty="0">
                <a:effectLst/>
                <a:latin typeface="Berlin Sans FB" panose="020E0602020502020306" pitchFamily="34" charset="0"/>
                <a:ea typeface="Times New Roman" panose="02020603050405020304" pitchFamily="18" charset="0"/>
                <a:cs typeface="Times New Roman" panose="02020603050405020304" pitchFamily="18" charset="0"/>
              </a:rPr>
              <a:t>Gesture </a:t>
            </a:r>
          </a:p>
          <a:p>
            <a:r>
              <a:rPr lang="en-GB" sz="2400" dirty="0">
                <a:effectLst/>
                <a:latin typeface="Berlin Sans FB" panose="020E0602020502020306" pitchFamily="34" charset="0"/>
                <a:ea typeface="Times New Roman" panose="02020603050405020304" pitchFamily="18" charset="0"/>
                <a:cs typeface="Times New Roman" panose="02020603050405020304" pitchFamily="18" charset="0"/>
              </a:rPr>
              <a:t>Sounds </a:t>
            </a:r>
          </a:p>
          <a:p>
            <a:r>
              <a:rPr lang="en-GB" sz="2400" dirty="0">
                <a:effectLst/>
                <a:latin typeface="Berlin Sans FB" panose="020E0602020502020306" pitchFamily="34" charset="0"/>
                <a:ea typeface="Times New Roman" panose="02020603050405020304" pitchFamily="18" charset="0"/>
                <a:cs typeface="Times New Roman" panose="02020603050405020304" pitchFamily="18" charset="0"/>
              </a:rPr>
              <a:t>Eye contact </a:t>
            </a:r>
          </a:p>
          <a:p>
            <a:r>
              <a:rPr lang="en-GB" sz="2400" dirty="0">
                <a:effectLst/>
                <a:latin typeface="Berlin Sans FB" panose="020E0602020502020306" pitchFamily="34" charset="0"/>
                <a:ea typeface="Times New Roman" panose="02020603050405020304" pitchFamily="18" charset="0"/>
                <a:cs typeface="Times New Roman" panose="02020603050405020304" pitchFamily="18" charset="0"/>
              </a:rPr>
              <a:t>Body language </a:t>
            </a:r>
          </a:p>
          <a:p>
            <a:r>
              <a:rPr lang="en-GB" sz="2400" dirty="0">
                <a:effectLst/>
                <a:latin typeface="Berlin Sans FB" panose="020E0602020502020306" pitchFamily="34" charset="0"/>
                <a:ea typeface="Times New Roman" panose="02020603050405020304" pitchFamily="18" charset="0"/>
                <a:cs typeface="Times New Roman" panose="02020603050405020304" pitchFamily="18" charset="0"/>
              </a:rPr>
              <a:t>Facial expressions</a:t>
            </a:r>
          </a:p>
          <a:p>
            <a:r>
              <a:rPr lang="en-GB" sz="2400" dirty="0">
                <a:latin typeface="Berlin Sans FB" panose="020E0602020502020306" pitchFamily="34" charset="0"/>
                <a:ea typeface="Times New Roman" panose="02020603050405020304" pitchFamily="18" charset="0"/>
                <a:cs typeface="Times New Roman" panose="02020603050405020304" pitchFamily="18" charset="0"/>
              </a:rPr>
              <a:t>Social media</a:t>
            </a:r>
            <a:r>
              <a:rPr lang="en-GB" sz="2400" dirty="0">
                <a:effectLst/>
                <a:latin typeface="Berlin Sans FB" panose="020E0602020502020306" pitchFamily="34" charset="0"/>
                <a:ea typeface="Times New Roman" panose="02020603050405020304" pitchFamily="18" charset="0"/>
                <a:cs typeface="Times New Roman" panose="02020603050405020304" pitchFamily="18" charset="0"/>
              </a:rPr>
              <a:t> </a:t>
            </a:r>
          </a:p>
          <a:p>
            <a:r>
              <a:rPr lang="en-GB" sz="2400" dirty="0">
                <a:latin typeface="Berlin Sans FB" panose="020E0602020502020306" pitchFamily="34" charset="0"/>
              </a:rPr>
              <a:t>Any others?</a:t>
            </a:r>
            <a:endParaRPr lang="en-US" sz="2400" dirty="0">
              <a:latin typeface="Berlin Sans FB" panose="020E0602020502020306" pitchFamily="34" charset="0"/>
            </a:endParaRPr>
          </a:p>
        </p:txBody>
      </p:sp>
      <p:grpSp>
        <p:nvGrpSpPr>
          <p:cNvPr id="14" name="Group 1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9" name="Rectangle 1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2" descr="Communication effectivemunication clipart social media case study -  Clipartix">
            <a:extLst>
              <a:ext uri="{FF2B5EF4-FFF2-40B4-BE49-F238E27FC236}">
                <a16:creationId xmlns:a16="http://schemas.microsoft.com/office/drawing/2014/main" id="{6EAC5227-5464-51FC-09C9-8B3E57C1AF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8434" y="1321553"/>
            <a:ext cx="5037390" cy="48598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763FB2F-A24F-4295-6111-119AFF41AC3C}"/>
              </a:ext>
            </a:extLst>
          </p:cNvPr>
          <p:cNvSpPr/>
          <p:nvPr/>
        </p:nvSpPr>
        <p:spPr>
          <a:xfrm>
            <a:off x="6300326" y="6189211"/>
            <a:ext cx="3853555" cy="276999"/>
          </a:xfrm>
          <a:prstGeom prst="rect">
            <a:avLst/>
          </a:prstGeom>
        </p:spPr>
        <p:txBody>
          <a:bodyPr wrap="none">
            <a:spAutoFit/>
          </a:bodyPr>
          <a:lstStyle/>
          <a:p>
            <a:r>
              <a:rPr lang="en-GB" sz="1200" dirty="0"/>
              <a:t>https://clipartix.com/communication-clipart-image-43681</a:t>
            </a:r>
            <a:r>
              <a:rPr lang="en-GB" sz="1000" dirty="0"/>
              <a:t>/</a:t>
            </a:r>
          </a:p>
        </p:txBody>
      </p:sp>
    </p:spTree>
    <p:extLst>
      <p:ext uri="{BB962C8B-B14F-4D97-AF65-F5344CB8AC3E}">
        <p14:creationId xmlns:p14="http://schemas.microsoft.com/office/powerpoint/2010/main" val="2746381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8B7B8-33B6-1246-9F4E-AEE354B9EC68}"/>
              </a:ext>
            </a:extLst>
          </p:cNvPr>
          <p:cNvSpPr>
            <a:spLocks noGrp="1"/>
          </p:cNvSpPr>
          <p:nvPr>
            <p:ph type="title"/>
          </p:nvPr>
        </p:nvSpPr>
        <p:spPr/>
        <p:txBody>
          <a:bodyPr>
            <a:normAutofit/>
          </a:bodyPr>
          <a:lstStyle/>
          <a:p>
            <a:pPr algn="ctr"/>
            <a:r>
              <a:rPr lang="en-GB" sz="5400" dirty="0">
                <a:latin typeface="Berlin Sans FB" panose="020E0602020502020306" pitchFamily="34" charset="0"/>
              </a:rPr>
              <a:t>How many of these rely on vision?</a:t>
            </a:r>
            <a:endParaRPr lang="en-US" sz="5400" dirty="0">
              <a:latin typeface="Berlin Sans FB" panose="020E0602020502020306" pitchFamily="34" charset="0"/>
            </a:endParaRPr>
          </a:p>
        </p:txBody>
      </p:sp>
      <p:pic>
        <p:nvPicPr>
          <p:cNvPr id="6" name="Content Placeholder 5">
            <a:extLst>
              <a:ext uri="{FF2B5EF4-FFF2-40B4-BE49-F238E27FC236}">
                <a16:creationId xmlns:a16="http://schemas.microsoft.com/office/drawing/2014/main" id="{47F066EF-BFC0-AD4D-94DA-1E57F00C5795}"/>
              </a:ext>
            </a:extLst>
          </p:cNvPr>
          <p:cNvPicPr>
            <a:picLocks noGrp="1" noChangeAspect="1"/>
          </p:cNvPicPr>
          <p:nvPr>
            <p:ph idx="1"/>
          </p:nvPr>
        </p:nvPicPr>
        <p:blipFill>
          <a:blip r:embed="rId2"/>
          <a:stretch>
            <a:fillRect/>
          </a:stretch>
        </p:blipFill>
        <p:spPr>
          <a:xfrm>
            <a:off x="2287389" y="1825625"/>
            <a:ext cx="7617221" cy="4351338"/>
          </a:xfrm>
          <a:prstGeom prst="rect">
            <a:avLst/>
          </a:prstGeom>
        </p:spPr>
      </p:pic>
      <p:sp>
        <p:nvSpPr>
          <p:cNvPr id="3" name="Rectangle 6">
            <a:extLst>
              <a:ext uri="{FF2B5EF4-FFF2-40B4-BE49-F238E27FC236}">
                <a16:creationId xmlns:a16="http://schemas.microsoft.com/office/drawing/2014/main" id="{B7548FCC-509D-B5BB-32F0-DD38D91BC068}"/>
              </a:ext>
            </a:extLst>
          </p:cNvPr>
          <p:cNvSpPr/>
          <p:nvPr/>
        </p:nvSpPr>
        <p:spPr>
          <a:xfrm>
            <a:off x="2466202" y="6176963"/>
            <a:ext cx="7563394" cy="276999"/>
          </a:xfrm>
          <a:prstGeom prst="rect">
            <a:avLst/>
          </a:prstGeom>
        </p:spPr>
        <p:txBody>
          <a:bodyPr wrap="square">
            <a:spAutoFit/>
          </a:bodyPr>
          <a:lstStyle/>
          <a:p>
            <a:r>
              <a:rPr lang="en-GB" sz="1200" dirty="0"/>
              <a:t>https://www.futurity.org/fact-checking-unreliable-sources-1584962/looking-through-magnifying-glass_1600-2/</a:t>
            </a:r>
          </a:p>
        </p:txBody>
      </p:sp>
    </p:spTree>
    <p:extLst>
      <p:ext uri="{BB962C8B-B14F-4D97-AF65-F5344CB8AC3E}">
        <p14:creationId xmlns:p14="http://schemas.microsoft.com/office/powerpoint/2010/main" val="1580200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A9093-B55D-884B-A742-E2C2F0E95777}"/>
              </a:ext>
            </a:extLst>
          </p:cNvPr>
          <p:cNvSpPr>
            <a:spLocks noGrp="1"/>
          </p:cNvSpPr>
          <p:nvPr>
            <p:ph type="title"/>
          </p:nvPr>
        </p:nvSpPr>
        <p:spPr/>
        <p:txBody>
          <a:bodyPr/>
          <a:lstStyle/>
          <a:p>
            <a:r>
              <a:rPr lang="en-GB" dirty="0">
                <a:latin typeface="Berlin Sans FB" panose="020E0602020502020306" pitchFamily="34" charset="0"/>
              </a:rPr>
              <a:t>What does this mean for the child or young person with visual impairment or no sight? </a:t>
            </a:r>
            <a:endParaRPr lang="en-US"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EB50AECA-E413-5642-AEF2-AF676F1CA280}"/>
              </a:ext>
            </a:extLst>
          </p:cNvPr>
          <p:cNvSpPr>
            <a:spLocks noGrp="1"/>
          </p:cNvSpPr>
          <p:nvPr>
            <p:ph idx="1"/>
          </p:nvPr>
        </p:nvSpPr>
        <p:spPr>
          <a:xfrm>
            <a:off x="838200" y="1825624"/>
            <a:ext cx="10515600" cy="4473575"/>
          </a:xfrm>
        </p:spPr>
        <p:txBody>
          <a:bodyPr>
            <a:normAutofit fontScale="25000" lnSpcReduction="20000"/>
          </a:bodyPr>
          <a:lstStyle/>
          <a:p>
            <a:pPr marL="0" indent="0">
              <a:buNone/>
            </a:pPr>
            <a:r>
              <a:rPr lang="en-GB" sz="10000" dirty="0">
                <a:effectLst/>
                <a:latin typeface="Berlin Sans FB" panose="020E0602020502020306" pitchFamily="34" charset="0"/>
                <a:ea typeface="Times New Roman" panose="02020603050405020304" pitchFamily="18" charset="0"/>
                <a:cs typeface="Times New Roman" panose="02020603050405020304" pitchFamily="18" charset="0"/>
              </a:rPr>
              <a:t>A huge amount of social communication is non- verbal and relies on sight. </a:t>
            </a:r>
            <a:r>
              <a:rPr lang="en-GB" sz="10000" dirty="0">
                <a:latin typeface="Berlin Sans FB" panose="020E0602020502020306" pitchFamily="34" charset="0"/>
                <a:ea typeface="Times New Roman" panose="02020603050405020304" pitchFamily="18" charset="0"/>
                <a:cs typeface="Times New Roman" panose="02020603050405020304" pitchFamily="18" charset="0"/>
              </a:rPr>
              <a:t>We call this ‘Incidental Learning ’.</a:t>
            </a:r>
          </a:p>
          <a:p>
            <a:pPr marL="0" indent="0">
              <a:buNone/>
            </a:pPr>
            <a:endParaRPr lang="en-GB" sz="45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en-GB" sz="8600" dirty="0">
                <a:latin typeface="Berlin Sans FB" panose="020E0602020502020306" pitchFamily="34" charset="0"/>
                <a:ea typeface="Times New Roman" panose="02020603050405020304" pitchFamily="18" charset="0"/>
                <a:cs typeface="Times New Roman" panose="02020603050405020304" pitchFamily="18" charset="0"/>
              </a:rPr>
              <a:t>Copying </a:t>
            </a:r>
          </a:p>
          <a:p>
            <a:r>
              <a:rPr lang="en-GB" sz="8600" dirty="0">
                <a:effectLst/>
                <a:latin typeface="Berlin Sans FB" panose="020E0602020502020306" pitchFamily="34" charset="0"/>
                <a:ea typeface="Times New Roman" panose="02020603050405020304" pitchFamily="18" charset="0"/>
                <a:cs typeface="Times New Roman" panose="02020603050405020304" pitchFamily="18" charset="0"/>
              </a:rPr>
              <a:t>Imitation </a:t>
            </a:r>
          </a:p>
          <a:p>
            <a:r>
              <a:rPr lang="en-GB" sz="8600" dirty="0">
                <a:latin typeface="Berlin Sans FB" panose="020E0602020502020306" pitchFamily="34" charset="0"/>
                <a:ea typeface="Times New Roman" panose="02020603050405020304" pitchFamily="18" charset="0"/>
                <a:cs typeface="Times New Roman" panose="02020603050405020304" pitchFamily="18" charset="0"/>
              </a:rPr>
              <a:t>Observing</a:t>
            </a:r>
          </a:p>
          <a:p>
            <a:r>
              <a:rPr lang="en-GB" sz="8600" dirty="0">
                <a:effectLst/>
                <a:latin typeface="Berlin Sans FB" panose="020E0602020502020306" pitchFamily="34" charset="0"/>
                <a:ea typeface="Times New Roman" panose="02020603050405020304" pitchFamily="18" charset="0"/>
                <a:cs typeface="Times New Roman" panose="02020603050405020304" pitchFamily="18" charset="0"/>
              </a:rPr>
              <a:t>Being in a range of social situations </a:t>
            </a:r>
          </a:p>
          <a:p>
            <a:r>
              <a:rPr lang="en-GB" sz="8600" dirty="0">
                <a:latin typeface="Berlin Sans FB" panose="020E0602020502020306" pitchFamily="34" charset="0"/>
                <a:ea typeface="Times New Roman" panose="02020603050405020304" pitchFamily="18" charset="0"/>
                <a:cs typeface="Times New Roman" panose="02020603050405020304" pitchFamily="18" charset="0"/>
              </a:rPr>
              <a:t>Meeting different people</a:t>
            </a:r>
          </a:p>
          <a:p>
            <a:pPr marL="0" indent="0">
              <a:buNone/>
            </a:pPr>
            <a:endParaRPr lang="en-GB" sz="4500" dirty="0">
              <a:effectLst/>
              <a:latin typeface="Berlin Sans FB" panose="020E0602020502020306" pitchFamily="34" charset="0"/>
              <a:ea typeface="Times New Roman" panose="02020603050405020304" pitchFamily="18" charset="0"/>
              <a:cs typeface="Times New Roman" panose="02020603050405020304" pitchFamily="18" charset="0"/>
            </a:endParaRPr>
          </a:p>
          <a:p>
            <a:pPr marL="0" indent="0">
              <a:buNone/>
            </a:pPr>
            <a:endParaRPr lang="en-GB" sz="4500" dirty="0">
              <a:effectLst/>
              <a:latin typeface="Berlin Sans FB" panose="020E0602020502020306" pitchFamily="34" charset="0"/>
              <a:ea typeface="Times New Roman" panose="02020603050405020304" pitchFamily="18" charset="0"/>
              <a:cs typeface="Times New Roman" panose="02020603050405020304" pitchFamily="18" charset="0"/>
            </a:endParaRPr>
          </a:p>
          <a:p>
            <a:endParaRPr lang="en-GB" sz="8600" dirty="0">
              <a:effectLst/>
              <a:latin typeface="Berlin Sans FB" panose="020E0602020502020306" pitchFamily="34" charset="0"/>
              <a:ea typeface="Times New Roman" panose="02020603050405020304" pitchFamily="18" charset="0"/>
              <a:cs typeface="Times New Roman" panose="02020603050405020304" pitchFamily="18" charset="0"/>
            </a:endParaRPr>
          </a:p>
          <a:p>
            <a:pPr marL="0" indent="0">
              <a:buNone/>
            </a:pPr>
            <a:endParaRPr lang="cs-CZ" sz="8600" dirty="0">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endParaRPr>
          </a:p>
          <a:p>
            <a:pPr marL="0" indent="0">
              <a:buNone/>
            </a:pPr>
            <a:r>
              <a:rPr lang="en-GB" sz="9600" dirty="0">
                <a:solidFill>
                  <a:srgbClr val="FF0000"/>
                </a:solidFill>
                <a:effectLst/>
                <a:latin typeface="Berlin Sans FB" panose="020E0602020502020306" pitchFamily="34" charset="0"/>
                <a:ea typeface="Times New Roman" panose="02020603050405020304" pitchFamily="18" charset="0"/>
                <a:cs typeface="Times New Roman" panose="02020603050405020304" pitchFamily="18" charset="0"/>
              </a:rPr>
              <a:t>Children with impaired vision often find it very challenging to understand social situations and to interact with others.</a:t>
            </a:r>
          </a:p>
          <a:p>
            <a:endParaRPr lang="en-US" dirty="0"/>
          </a:p>
        </p:txBody>
      </p:sp>
      <p:pic>
        <p:nvPicPr>
          <p:cNvPr id="4" name="Picture 2" descr="How Children Learn by Observing Behavior of Adults | LoveToKnow">
            <a:extLst>
              <a:ext uri="{FF2B5EF4-FFF2-40B4-BE49-F238E27FC236}">
                <a16:creationId xmlns:a16="http://schemas.microsoft.com/office/drawing/2014/main" id="{78A3C3D0-11E3-0AFB-193A-CDB86B22F0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313423"/>
            <a:ext cx="4490345" cy="29963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39A4F020-F55D-822B-26F9-917EA4AA8F97}"/>
              </a:ext>
            </a:extLst>
          </p:cNvPr>
          <p:cNvSpPr/>
          <p:nvPr/>
        </p:nvSpPr>
        <p:spPr>
          <a:xfrm>
            <a:off x="6012710" y="5309812"/>
            <a:ext cx="5046060" cy="246221"/>
          </a:xfrm>
          <a:prstGeom prst="rect">
            <a:avLst/>
          </a:prstGeom>
        </p:spPr>
        <p:txBody>
          <a:bodyPr wrap="square">
            <a:spAutoFit/>
          </a:bodyPr>
          <a:lstStyle/>
          <a:p>
            <a:r>
              <a:rPr lang="en-GB" sz="1000" dirty="0"/>
              <a:t>https://kids.lovetoknow.com/wiki/Children_Learn_Best_by_Observing_Behavior_of_Adults</a:t>
            </a:r>
          </a:p>
        </p:txBody>
      </p:sp>
    </p:spTree>
    <p:extLst>
      <p:ext uri="{BB962C8B-B14F-4D97-AF65-F5344CB8AC3E}">
        <p14:creationId xmlns:p14="http://schemas.microsoft.com/office/powerpoint/2010/main" val="390168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F42B-C748-E14C-B776-CAE542EEDC56}"/>
              </a:ext>
            </a:extLst>
          </p:cNvPr>
          <p:cNvSpPr>
            <a:spLocks noGrp="1"/>
          </p:cNvSpPr>
          <p:nvPr>
            <p:ph type="title"/>
          </p:nvPr>
        </p:nvSpPr>
        <p:spPr/>
        <p:txBody>
          <a:bodyPr/>
          <a:lstStyle/>
          <a:p>
            <a:pPr algn="ctr"/>
            <a:r>
              <a:rPr lang="en-GB" dirty="0">
                <a:latin typeface="Berlin Sans FB" panose="020E0602020502020306" pitchFamily="34" charset="0"/>
              </a:rPr>
              <a:t>How can this affect the child with visual impairment?</a:t>
            </a:r>
            <a:endParaRPr lang="en-US"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557D6B2F-9AB3-3246-8E83-1BFC500384C2}"/>
              </a:ext>
            </a:extLst>
          </p:cNvPr>
          <p:cNvSpPr>
            <a:spLocks noGrp="1"/>
          </p:cNvSpPr>
          <p:nvPr>
            <p:ph idx="1"/>
          </p:nvPr>
        </p:nvSpPr>
        <p:spPr>
          <a:xfrm>
            <a:off x="1474236" y="1690689"/>
            <a:ext cx="9879563" cy="5045902"/>
          </a:xfrm>
        </p:spPr>
        <p:txBody>
          <a:bodyPr>
            <a:normAutofit fontScale="25000" lnSpcReduction="20000"/>
          </a:bodyPr>
          <a:lstStyle/>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Lack of confidence </a:t>
            </a:r>
          </a:p>
          <a:p>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Inappropriate behaviour </a:t>
            </a:r>
          </a:p>
          <a:p>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Withdrawal </a:t>
            </a:r>
          </a:p>
          <a:p>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Shutting down</a:t>
            </a:r>
          </a:p>
          <a:p>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Learned helplessness </a:t>
            </a:r>
          </a:p>
          <a:p>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Isolation </a:t>
            </a:r>
          </a:p>
          <a:p>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Depression </a:t>
            </a:r>
          </a:p>
          <a:p>
            <a:r>
              <a:rPr lang="en-GB" sz="7200" dirty="0">
                <a:effectLst/>
                <a:latin typeface="Berlin Sans FB" panose="020E0602020502020306" pitchFamily="34" charset="0"/>
                <a:ea typeface="Times New Roman" panose="02020603050405020304" pitchFamily="18" charset="0"/>
                <a:cs typeface="Times New Roman" panose="02020603050405020304" pitchFamily="18" charset="0"/>
              </a:rPr>
              <a:t>Aggression</a:t>
            </a:r>
          </a:p>
          <a:p>
            <a:r>
              <a:rPr lang="en-GB" sz="7200" dirty="0">
                <a:latin typeface="Berlin Sans FB" panose="020E0602020502020306" pitchFamily="34" charset="0"/>
                <a:ea typeface="Times New Roman" panose="02020603050405020304" pitchFamily="18" charset="0"/>
                <a:cs typeface="Times New Roman" panose="02020603050405020304" pitchFamily="18" charset="0"/>
              </a:rPr>
              <a:t>Inability to make friends </a:t>
            </a:r>
          </a:p>
          <a:p>
            <a:r>
              <a:rPr lang="en-GB" sz="7200" dirty="0">
                <a:latin typeface="Berlin Sans FB" panose="020E0602020502020306" pitchFamily="34" charset="0"/>
                <a:ea typeface="Times New Roman" panose="02020603050405020304" pitchFamily="18" charset="0"/>
                <a:cs typeface="Times New Roman" panose="02020603050405020304" pitchFamily="18" charset="0"/>
              </a:rPr>
              <a:t>Fewer career opportunities </a:t>
            </a:r>
            <a:endParaRPr lang="en-GB" sz="7200" dirty="0">
              <a:effectLst/>
              <a:latin typeface="Berlin Sans FB" panose="020E0602020502020306" pitchFamily="34" charset="0"/>
              <a:ea typeface="Times New Roman" panose="02020603050405020304" pitchFamily="18" charset="0"/>
              <a:cs typeface="Times New Roman" panose="02020603050405020304" pitchFamily="18" charset="0"/>
            </a:endParaRPr>
          </a:p>
          <a:p>
            <a:pPr marL="0" indent="0">
              <a:buNone/>
            </a:pPr>
            <a:endParaRPr lang="en-GB" sz="7200" dirty="0">
              <a:latin typeface="Berlin Sans FB" panose="020E0602020502020306" pitchFamily="34" charset="0"/>
              <a:ea typeface="Times New Roman" panose="02020603050405020304" pitchFamily="18" charset="0"/>
              <a:cs typeface="Times New Roman" panose="02020603050405020304" pitchFamily="18" charset="0"/>
            </a:endParaRPr>
          </a:p>
          <a:p>
            <a:pPr marL="0" indent="0" algn="ctr">
              <a:buNone/>
            </a:pPr>
            <a:endParaRPr lang="cs-CZ" sz="7200" dirty="0">
              <a:effectLst/>
              <a:latin typeface="Berlin Sans FB" panose="020E0602020502020306" pitchFamily="34" charset="0"/>
              <a:ea typeface="Times New Roman" panose="02020603050405020304" pitchFamily="18" charset="0"/>
              <a:cs typeface="Times New Roman" panose="02020603050405020304" pitchFamily="18" charset="0"/>
            </a:endParaRPr>
          </a:p>
          <a:p>
            <a:pPr marL="0" indent="0" algn="ctr">
              <a:buNone/>
            </a:pPr>
            <a:endParaRPr lang="cs-CZ" sz="7200" dirty="0">
              <a:effectLst/>
              <a:latin typeface="Berlin Sans FB" panose="020E0602020502020306" pitchFamily="34" charset="0"/>
              <a:ea typeface="Times New Roman" panose="02020603050405020304" pitchFamily="18" charset="0"/>
              <a:cs typeface="Times New Roman" panose="02020603050405020304" pitchFamily="18" charset="0"/>
            </a:endParaRPr>
          </a:p>
          <a:p>
            <a:pPr marL="0" indent="0" algn="ctr">
              <a:buNone/>
            </a:pPr>
            <a:r>
              <a:rPr lang="en-GB" sz="8800" dirty="0">
                <a:effectLst/>
                <a:latin typeface="Berlin Sans FB" panose="020E0602020502020306" pitchFamily="34" charset="0"/>
                <a:ea typeface="Times New Roman" panose="02020603050405020304" pitchFamily="18" charset="0"/>
                <a:cs typeface="Times New Roman" panose="02020603050405020304" pitchFamily="18" charset="0"/>
              </a:rPr>
              <a:t>All of these have a direct and negative effect on relationships</a:t>
            </a:r>
            <a:r>
              <a:rPr lang="cs-CZ" sz="8800" dirty="0">
                <a:effectLst/>
                <a:latin typeface="Berlin Sans FB" panose="020E0602020502020306" pitchFamily="34" charset="0"/>
                <a:ea typeface="Times New Roman" panose="02020603050405020304" pitchFamily="18" charset="0"/>
                <a:cs typeface="Times New Roman" panose="02020603050405020304" pitchFamily="18" charset="0"/>
              </a:rPr>
              <a:t>, </a:t>
            </a:r>
          </a:p>
          <a:p>
            <a:pPr marL="0" indent="0" algn="ctr">
              <a:buNone/>
            </a:pPr>
            <a:r>
              <a:rPr lang="en-GB" sz="8800" dirty="0">
                <a:effectLst/>
                <a:latin typeface="Berlin Sans FB" panose="020E0602020502020306" pitchFamily="34" charset="0"/>
                <a:ea typeface="Times New Roman" panose="02020603050405020304" pitchFamily="18" charset="0"/>
                <a:cs typeface="Times New Roman" panose="02020603050405020304" pitchFamily="18" charset="0"/>
              </a:rPr>
              <a:t>learning</a:t>
            </a:r>
            <a:r>
              <a:rPr lang="cs-CZ" sz="8800" dirty="0">
                <a:latin typeface="Berlin Sans FB" panose="020E0602020502020306" pitchFamily="34" charset="0"/>
                <a:ea typeface="Times New Roman" panose="02020603050405020304" pitchFamily="18" charset="0"/>
                <a:cs typeface="Times New Roman" panose="02020603050405020304" pitchFamily="18" charset="0"/>
              </a:rPr>
              <a:t> and </a:t>
            </a:r>
            <a:r>
              <a:rPr lang="cs-CZ" sz="8800" dirty="0" err="1">
                <a:latin typeface="Berlin Sans FB" panose="020E0602020502020306" pitchFamily="34" charset="0"/>
                <a:ea typeface="Times New Roman" panose="02020603050405020304" pitchFamily="18" charset="0"/>
                <a:cs typeface="Times New Roman" panose="02020603050405020304" pitchFamily="18" charset="0"/>
              </a:rPr>
              <a:t>independence</a:t>
            </a:r>
            <a:endParaRPr lang="en-GB" sz="8800" dirty="0">
              <a:effectLst/>
              <a:latin typeface="Berlin Sans FB" panose="020E0602020502020306" pitchFamily="34" charset="0"/>
              <a:ea typeface="Times New Roman" panose="02020603050405020304" pitchFamily="18" charset="0"/>
              <a:cs typeface="Times New Roman" panose="02020603050405020304" pitchFamily="18" charset="0"/>
            </a:endParaRPr>
          </a:p>
          <a:p>
            <a:endParaRPr lang="en-US" dirty="0">
              <a:latin typeface="Berlin Sans FB" panose="020E0602020502020306" pitchFamily="34" charset="0"/>
            </a:endParaRPr>
          </a:p>
        </p:txBody>
      </p:sp>
      <p:pic>
        <p:nvPicPr>
          <p:cNvPr id="5" name="Picture 2" descr="How to spot the signs that your child may be lonely - The Irish News">
            <a:extLst>
              <a:ext uri="{FF2B5EF4-FFF2-40B4-BE49-F238E27FC236}">
                <a16:creationId xmlns:a16="http://schemas.microsoft.com/office/drawing/2014/main" id="{F3702B44-EC9B-9415-1F98-4FCB1C0BE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650" y="1690688"/>
            <a:ext cx="5720844" cy="36199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A5CEE102-4875-BBB7-E06D-B74F528F3612}"/>
              </a:ext>
            </a:extLst>
          </p:cNvPr>
          <p:cNvSpPr/>
          <p:nvPr/>
        </p:nvSpPr>
        <p:spPr>
          <a:xfrm>
            <a:off x="5158650" y="5310658"/>
            <a:ext cx="6096000" cy="400110"/>
          </a:xfrm>
          <a:prstGeom prst="rect">
            <a:avLst/>
          </a:prstGeom>
        </p:spPr>
        <p:txBody>
          <a:bodyPr>
            <a:spAutoFit/>
          </a:bodyPr>
          <a:lstStyle/>
          <a:p>
            <a:r>
              <a:rPr lang="en-GB" sz="1000" dirty="0"/>
              <a:t>https://www.irishnews.com/picturesarchive/irishnews/irishnews/2018/01/05/123421506-773911eb-77f5-4b7d-9ed1-bd9985c31b40.jpg</a:t>
            </a:r>
          </a:p>
        </p:txBody>
      </p:sp>
    </p:spTree>
    <p:extLst>
      <p:ext uri="{BB962C8B-B14F-4D97-AF65-F5344CB8AC3E}">
        <p14:creationId xmlns:p14="http://schemas.microsoft.com/office/powerpoint/2010/main" val="3408462069"/>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680</Words>
  <Application>Microsoft Office PowerPoint</Application>
  <PresentationFormat>Širokoúhlá obrazovka</PresentationFormat>
  <Paragraphs>64</Paragraphs>
  <Slides>13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13</vt:i4>
      </vt:variant>
    </vt:vector>
  </HeadingPairs>
  <TitlesOfParts>
    <vt:vector size="18" baseType="lpstr">
      <vt:lpstr>Arial</vt:lpstr>
      <vt:lpstr>Berlin Sans FB</vt:lpstr>
      <vt:lpstr>Calibri</vt:lpstr>
      <vt:lpstr>Calibri Light</vt:lpstr>
      <vt:lpstr>Officeova tema</vt:lpstr>
      <vt:lpstr>Prezentace aplikace PowerPoint</vt:lpstr>
      <vt:lpstr>Prezentace aplikace PowerPoint</vt:lpstr>
      <vt:lpstr>Social skills and Visual Impairment</vt:lpstr>
      <vt:lpstr>Prezentace aplikace PowerPoint</vt:lpstr>
      <vt:lpstr>Question: </vt:lpstr>
      <vt:lpstr>How many ways to communicate did you think of?</vt:lpstr>
      <vt:lpstr>How many of these rely on vision?</vt:lpstr>
      <vt:lpstr>What does this mean for the child or young person with visual impairment or no sight? </vt:lpstr>
      <vt:lpstr>How can this affect the child with visual impairment?</vt:lpstr>
      <vt:lpstr>Why teach social skills?</vt:lpstr>
      <vt:lpstr>Why teach social skills?</vt:lpstr>
      <vt:lpstr>What is SMILE Too?</vt:lpstr>
      <vt:lpstr>"The European Commission's support for the production of this publication does not constitute an endorsement of the contents, which reflect the views only of the authors, and the Commission cannot be held responsible for any use which may be made of the information contained therein."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SMILE Social Skills Make Inclusive Life Easier</dc:title>
  <dc:creator>Tanja Rudolf</dc:creator>
  <cp:lastModifiedBy>Haňová Jana</cp:lastModifiedBy>
  <cp:revision>50</cp:revision>
  <dcterms:created xsi:type="dcterms:W3CDTF">2019-01-03T09:43:08Z</dcterms:created>
  <dcterms:modified xsi:type="dcterms:W3CDTF">2022-10-05T08:28:27Z</dcterms:modified>
</cp:coreProperties>
</file>