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68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597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025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429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970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282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844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785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84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916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868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C0F96-0A9B-4499-99DD-59A7BDBF18B7}" type="datetimeFigureOut">
              <a:rPr lang="sl-SI" smtClean="0"/>
              <a:t>16.3.2020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AE325-2EB9-4D6F-AC93-80ED74CF8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85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js7GnEvzyM" TargetMode="External"/><Relationship Id="rId2" Type="http://schemas.openxmlformats.org/officeDocument/2006/relationships/hyperlink" Target="https://www.youtube.com/watch?v=Jr1cplQY4W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ucbeniki.sio.si/slo1/2165/index1.html" TargetMode="External"/><Relationship Id="rId5" Type="http://schemas.openxmlformats.org/officeDocument/2006/relationships/hyperlink" Target="https://www.youtube.com/watch?v=rXMiGE3fuSc&amp;list=PLePbe85OcEqxIR2AUXmOtWsUgNEbelFC0&amp;index=30" TargetMode="External"/><Relationship Id="rId4" Type="http://schemas.openxmlformats.org/officeDocument/2006/relationships/hyperlink" Target="https://www.youtube.com/watch?v=4WKO2UQUH4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SOCIALNE ZVRSTI JEZIKA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775928"/>
            <a:ext cx="7664896" cy="56054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sl-SI" dirty="0" smtClean="0"/>
          </a:p>
          <a:p>
            <a:r>
              <a:rPr lang="sl-SI" sz="5400" dirty="0" smtClean="0">
                <a:solidFill>
                  <a:schemeClr val="tx2">
                    <a:lumMod val="50000"/>
                  </a:schemeClr>
                </a:solidFill>
              </a:rPr>
              <a:t>SOCIALNE ZVRSTI JEZIKA</a:t>
            </a:r>
            <a:endParaRPr lang="sl-SI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3" y="3212976"/>
            <a:ext cx="284797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071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SOCIALNE ZVRSTI JEZIKA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l-SI" dirty="0" smtClean="0"/>
              <a:t>KNJIŽNI ZVRSTI JEZIKA</a:t>
            </a:r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</a:t>
            </a:r>
            <a:r>
              <a:rPr lang="sl-SI" sz="2800" dirty="0" smtClean="0"/>
              <a:t>a) ZBORNI jezik</a:t>
            </a:r>
          </a:p>
          <a:p>
            <a:pPr marL="0" indent="0">
              <a:buNone/>
            </a:pPr>
            <a:r>
              <a:rPr lang="sl-SI" sz="2800" dirty="0" smtClean="0"/>
              <a:t>    b) KNJIŽNI POGOVORNI jezik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NEKNJIŽNE ZVRSTI JEZIKA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PROSTORSKE SOCIALNE ZVRSTI 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INTERESNE GOVORICE</a:t>
            </a:r>
          </a:p>
        </p:txBody>
      </p:sp>
    </p:spTree>
    <p:extLst>
      <p:ext uri="{BB962C8B-B14F-4D97-AF65-F5344CB8AC3E}">
        <p14:creationId xmlns:p14="http://schemas.microsoft.com/office/powerpoint/2010/main" val="415992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l-SI" dirty="0" smtClean="0"/>
              <a:t>KNJIŽNI ZVRSTI JEZIKA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smtClean="0"/>
              <a:t>ZBORNI JEZIK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najstrožja različica jezika</a:t>
            </a:r>
          </a:p>
          <a:p>
            <a:r>
              <a:rPr lang="sl-SI" dirty="0" smtClean="0"/>
              <a:t>dosledno upoštevanje jezikovnih pravil in načel dobrega sloga</a:t>
            </a:r>
          </a:p>
          <a:p>
            <a:r>
              <a:rPr lang="sl-SI" dirty="0" smtClean="0"/>
              <a:t>praviloma samo v zapisanih besedilih ali v govorjenih besedilih, naučenih na pamet</a:t>
            </a:r>
          </a:p>
          <a:p>
            <a:r>
              <a:rPr lang="sl-SI" dirty="0"/>
              <a:t>n</a:t>
            </a:r>
            <a:r>
              <a:rPr lang="sl-SI" dirty="0" smtClean="0"/>
              <a:t>aučimo se ga v šoli</a:t>
            </a:r>
          </a:p>
          <a:p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smtClean="0"/>
              <a:t>KNJIŽNI POGOVORNI JEZIK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b</a:t>
            </a:r>
            <a:r>
              <a:rPr lang="sl-SI" dirty="0" smtClean="0"/>
              <a:t>olj sproščena ali manj stroga različica knjižnega jezika</a:t>
            </a:r>
          </a:p>
          <a:p>
            <a:r>
              <a:rPr lang="sl-SI" dirty="0"/>
              <a:t>r</a:t>
            </a:r>
            <a:r>
              <a:rPr lang="sl-SI" dirty="0" smtClean="0"/>
              <a:t>aba: v javnih ali uradih pogovorih, kadar se nanje lahko le delno pripravimo</a:t>
            </a:r>
          </a:p>
          <a:p>
            <a:r>
              <a:rPr lang="sl-SI" dirty="0"/>
              <a:t>o</a:t>
            </a:r>
            <a:r>
              <a:rPr lang="sl-SI" dirty="0" smtClean="0"/>
              <a:t>d zbornega jezika se loči, da nekatere besede izgovorimo drugače ali npr. da izpuščamo –i v nedoločni obliki glagola (Morate </a:t>
            </a: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naredit</a:t>
            </a:r>
            <a:r>
              <a:rPr lang="sl-SI" dirty="0" smtClean="0"/>
              <a:t> to nalogo!)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828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NEKNJIŽNE ZVRSTI JEZIKA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PROSTORSKA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l-SI" sz="3200" dirty="0" smtClean="0"/>
              <a:t>NAREČJE</a:t>
            </a:r>
          </a:p>
          <a:p>
            <a:r>
              <a:rPr lang="sl-SI" sz="3200" dirty="0" smtClean="0"/>
              <a:t>MESTNA GOVORICA</a:t>
            </a:r>
          </a:p>
          <a:p>
            <a:r>
              <a:rPr lang="sl-SI" sz="3200" dirty="0" smtClean="0"/>
              <a:t>POKRAJINSKI POGOVORNI JEZIK</a:t>
            </a:r>
            <a:endParaRPr lang="sl-SI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INTERESNA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l-SI" sz="3600" dirty="0" smtClean="0"/>
              <a:t>SLENG</a:t>
            </a:r>
          </a:p>
          <a:p>
            <a:r>
              <a:rPr lang="sl-SI" sz="3600" dirty="0" smtClean="0"/>
              <a:t>ARGO</a:t>
            </a:r>
          </a:p>
          <a:p>
            <a:r>
              <a:rPr lang="sl-SI" sz="3600" dirty="0" smtClean="0"/>
              <a:t>ŽARGON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49289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sl-SI" dirty="0" smtClean="0"/>
              <a:t>PROSTORSKE ZVRSTI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POKRAJINSKI POGOVORNI JEZIK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Govorijo se na območju pokrajine ali večjega mestnega središča z okolico:</a:t>
            </a:r>
          </a:p>
          <a:p>
            <a:r>
              <a:rPr lang="sl-SI" dirty="0"/>
              <a:t>j</a:t>
            </a:r>
            <a:r>
              <a:rPr lang="sl-SI" dirty="0" smtClean="0"/>
              <a:t>užnoštajerski</a:t>
            </a:r>
          </a:p>
          <a:p>
            <a:r>
              <a:rPr lang="sl-SI" dirty="0" err="1"/>
              <a:t>s</a:t>
            </a:r>
            <a:r>
              <a:rPr lang="sl-SI" dirty="0" err="1" smtClean="0"/>
              <a:t>evernoštajerski</a:t>
            </a:r>
            <a:endParaRPr lang="sl-SI" dirty="0" smtClean="0"/>
          </a:p>
          <a:p>
            <a:r>
              <a:rPr lang="sl-SI" dirty="0"/>
              <a:t>o</a:t>
            </a:r>
            <a:r>
              <a:rPr lang="sl-SI" dirty="0" smtClean="0"/>
              <a:t>srednjeslovenski</a:t>
            </a:r>
          </a:p>
          <a:p>
            <a:r>
              <a:rPr lang="sl-SI" dirty="0" smtClean="0"/>
              <a:t>prleški</a:t>
            </a:r>
          </a:p>
          <a:p>
            <a:pPr marL="0" indent="0">
              <a:buNone/>
            </a:pPr>
            <a:r>
              <a:rPr lang="sl-SI" dirty="0" smtClean="0"/>
              <a:t>Te zvrsti ne uporabljamo v javnem govornem nastopanju.</a:t>
            </a:r>
          </a:p>
          <a:p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NAREČJA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7 narečnih skupin</a:t>
            </a:r>
          </a:p>
          <a:p>
            <a:r>
              <a:rPr lang="sl-SI" dirty="0"/>
              <a:t>v</a:t>
            </a:r>
            <a:r>
              <a:rPr lang="sl-SI" dirty="0" smtClean="0"/>
              <a:t>eč kot 50 narečij</a:t>
            </a:r>
          </a:p>
          <a:p>
            <a:r>
              <a:rPr lang="sl-SI" dirty="0"/>
              <a:t>r</a:t>
            </a:r>
            <a:r>
              <a:rPr lang="sl-SI" dirty="0" smtClean="0"/>
              <a:t>aba: v zasebnih pogovorih</a:t>
            </a:r>
          </a:p>
          <a:p>
            <a:r>
              <a:rPr lang="sl-SI" dirty="0"/>
              <a:t>r</a:t>
            </a:r>
            <a:r>
              <a:rPr lang="sl-SI" dirty="0" smtClean="0"/>
              <a:t>azlogi za narečno razčlenjenost: </a:t>
            </a:r>
          </a:p>
          <a:p>
            <a:pPr marL="0" indent="0">
              <a:buNone/>
            </a:pPr>
            <a:r>
              <a:rPr lang="sl-SI" dirty="0" smtClean="0"/>
              <a:t>geografske ovire </a:t>
            </a:r>
            <a:r>
              <a:rPr lang="sl-SI" sz="1600" dirty="0" smtClean="0"/>
              <a:t>(reke, gorovja, močvirja</a:t>
            </a:r>
            <a:r>
              <a:rPr lang="sl-SI" dirty="0" smtClean="0"/>
              <a:t>), </a:t>
            </a:r>
          </a:p>
          <a:p>
            <a:pPr marL="0" indent="0">
              <a:buNone/>
            </a:pPr>
            <a:r>
              <a:rPr lang="sl-SI" dirty="0" smtClean="0"/>
              <a:t>zgodovinske ovire, ki so razdelile Slovence in </a:t>
            </a:r>
          </a:p>
          <a:p>
            <a:pPr marL="0" indent="0">
              <a:buNone/>
            </a:pPr>
            <a:r>
              <a:rPr lang="sl-SI" dirty="0" smtClean="0"/>
              <a:t>sosedstvo z različnimi narodi</a:t>
            </a:r>
          </a:p>
        </p:txBody>
      </p:sp>
    </p:spTree>
    <p:extLst>
      <p:ext uri="{BB962C8B-B14F-4D97-AF65-F5344CB8AC3E}">
        <p14:creationId xmlns:p14="http://schemas.microsoft.com/office/powerpoint/2010/main" val="41548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5512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/>
              <a:t>NAREČJA: 7 narečnih skupin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0150"/>
            <a:ext cx="92202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84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Naloga </a:t>
            </a:r>
            <a:r>
              <a:rPr lang="sl-SI" dirty="0" smtClean="0"/>
              <a:t>– reši in zapiši.</a:t>
            </a:r>
            <a:endParaRPr lang="sl-SI" dirty="0"/>
          </a:p>
        </p:txBody>
      </p:sp>
      <p:sp>
        <p:nvSpPr>
          <p:cNvPr id="3" name="Rectangle 2"/>
          <p:cNvSpPr/>
          <p:nvPr/>
        </p:nvSpPr>
        <p:spPr>
          <a:xfrm>
            <a:off x="755576" y="1268761"/>
            <a:ext cx="6768752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1. Za naslednja besedila v glasbi določi, v katero  od 7 narečnih skupin spadajo:</a:t>
            </a:r>
          </a:p>
          <a:p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>
                <a:hlinkClick r:id="rId2"/>
              </a:rPr>
              <a:t>https://www.youtube.com/watch?v=Jr1cplQY4W</a:t>
            </a: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>
                <a:hlinkClick r:id="rId3"/>
              </a:rPr>
              <a:t>https://www.youtube.com/watch?v=wjs7GnEvzyM</a:t>
            </a:r>
            <a:endParaRPr lang="sl-SI" dirty="0" smtClean="0"/>
          </a:p>
          <a:p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>
                <a:hlinkClick r:id="rId4"/>
              </a:rPr>
              <a:t>https://www.youtube.com/watch?v=4WKO2UQUH44</a:t>
            </a: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>
                <a:hlinkClick r:id="rId5"/>
              </a:rPr>
              <a:t>https://</a:t>
            </a:r>
            <a:r>
              <a:rPr lang="sl-SI" dirty="0" smtClean="0">
                <a:hlinkClick r:id="rId5"/>
              </a:rPr>
              <a:t>www.youtube.com/watch?v=rXMiGE3fuSc&amp;list=PLePbe85OcEqxIR2AUXmOtWsUgNEbelFC0&amp;index=30</a:t>
            </a: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r>
              <a:rPr lang="sl-SI" dirty="0"/>
              <a:t>2. </a:t>
            </a:r>
            <a:r>
              <a:rPr lang="sl-SI" dirty="0">
                <a:hlinkClick r:id="rId6"/>
              </a:rPr>
              <a:t>https://</a:t>
            </a:r>
            <a:r>
              <a:rPr lang="sl-SI" dirty="0" smtClean="0">
                <a:hlinkClick r:id="rId6"/>
              </a:rPr>
              <a:t>eucbeniki.sio.si/slo1/2165/index1.html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V e-učbeniku reši naloge na str. 15, 16, 18, 19</a:t>
            </a:r>
          </a:p>
          <a:p>
            <a:r>
              <a:rPr lang="sl-SI" dirty="0"/>
              <a:t> </a:t>
            </a:r>
            <a:r>
              <a:rPr lang="sl-SI" dirty="0" smtClean="0"/>
              <a:t>                                                        23, 26, 28, 29, 30 in 33.</a:t>
            </a: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  <a:p>
            <a:pPr marL="285750" indent="-285750">
              <a:buFont typeface="Arial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268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INTERESNE GOVORICE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755576" y="1700808"/>
            <a:ext cx="2160240" cy="4027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>
                <a:solidFill>
                  <a:schemeClr val="tx1"/>
                </a:solidFill>
              </a:rPr>
              <a:t>SLENG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sz="1600" dirty="0">
                <a:solidFill>
                  <a:schemeClr val="tx1"/>
                </a:solidFill>
              </a:rPr>
              <a:t>g</a:t>
            </a:r>
            <a:r>
              <a:rPr lang="sl-SI" sz="1600" dirty="0" smtClean="0">
                <a:solidFill>
                  <a:schemeClr val="tx1"/>
                </a:solidFill>
              </a:rPr>
              <a:t>ovorica mladih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 smtClean="0">
                <a:solidFill>
                  <a:schemeClr val="tx1"/>
                </a:solidFill>
              </a:rPr>
              <a:t>hitro se spreminja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sl-SI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>
                <a:solidFill>
                  <a:schemeClr val="tx1"/>
                </a:solidFill>
              </a:rPr>
              <a:t>v</a:t>
            </a:r>
            <a:r>
              <a:rPr lang="sl-SI" sz="1600" dirty="0" smtClean="0">
                <a:solidFill>
                  <a:schemeClr val="tx1"/>
                </a:solidFill>
              </a:rPr>
              <a:t>eliko prevzetih besed iz tujih jezikov, mašil in kletvice 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sl-SI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>
                <a:solidFill>
                  <a:schemeClr val="tx1"/>
                </a:solidFill>
              </a:rPr>
              <a:t>z</a:t>
            </a:r>
            <a:r>
              <a:rPr lang="sl-SI" sz="1600" dirty="0" smtClean="0">
                <a:solidFill>
                  <a:schemeClr val="tx1"/>
                </a:solidFill>
              </a:rPr>
              <a:t>načilne besede=slengizmi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70658" y="1700808"/>
            <a:ext cx="2664296" cy="4027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ŽARGON</a:t>
            </a:r>
          </a:p>
          <a:p>
            <a:pPr algn="ctr"/>
            <a:endParaRPr lang="sl-SI" b="1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g</a:t>
            </a:r>
            <a:r>
              <a:rPr lang="sl-SI" dirty="0" smtClean="0">
                <a:solidFill>
                  <a:schemeClr val="tx1"/>
                </a:solidFill>
              </a:rPr>
              <a:t>ovorica ljudi istega poklica ali dejavnosti (šport)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sl-SI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z</a:t>
            </a:r>
            <a:r>
              <a:rPr lang="sl-SI" dirty="0" smtClean="0">
                <a:solidFill>
                  <a:schemeClr val="tx1"/>
                </a:solidFill>
              </a:rPr>
              <a:t>načilne besede=</a:t>
            </a:r>
            <a:r>
              <a:rPr lang="sl-SI" dirty="0" err="1" smtClean="0">
                <a:solidFill>
                  <a:schemeClr val="tx1"/>
                </a:solidFill>
              </a:rPr>
              <a:t>žargonizmi</a:t>
            </a:r>
            <a:r>
              <a:rPr lang="sl-SI" dirty="0" smtClean="0">
                <a:solidFill>
                  <a:schemeClr val="tx1"/>
                </a:solidFill>
              </a:rPr>
              <a:t>, ne razumemo jih vsi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sl-SI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dirty="0" err="1">
                <a:solidFill>
                  <a:schemeClr val="tx1"/>
                </a:solidFill>
              </a:rPr>
              <a:t>ž</a:t>
            </a:r>
            <a:r>
              <a:rPr lang="sl-SI" dirty="0" err="1" smtClean="0">
                <a:solidFill>
                  <a:schemeClr val="tx1"/>
                </a:solidFill>
              </a:rPr>
              <a:t>argonizmi</a:t>
            </a:r>
            <a:r>
              <a:rPr lang="sl-SI" dirty="0" smtClean="0">
                <a:solidFill>
                  <a:schemeClr val="tx1"/>
                </a:solidFill>
              </a:rPr>
              <a:t> so manj natančni kot strokovni izrazi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76299" y="1700807"/>
            <a:ext cx="2282552" cy="4027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ARGO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>
                <a:solidFill>
                  <a:schemeClr val="tx1"/>
                </a:solidFill>
              </a:rPr>
              <a:t>s</a:t>
            </a:r>
            <a:r>
              <a:rPr lang="sl-SI" sz="1600" dirty="0" smtClean="0">
                <a:solidFill>
                  <a:schemeClr val="tx1"/>
                </a:solidFill>
              </a:rPr>
              <a:t>krivni jezik, ki ga oblikujejo zaprti krogi določenih družb (mafijska, mamilarska …)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>
                <a:solidFill>
                  <a:schemeClr val="tx1"/>
                </a:solidFill>
              </a:rPr>
              <a:t>p</a:t>
            </a:r>
            <a:r>
              <a:rPr lang="sl-SI" sz="1600" dirty="0" smtClean="0">
                <a:solidFill>
                  <a:schemeClr val="tx1"/>
                </a:solidFill>
              </a:rPr>
              <a:t>osebna skupina so vojaški in obveščevalni </a:t>
            </a:r>
            <a:r>
              <a:rPr lang="sl-SI" dirty="0" smtClean="0">
                <a:solidFill>
                  <a:schemeClr val="tx1"/>
                </a:solidFill>
              </a:rPr>
              <a:t>šifrirani jeziki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sl-SI" sz="1600" dirty="0" err="1">
                <a:solidFill>
                  <a:schemeClr val="tx1"/>
                </a:solidFill>
              </a:rPr>
              <a:t>p</a:t>
            </a:r>
            <a:r>
              <a:rPr lang="sl-SI" sz="1600" dirty="0" err="1" smtClean="0">
                <a:solidFill>
                  <a:schemeClr val="tx1"/>
                </a:solidFill>
              </a:rPr>
              <a:t>apajščina</a:t>
            </a:r>
            <a:r>
              <a:rPr lang="sl-SI" sz="1600" dirty="0" smtClean="0">
                <a:solidFill>
                  <a:schemeClr val="tx1"/>
                </a:solidFill>
              </a:rPr>
              <a:t> =otroška govorica (dodajanje ‚pa‘ vsaki besedi)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32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354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SOCIALNE ZVRSTI JEZIKA</vt:lpstr>
      <vt:lpstr>SOCIALNE ZVRSTI JEZIKA</vt:lpstr>
      <vt:lpstr>KNJIŽNI ZVRSTI JEZIKA</vt:lpstr>
      <vt:lpstr>NEKNJIŽNE ZVRSTI JEZIKA</vt:lpstr>
      <vt:lpstr>PROSTORSKE ZVRSTI</vt:lpstr>
      <vt:lpstr>NAREČJA: 7 narečnih skupin</vt:lpstr>
      <vt:lpstr>Naloga – reši in zapiši.</vt:lpstr>
      <vt:lpstr>INTERESNE GOVORICE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SOCIALNE ZVRSTI JEZIKA</dc:title>
  <dc:creator>PC</dc:creator>
  <cp:lastModifiedBy>PC</cp:lastModifiedBy>
  <cp:revision>15</cp:revision>
  <dcterms:created xsi:type="dcterms:W3CDTF">2020-03-15T18:14:25Z</dcterms:created>
  <dcterms:modified xsi:type="dcterms:W3CDTF">2020-03-16T20:04:39Z</dcterms:modified>
</cp:coreProperties>
</file>