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56" r:id="rId2"/>
    <p:sldId id="266" r:id="rId3"/>
    <p:sldId id="267" r:id="rId4"/>
    <p:sldId id="268" r:id="rId5"/>
    <p:sldId id="269" r:id="rId6"/>
    <p:sldId id="270" r:id="rId7"/>
    <p:sldId id="271" r:id="rId8"/>
    <p:sldId id="272" r:id="rId9"/>
    <p:sldId id="273" r:id="rId10"/>
    <p:sldId id="274" r:id="rId11"/>
    <p:sldId id="275" r:id="rId12"/>
    <p:sldId id="276" r:id="rId13"/>
    <p:sldId id="277" r:id="rId14"/>
    <p:sldId id="278" r:id="rId15"/>
    <p:sldId id="279" r:id="rId16"/>
    <p:sldId id="280" r:id="rId17"/>
    <p:sldId id="281" r:id="rId18"/>
    <p:sldId id="282" r:id="rId19"/>
    <p:sldId id="283" r:id="rId20"/>
    <p:sldId id="284" r:id="rId21"/>
    <p:sldId id="285" r:id="rId22"/>
    <p:sldId id="286" r:id="rId23"/>
    <p:sldId id="287" r:id="rId24"/>
    <p:sldId id="288" r:id="rId25"/>
    <p:sldId id="289" r:id="rId26"/>
    <p:sldId id="290" r:id="rId27"/>
    <p:sldId id="291" r:id="rId28"/>
    <p:sldId id="292" r:id="rId29"/>
    <p:sldId id="293" r:id="rId30"/>
    <p:sldId id="294" r:id="rId31"/>
    <p:sldId id="295" r:id="rId32"/>
    <p:sldId id="296" r:id="rId33"/>
    <p:sldId id="297" r:id="rId34"/>
    <p:sldId id="298" r:id="rId35"/>
    <p:sldId id="299" r:id="rId36"/>
    <p:sldId id="302" r:id="rId37"/>
    <p:sldId id="303" r:id="rId38"/>
    <p:sldId id="304" r:id="rId39"/>
    <p:sldId id="305" r:id="rId40"/>
    <p:sldId id="318" r:id="rId41"/>
    <p:sldId id="308" r:id="rId42"/>
    <p:sldId id="319" r:id="rId43"/>
    <p:sldId id="320" r:id="rId44"/>
    <p:sldId id="321" r:id="rId45"/>
    <p:sldId id="310" r:id="rId46"/>
    <p:sldId id="316" r:id="rId47"/>
    <p:sldId id="322" r:id="rId48"/>
    <p:sldId id="311" r:id="rId49"/>
    <p:sldId id="323" r:id="rId50"/>
    <p:sldId id="324" r:id="rId51"/>
    <p:sldId id="325" r:id="rId52"/>
    <p:sldId id="258" r:id="rId53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FF00FF"/>
    <a:srgbClr val="FFFFFF"/>
    <a:srgbClr val="73298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log 2 – poudarek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Srednji slog 2 – poudarek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/>
              <a:t>Uredite slog podnaslova matrice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14963-8144-4B39-B038-2C734AB51435}" type="datetimeFigureOut">
              <a:rPr lang="sl-SI" smtClean="0"/>
              <a:t>6. 11. 2025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55290-EFF2-4364-9046-12E03CA33FF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8949618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14963-8144-4B39-B038-2C734AB51435}" type="datetimeFigureOut">
              <a:rPr lang="sl-SI" smtClean="0"/>
              <a:t>6. 11. 2025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55290-EFF2-4364-9046-12E03CA33FF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5295438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14963-8144-4B39-B038-2C734AB51435}" type="datetimeFigureOut">
              <a:rPr lang="sl-SI" smtClean="0"/>
              <a:t>6. 11. 2025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55290-EFF2-4364-9046-12E03CA33FF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6958100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14963-8144-4B39-B038-2C734AB51435}" type="datetimeFigureOut">
              <a:rPr lang="sl-SI" smtClean="0"/>
              <a:t>6. 11. 2025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55290-EFF2-4364-9046-12E03CA33FF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6963350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14963-8144-4B39-B038-2C734AB51435}" type="datetimeFigureOut">
              <a:rPr lang="sl-SI" smtClean="0"/>
              <a:t>6. 11. 2025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55290-EFF2-4364-9046-12E03CA33FF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261012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14963-8144-4B39-B038-2C734AB51435}" type="datetimeFigureOut">
              <a:rPr lang="sl-SI" smtClean="0"/>
              <a:t>6. 11. 2025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55290-EFF2-4364-9046-12E03CA33FF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8490432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6" name="Označba mesta vsebin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7" name="Označba mest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14963-8144-4B39-B038-2C734AB51435}" type="datetimeFigureOut">
              <a:rPr lang="sl-SI" smtClean="0"/>
              <a:t>6. 11. 2025</a:t>
            </a:fld>
            <a:endParaRPr lang="sl-SI"/>
          </a:p>
        </p:txBody>
      </p:sp>
      <p:sp>
        <p:nvSpPr>
          <p:cNvPr id="8" name="Označba mest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55290-EFF2-4364-9046-12E03CA33FF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9425651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14963-8144-4B39-B038-2C734AB51435}" type="datetimeFigureOut">
              <a:rPr lang="sl-SI" smtClean="0"/>
              <a:t>6. 11. 2025</a:t>
            </a:fld>
            <a:endParaRPr lang="sl-SI"/>
          </a:p>
        </p:txBody>
      </p:sp>
      <p:sp>
        <p:nvSpPr>
          <p:cNvPr id="4" name="Označba mest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55290-EFF2-4364-9046-12E03CA33FF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6025527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14963-8144-4B39-B038-2C734AB51435}" type="datetimeFigureOut">
              <a:rPr lang="sl-SI" smtClean="0"/>
              <a:t>6. 11. 2025</a:t>
            </a:fld>
            <a:endParaRPr lang="sl-SI"/>
          </a:p>
        </p:txBody>
      </p:sp>
      <p:sp>
        <p:nvSpPr>
          <p:cNvPr id="3" name="Označba mest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55290-EFF2-4364-9046-12E03CA33FF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083182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14963-8144-4B39-B038-2C734AB51435}" type="datetimeFigureOut">
              <a:rPr lang="sl-SI" smtClean="0"/>
              <a:t>6. 11. 2025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55290-EFF2-4364-9046-12E03CA33FF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7161931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značba mesta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14963-8144-4B39-B038-2C734AB51435}" type="datetimeFigureOut">
              <a:rPr lang="sl-SI" smtClean="0"/>
              <a:t>6. 11. 2025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55290-EFF2-4364-9046-12E03CA33FF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9344276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B14963-8144-4B39-B038-2C734AB51435}" type="datetimeFigureOut">
              <a:rPr lang="sl-SI" smtClean="0"/>
              <a:t>6. 11. 2025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E55290-EFF2-4364-9046-12E03CA33FF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850813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s://reprokolinska.si/izdelki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KYKitR4ZFJA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s://www.uradni-list.si/glasilo-uradni-list-rs/vsebina/2014-01-0005/#36.%C2%A0%C4%8Dlen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eurolab.net/sl/testler/kimyasal-ve-malzeme-guvenligi-testleri/kjeldahl-azotu-tayini/" TargetMode="Externa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778894" y="457200"/>
            <a:ext cx="9833343" cy="2387600"/>
          </a:xfrm>
        </p:spPr>
        <p:txBody>
          <a:bodyPr>
            <a:normAutofit/>
          </a:bodyPr>
          <a:lstStyle/>
          <a:p>
            <a:pPr algn="l"/>
            <a:r>
              <a:rPr lang="sl-SI" dirty="0">
                <a:solidFill>
                  <a:srgbClr val="732981"/>
                </a:solidFill>
              </a:rPr>
              <a:t>KKŽ – žita, izdelki iz žit</a:t>
            </a:r>
            <a:endParaRPr lang="sl-SI" sz="3600" u="sng" dirty="0">
              <a:solidFill>
                <a:srgbClr val="732981"/>
              </a:solidFill>
            </a:endParaRP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778894" y="2985414"/>
            <a:ext cx="9833343" cy="3025919"/>
          </a:xfrm>
        </p:spPr>
        <p:txBody>
          <a:bodyPr/>
          <a:lstStyle/>
          <a:p>
            <a:pPr algn="l"/>
            <a:r>
              <a:rPr lang="sl-SI" dirty="0"/>
              <a:t>Pravilnik o kakovosti izdelkov iz žit</a:t>
            </a:r>
          </a:p>
          <a:p>
            <a:pPr algn="l"/>
            <a:endParaRPr lang="sl-SI" dirty="0"/>
          </a:p>
          <a:p>
            <a:pPr algn="l"/>
            <a:endParaRPr lang="sl-SI" dirty="0"/>
          </a:p>
          <a:p>
            <a:pPr algn="l"/>
            <a:endParaRPr lang="sl-SI" dirty="0"/>
          </a:p>
          <a:p>
            <a:pPr algn="l"/>
            <a:endParaRPr lang="sl-SI" dirty="0"/>
          </a:p>
          <a:p>
            <a:pPr algn="l"/>
            <a:r>
              <a:rPr lang="sl-SI" sz="2000" i="1" dirty="0">
                <a:solidFill>
                  <a:srgbClr val="0070C0"/>
                </a:solidFill>
              </a:rPr>
              <a:t>Pripravila: Barbara Zajc Tekavec</a:t>
            </a:r>
          </a:p>
          <a:p>
            <a:pPr algn="l"/>
            <a:endParaRPr lang="sl-SI" dirty="0"/>
          </a:p>
          <a:p>
            <a:pPr algn="l"/>
            <a:endParaRPr lang="sl-SI" dirty="0"/>
          </a:p>
          <a:p>
            <a:pPr algn="l"/>
            <a:endParaRPr lang="sl-SI" dirty="0"/>
          </a:p>
          <a:p>
            <a:pPr algn="l"/>
            <a:endParaRPr lang="sl-SI" dirty="0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19BDB98C-906B-109F-3DDD-83E12F2C11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3769" y="2959119"/>
            <a:ext cx="6445624" cy="3078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6438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1A3AE7D-C685-4CA2-E054-4564C63D5C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>
                <a:solidFill>
                  <a:srgbClr val="7030A0"/>
                </a:solidFill>
              </a:rPr>
              <a:t>21. člen: minimalna kakovost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5170A9AD-9D78-5888-1B8D-EAA10A3686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sl-SI" dirty="0">
                <a:solidFill>
                  <a:srgbClr val="FF0000"/>
                </a:solidFill>
              </a:rPr>
              <a:t>Rženi </a:t>
            </a:r>
            <a:r>
              <a:rPr lang="sl-SI" dirty="0"/>
              <a:t>mlevski izdelki morajo ustrezati naslednji minimalni kakovosti:</a:t>
            </a:r>
          </a:p>
          <a:p>
            <a:pPr marL="514350" indent="-514350">
              <a:buFont typeface="+mj-lt"/>
              <a:buAutoNum type="arabicPeriod"/>
            </a:pPr>
            <a:r>
              <a:rPr lang="sl-SI" dirty="0"/>
              <a:t>vsebnost </a:t>
            </a:r>
            <a:r>
              <a:rPr lang="sl-SI" b="1" dirty="0">
                <a:solidFill>
                  <a:srgbClr val="0070C0"/>
                </a:solidFill>
              </a:rPr>
              <a:t>pepela,</a:t>
            </a:r>
            <a:r>
              <a:rPr lang="sl-SI" dirty="0"/>
              <a:t> računano na suho snov, lahko znaša:</a:t>
            </a:r>
          </a:p>
          <a:p>
            <a:pPr lvl="1"/>
            <a:r>
              <a:rPr lang="sl-SI" b="1" dirty="0">
                <a:solidFill>
                  <a:srgbClr val="0070C0"/>
                </a:solidFill>
              </a:rPr>
              <a:t>od 0,7 do 0,8 </a:t>
            </a:r>
            <a:r>
              <a:rPr lang="sl-SI" dirty="0"/>
              <a:t>% pri rženi moki tipa 750</a:t>
            </a:r>
          </a:p>
          <a:p>
            <a:pPr lvl="1"/>
            <a:r>
              <a:rPr lang="sl-SI" b="1" dirty="0">
                <a:solidFill>
                  <a:srgbClr val="0070C0"/>
                </a:solidFill>
              </a:rPr>
              <a:t>od 0,9 do 1,0 </a:t>
            </a:r>
            <a:r>
              <a:rPr lang="sl-SI" dirty="0"/>
              <a:t>% pri rženi moki tipa 950</a:t>
            </a:r>
          </a:p>
          <a:p>
            <a:pPr lvl="1"/>
            <a:r>
              <a:rPr lang="sl-SI" b="1" dirty="0">
                <a:solidFill>
                  <a:srgbClr val="0070C0"/>
                </a:solidFill>
              </a:rPr>
              <a:t>od 1,2 do 1,4 </a:t>
            </a:r>
            <a:r>
              <a:rPr lang="sl-SI" dirty="0"/>
              <a:t>% pri rženi moki tipa 1250</a:t>
            </a:r>
          </a:p>
          <a:p>
            <a:pPr lvl="1"/>
            <a:r>
              <a:rPr lang="sl-SI" b="1" dirty="0">
                <a:solidFill>
                  <a:srgbClr val="0070C0"/>
                </a:solidFill>
              </a:rPr>
              <a:t>od 1,5 do 1,8 </a:t>
            </a:r>
            <a:r>
              <a:rPr lang="sl-SI" dirty="0"/>
              <a:t>% pri rženi moki tipa 1650</a:t>
            </a:r>
          </a:p>
          <a:p>
            <a:pPr lvl="1"/>
            <a:r>
              <a:rPr lang="sl-SI" b="1" dirty="0">
                <a:solidFill>
                  <a:srgbClr val="0070C0"/>
                </a:solidFill>
              </a:rPr>
              <a:t>največ 2,0 </a:t>
            </a:r>
            <a:r>
              <a:rPr lang="sl-SI" dirty="0"/>
              <a:t>% pri rženem drobljencu</a:t>
            </a:r>
          </a:p>
          <a:p>
            <a:pPr lvl="1"/>
            <a:r>
              <a:rPr lang="sl-SI" b="1" dirty="0">
                <a:solidFill>
                  <a:srgbClr val="0070C0"/>
                </a:solidFill>
              </a:rPr>
              <a:t>največ 2,0 </a:t>
            </a:r>
            <a:r>
              <a:rPr lang="sl-SI" dirty="0"/>
              <a:t>% pri rženi polnozrnati moki</a:t>
            </a:r>
          </a:p>
          <a:p>
            <a:pPr marL="514350" indent="-514350">
              <a:buFont typeface="+mj-lt"/>
              <a:buAutoNum type="arabicPeriod"/>
            </a:pPr>
            <a:r>
              <a:rPr lang="sl-SI" b="1" dirty="0">
                <a:solidFill>
                  <a:srgbClr val="7030A0"/>
                </a:solidFill>
              </a:rPr>
              <a:t>kislinska stopnja </a:t>
            </a:r>
            <a:r>
              <a:rPr lang="sl-SI" dirty="0"/>
              <a:t>je lahko največ:</a:t>
            </a:r>
          </a:p>
          <a:p>
            <a:pPr lvl="1"/>
            <a:r>
              <a:rPr lang="sl-SI" b="1" dirty="0">
                <a:solidFill>
                  <a:srgbClr val="7030A0"/>
                </a:solidFill>
              </a:rPr>
              <a:t>3,0</a:t>
            </a:r>
            <a:r>
              <a:rPr lang="sl-SI" dirty="0"/>
              <a:t> pri moki tipa 750</a:t>
            </a:r>
          </a:p>
          <a:p>
            <a:pPr lvl="1"/>
            <a:r>
              <a:rPr lang="sl-SI" b="1" dirty="0">
                <a:solidFill>
                  <a:srgbClr val="7030A0"/>
                </a:solidFill>
              </a:rPr>
              <a:t>3,5 </a:t>
            </a:r>
            <a:r>
              <a:rPr lang="sl-SI" dirty="0"/>
              <a:t>pri moki tipa 950</a:t>
            </a:r>
          </a:p>
          <a:p>
            <a:pPr lvl="1"/>
            <a:r>
              <a:rPr lang="sl-SI" b="1" dirty="0">
                <a:solidFill>
                  <a:srgbClr val="7030A0"/>
                </a:solidFill>
              </a:rPr>
              <a:t>4,0</a:t>
            </a:r>
            <a:r>
              <a:rPr lang="sl-SI" dirty="0"/>
              <a:t> pri moki tipa 1250</a:t>
            </a:r>
          </a:p>
          <a:p>
            <a:pPr lvl="1"/>
            <a:r>
              <a:rPr lang="sl-SI" b="1" dirty="0">
                <a:solidFill>
                  <a:srgbClr val="7030A0"/>
                </a:solidFill>
              </a:rPr>
              <a:t>5,0</a:t>
            </a:r>
            <a:r>
              <a:rPr lang="sl-SI" dirty="0"/>
              <a:t> pri moki tipa 1650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BDE87D9B-E898-D016-D839-A6598523985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9973" t="9512" r="28878" b="8854"/>
          <a:stretch>
            <a:fillRect/>
          </a:stretch>
        </p:blipFill>
        <p:spPr>
          <a:xfrm>
            <a:off x="6615952" y="2609015"/>
            <a:ext cx="2617695" cy="3460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5006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2902E0E-A2A8-767F-B04B-FC957F46E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>
                <a:solidFill>
                  <a:srgbClr val="7030A0"/>
                </a:solidFill>
              </a:rPr>
              <a:t>22. In 23. člen: koruzni mlevski izdelki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E9F6E176-EABD-3AE4-0C68-FFB782B1F6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sl-SI" dirty="0">
                <a:solidFill>
                  <a:srgbClr val="FF0000"/>
                </a:solidFill>
              </a:rPr>
              <a:t>Koruzni </a:t>
            </a:r>
            <a:r>
              <a:rPr lang="sl-SI" dirty="0"/>
              <a:t>mlevski izdelki so izdelani z drobljenjem oziroma mletjem koruze ter se razvrščajo in označujejo zlasti kot:</a:t>
            </a:r>
          </a:p>
          <a:p>
            <a:pPr lvl="1"/>
            <a:r>
              <a:rPr lang="sl-SI" dirty="0"/>
              <a:t>koruzni </a:t>
            </a:r>
            <a:r>
              <a:rPr lang="sl-SI" b="1" dirty="0">
                <a:solidFill>
                  <a:srgbClr val="7030A0"/>
                </a:solidFill>
              </a:rPr>
              <a:t>drobljenec</a:t>
            </a:r>
          </a:p>
          <a:p>
            <a:pPr lvl="1"/>
            <a:r>
              <a:rPr lang="sl-SI" dirty="0"/>
              <a:t>koruzni </a:t>
            </a:r>
            <a:r>
              <a:rPr lang="sl-SI" b="1" dirty="0">
                <a:solidFill>
                  <a:srgbClr val="7030A0"/>
                </a:solidFill>
              </a:rPr>
              <a:t>zdrob</a:t>
            </a:r>
          </a:p>
          <a:p>
            <a:pPr lvl="1"/>
            <a:r>
              <a:rPr lang="sl-SI" dirty="0"/>
              <a:t>koruzna </a:t>
            </a:r>
            <a:r>
              <a:rPr lang="sl-SI" b="1" dirty="0">
                <a:solidFill>
                  <a:srgbClr val="7030A0"/>
                </a:solidFill>
              </a:rPr>
              <a:t>moka</a:t>
            </a:r>
          </a:p>
          <a:p>
            <a:pPr lvl="1"/>
            <a:r>
              <a:rPr lang="sl-SI" dirty="0"/>
              <a:t>koruzni </a:t>
            </a:r>
            <a:r>
              <a:rPr lang="sl-SI" b="1" dirty="0">
                <a:solidFill>
                  <a:srgbClr val="7030A0"/>
                </a:solidFill>
              </a:rPr>
              <a:t>otrobi</a:t>
            </a:r>
          </a:p>
          <a:p>
            <a:pPr lvl="1"/>
            <a:r>
              <a:rPr lang="sl-SI" dirty="0"/>
              <a:t>koruzni </a:t>
            </a:r>
            <a:r>
              <a:rPr lang="sl-SI" b="1" dirty="0">
                <a:solidFill>
                  <a:srgbClr val="7030A0"/>
                </a:solidFill>
              </a:rPr>
              <a:t>kalčki</a:t>
            </a:r>
          </a:p>
          <a:p>
            <a:pPr marL="0" indent="0">
              <a:buNone/>
            </a:pPr>
            <a:r>
              <a:rPr lang="sl-SI" dirty="0"/>
              <a:t>Koruzni mlevski izdelki morajo ustrezati naslednji minimalni kakovosti:</a:t>
            </a:r>
          </a:p>
          <a:p>
            <a:pPr marL="514350" indent="-514350">
              <a:buFont typeface="+mj-lt"/>
              <a:buAutoNum type="arabicPeriod"/>
            </a:pPr>
            <a:r>
              <a:rPr lang="sl-SI" b="1" dirty="0">
                <a:solidFill>
                  <a:srgbClr val="0070C0"/>
                </a:solidFill>
              </a:rPr>
              <a:t>kislinska stopnja </a:t>
            </a:r>
            <a:r>
              <a:rPr lang="sl-SI" dirty="0"/>
              <a:t>je lahko največ:</a:t>
            </a:r>
          </a:p>
          <a:p>
            <a:pPr lvl="1"/>
            <a:r>
              <a:rPr lang="sl-SI" b="1" dirty="0">
                <a:solidFill>
                  <a:srgbClr val="0070C0"/>
                </a:solidFill>
              </a:rPr>
              <a:t>3,0</a:t>
            </a:r>
            <a:r>
              <a:rPr lang="sl-SI" dirty="0"/>
              <a:t> pri koruznem drobljencu in koruznem zdrobu</a:t>
            </a:r>
          </a:p>
          <a:p>
            <a:pPr lvl="1"/>
            <a:r>
              <a:rPr lang="sl-SI" b="1" dirty="0">
                <a:solidFill>
                  <a:srgbClr val="0070C0"/>
                </a:solidFill>
              </a:rPr>
              <a:t>4,0 </a:t>
            </a:r>
            <a:r>
              <a:rPr lang="sl-SI" dirty="0"/>
              <a:t>pri koruzni moki</a:t>
            </a:r>
          </a:p>
          <a:p>
            <a:pPr marL="514350" indent="-514350">
              <a:buFont typeface="+mj-lt"/>
              <a:buAutoNum type="arabicPeriod"/>
            </a:pPr>
            <a:r>
              <a:rPr lang="sl-SI" b="1" dirty="0">
                <a:solidFill>
                  <a:srgbClr val="00B050"/>
                </a:solidFill>
              </a:rPr>
              <a:t>vsebnost maščob </a:t>
            </a:r>
            <a:r>
              <a:rPr lang="sl-SI" dirty="0"/>
              <a:t>pri koruznem drobljencu in koruznem zdrobu je lahko </a:t>
            </a:r>
            <a:r>
              <a:rPr lang="sl-SI" dirty="0">
                <a:solidFill>
                  <a:srgbClr val="00B050"/>
                </a:solidFill>
              </a:rPr>
              <a:t>največ </a:t>
            </a:r>
            <a:r>
              <a:rPr lang="sl-SI" b="1" dirty="0">
                <a:solidFill>
                  <a:srgbClr val="00B050"/>
                </a:solidFill>
              </a:rPr>
              <a:t>3,0 %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DBC92B43-447C-D3DE-9D95-C858C4E206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48836" y="2539767"/>
            <a:ext cx="1461527" cy="1461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3412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B0E4691-5CDB-F3AB-E96D-9D895679F1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>
                <a:solidFill>
                  <a:srgbClr val="7030A0"/>
                </a:solidFill>
              </a:rPr>
              <a:t>24. člen: ajdovi mlevski izdelki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7C2C7D28-C802-6E03-48F7-5D2E3EC895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sl-SI" dirty="0">
                <a:solidFill>
                  <a:srgbClr val="FF0000"/>
                </a:solidFill>
              </a:rPr>
              <a:t>Ajdovi </a:t>
            </a:r>
            <a:r>
              <a:rPr lang="sl-SI" dirty="0"/>
              <a:t>mlevski izdelki so izdelani z mletjem ajde ter se razvrščajo in označujejo zlasti kot:</a:t>
            </a:r>
          </a:p>
          <a:p>
            <a:pPr lvl="1"/>
            <a:r>
              <a:rPr lang="sl-SI" dirty="0"/>
              <a:t>ajdova </a:t>
            </a:r>
            <a:r>
              <a:rPr lang="sl-SI" b="1" dirty="0">
                <a:solidFill>
                  <a:srgbClr val="7030A0"/>
                </a:solidFill>
              </a:rPr>
              <a:t>moka</a:t>
            </a:r>
          </a:p>
          <a:p>
            <a:pPr lvl="1"/>
            <a:r>
              <a:rPr lang="sl-SI" dirty="0"/>
              <a:t>ajdov </a:t>
            </a:r>
            <a:r>
              <a:rPr lang="sl-SI" b="1" dirty="0">
                <a:solidFill>
                  <a:srgbClr val="7030A0"/>
                </a:solidFill>
              </a:rPr>
              <a:t>zdrob</a:t>
            </a:r>
          </a:p>
          <a:p>
            <a:pPr lvl="1"/>
            <a:r>
              <a:rPr lang="sl-SI" dirty="0"/>
              <a:t>ajdov </a:t>
            </a:r>
            <a:r>
              <a:rPr lang="sl-SI" b="1" dirty="0">
                <a:solidFill>
                  <a:srgbClr val="7030A0"/>
                </a:solidFill>
              </a:rPr>
              <a:t>drobljenec</a:t>
            </a:r>
          </a:p>
          <a:p>
            <a:pPr marL="514350" indent="-514350">
              <a:buFont typeface="+mj-lt"/>
              <a:buAutoNum type="arabicPeriod"/>
            </a:pPr>
            <a:r>
              <a:rPr lang="sl-SI" dirty="0"/>
              <a:t>Ajdovi mlevski izdelki lahko vsebujejo:</a:t>
            </a:r>
          </a:p>
          <a:p>
            <a:pPr lvl="1"/>
            <a:r>
              <a:rPr lang="sl-SI" b="1" dirty="0">
                <a:solidFill>
                  <a:srgbClr val="00B050"/>
                </a:solidFill>
              </a:rPr>
              <a:t>največ 3,5 % pepela</a:t>
            </a:r>
            <a:r>
              <a:rPr lang="sl-SI" dirty="0"/>
              <a:t>, računano na suho snov</a:t>
            </a:r>
          </a:p>
          <a:p>
            <a:pPr lvl="1"/>
            <a:r>
              <a:rPr lang="sl-SI" b="1" dirty="0">
                <a:solidFill>
                  <a:srgbClr val="0070C0"/>
                </a:solidFill>
              </a:rPr>
              <a:t>kislinska stopnja </a:t>
            </a:r>
            <a:r>
              <a:rPr lang="sl-SI" dirty="0"/>
              <a:t>pa je lahko največ </a:t>
            </a:r>
            <a:r>
              <a:rPr lang="sl-SI" b="1" dirty="0">
                <a:solidFill>
                  <a:srgbClr val="0070C0"/>
                </a:solidFill>
              </a:rPr>
              <a:t>5,0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9FC5F625-6E38-A962-184E-26B182D14F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4712" y="2378167"/>
            <a:ext cx="4051151" cy="2695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2040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32135B0-2E9B-7CCB-DB7E-3ABC52E2FF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>
                <a:solidFill>
                  <a:srgbClr val="7030A0"/>
                </a:solidFill>
              </a:rPr>
              <a:t>25. In 26. člen: drugi mlevski izdelki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58282C8F-D98E-BFB9-BF21-AFBB06AA10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sl-SI" dirty="0"/>
              <a:t>Drugi mlevski izdelki so izdelani z mletjem oluščenih žit (ovsa, ječmena, prosa, soržice in pire) ter se razvrščajo in označujejo zlasti kot:</a:t>
            </a:r>
          </a:p>
          <a:p>
            <a:pPr lvl="1"/>
            <a:r>
              <a:rPr lang="sl-SI" b="1" dirty="0">
                <a:solidFill>
                  <a:srgbClr val="7030A0"/>
                </a:solidFill>
              </a:rPr>
              <a:t>ovsena</a:t>
            </a:r>
            <a:r>
              <a:rPr lang="sl-SI" dirty="0"/>
              <a:t> moka</a:t>
            </a:r>
          </a:p>
          <a:p>
            <a:pPr lvl="1"/>
            <a:r>
              <a:rPr lang="sl-SI" b="1" dirty="0">
                <a:solidFill>
                  <a:srgbClr val="7030A0"/>
                </a:solidFill>
              </a:rPr>
              <a:t>ječmenova</a:t>
            </a:r>
            <a:r>
              <a:rPr lang="sl-SI" dirty="0"/>
              <a:t> moka</a:t>
            </a:r>
          </a:p>
          <a:p>
            <a:pPr lvl="1"/>
            <a:r>
              <a:rPr lang="sl-SI" b="1" dirty="0">
                <a:solidFill>
                  <a:srgbClr val="7030A0"/>
                </a:solidFill>
              </a:rPr>
              <a:t>prosena</a:t>
            </a:r>
            <a:r>
              <a:rPr lang="sl-SI" dirty="0"/>
              <a:t> moka</a:t>
            </a:r>
          </a:p>
          <a:p>
            <a:pPr lvl="1"/>
            <a:r>
              <a:rPr lang="sl-SI" b="1" dirty="0">
                <a:solidFill>
                  <a:srgbClr val="7030A0"/>
                </a:solidFill>
              </a:rPr>
              <a:t>soržična</a:t>
            </a:r>
            <a:r>
              <a:rPr lang="sl-SI" dirty="0"/>
              <a:t> moka</a:t>
            </a:r>
          </a:p>
          <a:p>
            <a:pPr lvl="1"/>
            <a:r>
              <a:rPr lang="sl-SI" b="1" dirty="0" err="1">
                <a:solidFill>
                  <a:srgbClr val="7030A0"/>
                </a:solidFill>
              </a:rPr>
              <a:t>pirina</a:t>
            </a:r>
            <a:r>
              <a:rPr lang="sl-SI" dirty="0"/>
              <a:t> moka</a:t>
            </a:r>
          </a:p>
          <a:p>
            <a:pPr marL="0" indent="0">
              <a:buNone/>
            </a:pPr>
            <a:r>
              <a:rPr lang="sl-SI" dirty="0"/>
              <a:t>Drugi mlevski izdelki morajo ustrezati naslednji minimalni kakovosti:</a:t>
            </a:r>
          </a:p>
          <a:p>
            <a:pPr marL="514350" indent="-514350">
              <a:buFont typeface="+mj-lt"/>
              <a:buAutoNum type="arabicPeriod"/>
            </a:pPr>
            <a:r>
              <a:rPr lang="sl-SI" dirty="0"/>
              <a:t>vsebnost </a:t>
            </a:r>
            <a:r>
              <a:rPr lang="sl-SI" b="1" dirty="0">
                <a:solidFill>
                  <a:srgbClr val="0070C0"/>
                </a:solidFill>
              </a:rPr>
              <a:t>pepela,</a:t>
            </a:r>
            <a:r>
              <a:rPr lang="sl-SI" dirty="0"/>
              <a:t> računano na suho snov, je lahko največ</a:t>
            </a:r>
          </a:p>
          <a:p>
            <a:pPr lvl="1"/>
            <a:r>
              <a:rPr lang="sl-SI" b="1" dirty="0">
                <a:solidFill>
                  <a:srgbClr val="0070C0"/>
                </a:solidFill>
              </a:rPr>
              <a:t>3,5 %</a:t>
            </a:r>
            <a:r>
              <a:rPr lang="sl-SI" dirty="0"/>
              <a:t> pri </a:t>
            </a:r>
            <a:r>
              <a:rPr lang="sl-SI" dirty="0">
                <a:solidFill>
                  <a:srgbClr val="0070C0"/>
                </a:solidFill>
              </a:rPr>
              <a:t>ovseni</a:t>
            </a:r>
            <a:r>
              <a:rPr lang="sl-SI" dirty="0"/>
              <a:t> moki</a:t>
            </a:r>
          </a:p>
          <a:p>
            <a:pPr lvl="1"/>
            <a:r>
              <a:rPr lang="sl-SI" b="1" dirty="0">
                <a:solidFill>
                  <a:srgbClr val="0070C0"/>
                </a:solidFill>
              </a:rPr>
              <a:t>2,5 %</a:t>
            </a:r>
            <a:r>
              <a:rPr lang="sl-SI" dirty="0"/>
              <a:t> pri </a:t>
            </a:r>
            <a:r>
              <a:rPr lang="sl-SI" dirty="0">
                <a:solidFill>
                  <a:srgbClr val="0070C0"/>
                </a:solidFill>
              </a:rPr>
              <a:t>ječmenovi</a:t>
            </a:r>
            <a:r>
              <a:rPr lang="sl-SI" dirty="0"/>
              <a:t> mok</a:t>
            </a:r>
          </a:p>
          <a:p>
            <a:pPr marL="514350" indent="-514350">
              <a:buFont typeface="+mj-lt"/>
              <a:buAutoNum type="arabicPeriod"/>
            </a:pPr>
            <a:r>
              <a:rPr lang="sl-SI" dirty="0">
                <a:solidFill>
                  <a:srgbClr val="00B050"/>
                </a:solidFill>
              </a:rPr>
              <a:t>kislinska stopnja </a:t>
            </a:r>
            <a:r>
              <a:rPr lang="sl-SI" dirty="0"/>
              <a:t>je lahko največ </a:t>
            </a:r>
            <a:r>
              <a:rPr lang="sl-SI" b="1" dirty="0">
                <a:solidFill>
                  <a:srgbClr val="00B050"/>
                </a:solidFill>
              </a:rPr>
              <a:t>4,5 </a:t>
            </a:r>
            <a:r>
              <a:rPr lang="sl-SI" dirty="0"/>
              <a:t>pri </a:t>
            </a:r>
            <a:r>
              <a:rPr lang="sl-SI" dirty="0">
                <a:solidFill>
                  <a:srgbClr val="00B050"/>
                </a:solidFill>
              </a:rPr>
              <a:t>ovseni </a:t>
            </a:r>
            <a:r>
              <a:rPr lang="sl-SI" dirty="0"/>
              <a:t>moki in </a:t>
            </a:r>
            <a:r>
              <a:rPr lang="sl-SI" dirty="0">
                <a:solidFill>
                  <a:srgbClr val="00B050"/>
                </a:solidFill>
              </a:rPr>
              <a:t>ječmenovi</a:t>
            </a:r>
            <a:r>
              <a:rPr lang="sl-SI" dirty="0"/>
              <a:t> moki</a:t>
            </a:r>
          </a:p>
        </p:txBody>
      </p:sp>
    </p:spTree>
    <p:extLst>
      <p:ext uri="{BB962C8B-B14F-4D97-AF65-F5344CB8AC3E}">
        <p14:creationId xmlns:p14="http://schemas.microsoft.com/office/powerpoint/2010/main" val="22529599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459C5AEE-7C92-72D2-A8AD-0A22DD93E2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6423" y="3524592"/>
            <a:ext cx="5882694" cy="2968283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BD8225B2-400B-7BA5-F5E1-E02915B30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>
                <a:solidFill>
                  <a:srgbClr val="7030A0"/>
                </a:solidFill>
              </a:rPr>
              <a:t>27. člen: namenske moke in namenski zdrobi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A8E13E28-9EE7-9CC3-E81E-5F7B547F9F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 algn="just">
              <a:buFont typeface="+mj-lt"/>
              <a:buAutoNum type="arabicPeriod"/>
            </a:pPr>
            <a:r>
              <a:rPr lang="sl-SI" dirty="0"/>
              <a:t>Namenska moka in namenski zdrob so mlevski izdelki, ki so po </a:t>
            </a:r>
            <a:r>
              <a:rPr lang="sl-SI" dirty="0">
                <a:solidFill>
                  <a:srgbClr val="FF0000"/>
                </a:solidFill>
              </a:rPr>
              <a:t>kakovosti prilagojeni za posamezne namene</a:t>
            </a:r>
            <a:r>
              <a:rPr lang="sl-SI" dirty="0"/>
              <a:t> in morajo ustrezati minimalni kakovosti za mlevske izdelke.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sl-SI" dirty="0"/>
              <a:t>Mlevski izdelki, ki so v prometu, morajo imeti na označbi </a:t>
            </a:r>
            <a:r>
              <a:rPr lang="sl-SI" dirty="0">
                <a:solidFill>
                  <a:srgbClr val="FF0000"/>
                </a:solidFill>
              </a:rPr>
              <a:t>naveden namen njihove uporabe.</a:t>
            </a:r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19B116A5-C40A-217B-3334-B00E707925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4137" y="4114800"/>
            <a:ext cx="1729509" cy="2378075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73096E6C-AC99-A05E-1D8E-14C27E44E6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4847" y="4177948"/>
            <a:ext cx="1558116" cy="2405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2225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D984DC7-79B4-F120-4987-F79F9D1232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>
                <a:solidFill>
                  <a:srgbClr val="7030A0"/>
                </a:solidFill>
              </a:rPr>
              <a:t>28.člen: pripravljeni izdelki iz žit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453526AC-976F-5C81-061E-A8C6EE102C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l-SI" dirty="0"/>
              <a:t>Pripravljeni izdelki iz žit se glede na tehnološki postopek razvrščajo in označujejo zlasti kot:</a:t>
            </a:r>
          </a:p>
          <a:p>
            <a:pPr lvl="1"/>
            <a:r>
              <a:rPr lang="sl-SI" b="1" dirty="0">
                <a:solidFill>
                  <a:srgbClr val="0070C0"/>
                </a:solidFill>
              </a:rPr>
              <a:t>žitne kaše </a:t>
            </a:r>
            <a:r>
              <a:rPr lang="sl-SI" b="1" dirty="0"/>
              <a:t>za hitro pripravo</a:t>
            </a:r>
          </a:p>
          <a:p>
            <a:pPr lvl="1"/>
            <a:r>
              <a:rPr lang="sl-SI" b="1" dirty="0">
                <a:solidFill>
                  <a:srgbClr val="0070C0"/>
                </a:solidFill>
              </a:rPr>
              <a:t>mlevski izdelki </a:t>
            </a:r>
            <a:r>
              <a:rPr lang="sl-SI" b="1" dirty="0"/>
              <a:t>za hitro pripravo</a:t>
            </a:r>
          </a:p>
          <a:p>
            <a:pPr lvl="1"/>
            <a:r>
              <a:rPr lang="sl-SI" b="1" dirty="0">
                <a:solidFill>
                  <a:srgbClr val="0070C0"/>
                </a:solidFill>
              </a:rPr>
              <a:t>kosmiči</a:t>
            </a:r>
          </a:p>
          <a:p>
            <a:pPr lvl="1"/>
            <a:r>
              <a:rPr lang="sl-SI" b="1" dirty="0" err="1">
                <a:solidFill>
                  <a:srgbClr val="0070C0"/>
                </a:solidFill>
              </a:rPr>
              <a:t>muesli</a:t>
            </a:r>
            <a:r>
              <a:rPr lang="sl-SI" b="1" dirty="0"/>
              <a:t> izdelki</a:t>
            </a:r>
          </a:p>
          <a:p>
            <a:pPr lvl="1"/>
            <a:r>
              <a:rPr lang="sl-SI" b="1" dirty="0" err="1">
                <a:solidFill>
                  <a:srgbClr val="0070C0"/>
                </a:solidFill>
              </a:rPr>
              <a:t>ekstrudirani</a:t>
            </a:r>
            <a:r>
              <a:rPr lang="sl-SI" b="1" dirty="0">
                <a:solidFill>
                  <a:srgbClr val="0070C0"/>
                </a:solidFill>
              </a:rPr>
              <a:t> in ekspandirani </a:t>
            </a:r>
            <a:r>
              <a:rPr lang="sl-SI" b="1" dirty="0"/>
              <a:t>izdelki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FEAE83DE-36DD-D233-BB83-C416DF5E6E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6965" y="2536731"/>
            <a:ext cx="3325906" cy="334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8849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E7980AB8-8333-F868-BE41-AF6C1D86C8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46847"/>
            <a:ext cx="9776012" cy="5630116"/>
          </a:xfrm>
        </p:spPr>
        <p:txBody>
          <a:bodyPr>
            <a:normAutofit fontScale="85000" lnSpcReduction="10000"/>
          </a:bodyPr>
          <a:lstStyle/>
          <a:p>
            <a:pPr algn="just"/>
            <a:r>
              <a:rPr lang="sl-SI" dirty="0">
                <a:solidFill>
                  <a:srgbClr val="FF0000"/>
                </a:solidFill>
              </a:rPr>
              <a:t>Žitne kaše </a:t>
            </a:r>
            <a:r>
              <a:rPr lang="sl-SI" dirty="0"/>
              <a:t>za hitro pripravo so izdelane po posebnem tehnološkem postopku obdelave </a:t>
            </a:r>
            <a:r>
              <a:rPr lang="sl-SI" b="1" dirty="0">
                <a:solidFill>
                  <a:srgbClr val="00B050"/>
                </a:solidFill>
              </a:rPr>
              <a:t>s paro in vročim zrakom, </a:t>
            </a:r>
            <a:r>
              <a:rPr lang="sl-SI" dirty="0"/>
              <a:t>s katerim se skrajša čas priprave za uživanje teh izdelkov. Vse oluščene žitne kaše se lahko toplotno obdelajo. </a:t>
            </a:r>
            <a:r>
              <a:rPr lang="sl-SI" sz="1600" dirty="0"/>
              <a:t>Žitne kaše za hitro pripravo morajo ustrezati minimalni kakovosti za oluščena žita iz 7. člena tega pravilnika.</a:t>
            </a:r>
          </a:p>
          <a:p>
            <a:pPr algn="just"/>
            <a:r>
              <a:rPr lang="sl-SI" dirty="0">
                <a:solidFill>
                  <a:srgbClr val="FF0000"/>
                </a:solidFill>
              </a:rPr>
              <a:t>Mlevski izdelki </a:t>
            </a:r>
            <a:r>
              <a:rPr lang="sl-SI" dirty="0"/>
              <a:t>za hitro pripravo (instant in predkuhani mlevski izdelki) so izdelani po posebnem tehnološkem postopku, s katerim se skrajša čas priprave teh izdelkov, </a:t>
            </a:r>
            <a:r>
              <a:rPr lang="sl-SI" sz="1900" dirty="0"/>
              <a:t>in morajo ustrezati minimalni kakovosti za mlevske izdelke iz 14. člena tega pravilnika.</a:t>
            </a:r>
          </a:p>
          <a:p>
            <a:pPr algn="just"/>
            <a:r>
              <a:rPr lang="sl-SI" dirty="0">
                <a:solidFill>
                  <a:srgbClr val="FF0000"/>
                </a:solidFill>
              </a:rPr>
              <a:t>Kosmiči</a:t>
            </a:r>
            <a:r>
              <a:rPr lang="sl-SI" dirty="0"/>
              <a:t> se izdelujejo iz oluščenih žit ali iz žit brez lusk po posebnem tehnološkem postopku. Kosmičijo se lahko vsa žita. Količina vode v kosmičih ne sme presegati 14 %, razen pri prosenih kosmičih, kjer ne sme presegati 14,5 %. Ovseni kosmiči lahko vsebujejo največ 0,15 % ovsenih lusk.</a:t>
            </a:r>
          </a:p>
          <a:p>
            <a:pPr algn="just"/>
            <a:r>
              <a:rPr lang="sl-SI" dirty="0" err="1">
                <a:solidFill>
                  <a:srgbClr val="FF0000"/>
                </a:solidFill>
              </a:rPr>
              <a:t>Muesli</a:t>
            </a:r>
            <a:r>
              <a:rPr lang="sl-SI" dirty="0">
                <a:solidFill>
                  <a:srgbClr val="FF0000"/>
                </a:solidFill>
              </a:rPr>
              <a:t> </a:t>
            </a:r>
            <a:r>
              <a:rPr lang="sl-SI" dirty="0"/>
              <a:t>izdelki so </a:t>
            </a:r>
            <a:r>
              <a:rPr lang="sl-SI" b="1" dirty="0">
                <a:solidFill>
                  <a:srgbClr val="00B050"/>
                </a:solidFill>
              </a:rPr>
              <a:t>mešanice žitnih kosmičev, suhega sadja in drugih surovin, </a:t>
            </a:r>
            <a:r>
              <a:rPr lang="sl-SI" dirty="0"/>
              <a:t>ki ustrezajo predpisani kakovosti za posamezno surovino.</a:t>
            </a:r>
          </a:p>
          <a:p>
            <a:pPr algn="just"/>
            <a:r>
              <a:rPr lang="sl-SI" dirty="0" err="1">
                <a:solidFill>
                  <a:srgbClr val="FF0000"/>
                </a:solidFill>
              </a:rPr>
              <a:t>Ekstrudirani</a:t>
            </a:r>
            <a:r>
              <a:rPr lang="sl-SI" dirty="0">
                <a:solidFill>
                  <a:srgbClr val="FF0000"/>
                </a:solidFill>
              </a:rPr>
              <a:t> izdelki in ekspandirani </a:t>
            </a:r>
            <a:r>
              <a:rPr lang="sl-SI" dirty="0"/>
              <a:t>izdelki so izdelani s postopkom </a:t>
            </a:r>
            <a:r>
              <a:rPr lang="sl-SI" dirty="0" err="1"/>
              <a:t>ekstrudiranja</a:t>
            </a:r>
            <a:r>
              <a:rPr lang="sl-SI" dirty="0"/>
              <a:t> oziroma ekspandiranja mlevskih izdelkov in dodatnih surovin, ki ustrezajo predpisani kakovosti za posamezno surovino.</a:t>
            </a:r>
          </a:p>
        </p:txBody>
      </p:sp>
    </p:spTree>
    <p:extLst>
      <p:ext uri="{BB962C8B-B14F-4D97-AF65-F5344CB8AC3E}">
        <p14:creationId xmlns:p14="http://schemas.microsoft.com/office/powerpoint/2010/main" val="32800966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01852F4-DF4C-833A-4BA7-3175F33405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>
                <a:solidFill>
                  <a:srgbClr val="7030A0"/>
                </a:solidFill>
              </a:rPr>
              <a:t>29. In 30. člen: mešanice za pekovske izdelke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3813A995-70D6-D68F-9B06-7F7F7BFD4B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sl-SI" dirty="0"/>
              <a:t>Mešanice za pekovske izdelke so izdelki, </a:t>
            </a:r>
            <a:r>
              <a:rPr lang="sl-SI" b="1" dirty="0">
                <a:solidFill>
                  <a:srgbClr val="00B050"/>
                </a:solidFill>
              </a:rPr>
              <a:t>pripravljeni iz mlevskih izdelkov, drugih surovin in aditivov, ki so namenjeni enostavni pripravi </a:t>
            </a:r>
            <a:r>
              <a:rPr lang="sl-SI" dirty="0"/>
              <a:t>testa za pekovske izdelke.</a:t>
            </a:r>
          </a:p>
          <a:p>
            <a:pPr marL="0" indent="0" algn="just">
              <a:buNone/>
            </a:pPr>
            <a:r>
              <a:rPr lang="sl-SI" dirty="0"/>
              <a:t>Glede na </a:t>
            </a:r>
            <a:r>
              <a:rPr lang="sl-SI" b="1" dirty="0">
                <a:solidFill>
                  <a:srgbClr val="0070C0"/>
                </a:solidFill>
              </a:rPr>
              <a:t>namen uporabe </a:t>
            </a:r>
            <a:r>
              <a:rPr lang="sl-SI" dirty="0"/>
              <a:t>se mešanice za pekovske izdelke razvrščajo in označujejo zlasti kot:</a:t>
            </a:r>
          </a:p>
          <a:p>
            <a:pPr lvl="1" algn="just"/>
            <a:r>
              <a:rPr lang="sl-SI" dirty="0"/>
              <a:t>pripravljena zmes ali gotova zmes</a:t>
            </a:r>
          </a:p>
          <a:p>
            <a:pPr lvl="1" algn="just"/>
            <a:r>
              <a:rPr lang="sl-SI" dirty="0"/>
              <a:t>koncentrat					</a:t>
            </a:r>
            <a:r>
              <a:rPr lang="sl-SI" dirty="0">
                <a:hlinkClick r:id="rId2"/>
              </a:rPr>
              <a:t>https://reprokolinska.si/izdelki/</a:t>
            </a:r>
            <a:endParaRPr lang="sl-SI" dirty="0"/>
          </a:p>
          <a:p>
            <a:pPr lvl="1" algn="just"/>
            <a:r>
              <a:rPr lang="sl-SI" dirty="0"/>
              <a:t>izboljševalec</a:t>
            </a:r>
          </a:p>
          <a:p>
            <a:endParaRPr lang="sl-SI" dirty="0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95EE12FD-6D49-B667-41D4-3634AAEE97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7076" y="4447223"/>
            <a:ext cx="1408394" cy="2045652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AED134E0-0E35-2A23-9634-FA9BF21535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9826" y="4976715"/>
            <a:ext cx="3950155" cy="1358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9323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324AE659-1242-6978-93FD-ADFEC385D0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0590" y="3346262"/>
            <a:ext cx="2188587" cy="3204717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65DDD3A9-CC79-A8F8-4586-7D2EA49991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>
                <a:solidFill>
                  <a:srgbClr val="7030A0"/>
                </a:solidFill>
              </a:rPr>
              <a:t>31. člen: testenine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193E7A19-60F8-EAB8-9692-9613A03AEF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sl-SI" dirty="0"/>
              <a:t>Testenine so izdelane </a:t>
            </a:r>
            <a:r>
              <a:rPr lang="sl-SI" dirty="0">
                <a:solidFill>
                  <a:srgbClr val="FF0000"/>
                </a:solidFill>
              </a:rPr>
              <a:t>z </a:t>
            </a:r>
            <a:r>
              <a:rPr lang="sl-SI" dirty="0" err="1">
                <a:solidFill>
                  <a:srgbClr val="FF0000"/>
                </a:solidFill>
              </a:rPr>
              <a:t>mesenjem</a:t>
            </a:r>
            <a:r>
              <a:rPr lang="sl-SI" dirty="0">
                <a:solidFill>
                  <a:srgbClr val="FF0000"/>
                </a:solidFill>
              </a:rPr>
              <a:t> in oblikovanjem </a:t>
            </a:r>
            <a:r>
              <a:rPr lang="sl-SI" b="1" dirty="0">
                <a:solidFill>
                  <a:srgbClr val="00B050"/>
                </a:solidFill>
              </a:rPr>
              <a:t>mlevskih izdelkov, vode, aditivov in drugih živilskih izdelkov, </a:t>
            </a:r>
            <a:r>
              <a:rPr lang="sl-SI" dirty="0"/>
              <a:t>ki ustrezajo minimalni kakovosti.</a:t>
            </a:r>
          </a:p>
          <a:p>
            <a:pPr marL="0" indent="0" algn="just">
              <a:buNone/>
            </a:pPr>
            <a:r>
              <a:rPr lang="sl-SI" dirty="0"/>
              <a:t>Pri izdelavi testenin se lahko uporabijo tudi </a:t>
            </a:r>
            <a:r>
              <a:rPr lang="sl-SI" dirty="0">
                <a:solidFill>
                  <a:srgbClr val="7030A0"/>
                </a:solidFill>
              </a:rPr>
              <a:t>lomljene testenine.</a:t>
            </a:r>
          </a:p>
          <a:p>
            <a:pPr marL="0" indent="0" algn="just">
              <a:buNone/>
            </a:pPr>
            <a:endParaRPr lang="sl-SI" dirty="0">
              <a:solidFill>
                <a:srgbClr val="7030A0"/>
              </a:solidFill>
            </a:endParaRPr>
          </a:p>
          <a:p>
            <a:pPr marL="0" indent="0" algn="just">
              <a:buNone/>
            </a:pPr>
            <a:r>
              <a:rPr lang="sl-SI" sz="2000" dirty="0">
                <a:solidFill>
                  <a:srgbClr val="7030A0"/>
                </a:solidFill>
              </a:rPr>
              <a:t>Vprašanje: </a:t>
            </a:r>
            <a:r>
              <a:rPr lang="sl-SI" sz="2000" b="1" dirty="0"/>
              <a:t>Kaj pa testenine iz rdeče leče?</a:t>
            </a:r>
          </a:p>
          <a:p>
            <a:pPr marL="0" indent="0" algn="just">
              <a:buNone/>
            </a:pPr>
            <a:r>
              <a:rPr lang="sl-SI" sz="2000" dirty="0"/>
              <a:t>Rdeča leča </a:t>
            </a:r>
            <a:r>
              <a:rPr lang="sl-SI" sz="2000" b="1" dirty="0"/>
              <a:t>ni žito</a:t>
            </a:r>
            <a:r>
              <a:rPr lang="sl-SI" sz="2000" dirty="0"/>
              <a:t>, temveč </a:t>
            </a:r>
            <a:r>
              <a:rPr lang="sl-SI" sz="2000" b="1" dirty="0"/>
              <a:t>stročnica</a:t>
            </a:r>
            <a:r>
              <a:rPr lang="sl-SI" sz="2000" dirty="0"/>
              <a:t>. </a:t>
            </a:r>
          </a:p>
          <a:p>
            <a:pPr marL="0" indent="0" algn="just">
              <a:buNone/>
            </a:pPr>
            <a:r>
              <a:rPr lang="sl-SI" sz="2000" dirty="0"/>
              <a:t>Zato moka iz rdeče leče </a:t>
            </a:r>
            <a:r>
              <a:rPr lang="sl-SI" sz="2000" b="1" dirty="0"/>
              <a:t>ni mlevski izdelek </a:t>
            </a:r>
          </a:p>
          <a:p>
            <a:pPr marL="0" indent="0" algn="just">
              <a:buNone/>
            </a:pPr>
            <a:r>
              <a:rPr lang="sl-SI" sz="2000" b="1" dirty="0"/>
              <a:t>v smislu pravilnika o izdelkih iz žit</a:t>
            </a:r>
            <a:r>
              <a:rPr lang="sl-SI" sz="2000" dirty="0"/>
              <a:t>, </a:t>
            </a:r>
          </a:p>
          <a:p>
            <a:pPr marL="0" indent="0" algn="just">
              <a:buNone/>
            </a:pPr>
            <a:r>
              <a:rPr lang="sl-SI" sz="2000" dirty="0"/>
              <a:t>saj ta pravilnik kot mlevske izdelke priznava le tiste,</a:t>
            </a:r>
          </a:p>
          <a:p>
            <a:pPr marL="0" indent="0" algn="just">
              <a:buNone/>
            </a:pPr>
            <a:r>
              <a:rPr lang="sl-SI" sz="2000" dirty="0"/>
              <a:t> ki izvirajo iz žit (npr. pšenica, koruza, riž, oves, ajda ipd.)</a:t>
            </a:r>
          </a:p>
          <a:p>
            <a:pPr marL="0" indent="0" algn="just">
              <a:buNone/>
            </a:pPr>
            <a:endParaRPr lang="sl-SI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56676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A63F43C-C7BD-2991-B804-EC54765B84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>
                <a:solidFill>
                  <a:srgbClr val="7030A0"/>
                </a:solidFill>
              </a:rPr>
              <a:t>32. člen: razvrščanje in označevanje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A8D6B58C-2E44-F933-1425-C561C8EBB2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sl-SI" dirty="0"/>
              <a:t>Glede na </a:t>
            </a:r>
            <a:r>
              <a:rPr lang="sl-SI" dirty="0">
                <a:solidFill>
                  <a:srgbClr val="FF0000"/>
                </a:solidFill>
              </a:rPr>
              <a:t>tehnološki postopek </a:t>
            </a:r>
            <a:r>
              <a:rPr lang="sl-SI" sz="1500" dirty="0"/>
              <a:t>se testenine razvrščajo in označujejo zlasti kot:</a:t>
            </a:r>
          </a:p>
          <a:p>
            <a:pPr lvl="1"/>
            <a:r>
              <a:rPr lang="sl-SI" b="1" dirty="0">
                <a:solidFill>
                  <a:srgbClr val="0070C0"/>
                </a:solidFill>
              </a:rPr>
              <a:t>sveže</a:t>
            </a:r>
            <a:r>
              <a:rPr lang="sl-SI" dirty="0"/>
              <a:t> testenine</a:t>
            </a:r>
          </a:p>
          <a:p>
            <a:pPr lvl="1"/>
            <a:r>
              <a:rPr lang="sl-SI" b="1" dirty="0">
                <a:solidFill>
                  <a:srgbClr val="0070C0"/>
                </a:solidFill>
              </a:rPr>
              <a:t>sušene</a:t>
            </a:r>
            <a:r>
              <a:rPr lang="sl-SI" dirty="0"/>
              <a:t> testenine</a:t>
            </a:r>
          </a:p>
          <a:p>
            <a:pPr lvl="1"/>
            <a:r>
              <a:rPr lang="sl-SI" b="1" dirty="0">
                <a:solidFill>
                  <a:srgbClr val="0070C0"/>
                </a:solidFill>
              </a:rPr>
              <a:t>predkuhane</a:t>
            </a:r>
            <a:r>
              <a:rPr lang="sl-SI" dirty="0"/>
              <a:t> testenine</a:t>
            </a:r>
          </a:p>
          <a:p>
            <a:pPr lvl="1"/>
            <a:r>
              <a:rPr lang="sl-SI" b="1" dirty="0">
                <a:solidFill>
                  <a:srgbClr val="0070C0"/>
                </a:solidFill>
              </a:rPr>
              <a:t>hitro zamrznjene </a:t>
            </a:r>
            <a:r>
              <a:rPr lang="sl-SI" dirty="0"/>
              <a:t>testenine</a:t>
            </a:r>
          </a:p>
          <a:p>
            <a:pPr lvl="1"/>
            <a:r>
              <a:rPr lang="sl-SI" b="1" dirty="0" err="1">
                <a:solidFill>
                  <a:srgbClr val="0070C0"/>
                </a:solidFill>
              </a:rPr>
              <a:t>kus</a:t>
            </a:r>
            <a:r>
              <a:rPr lang="sl-SI" b="1" dirty="0">
                <a:solidFill>
                  <a:srgbClr val="0070C0"/>
                </a:solidFill>
              </a:rPr>
              <a:t> </a:t>
            </a:r>
            <a:r>
              <a:rPr lang="sl-SI" b="1" dirty="0" err="1">
                <a:solidFill>
                  <a:srgbClr val="0070C0"/>
                </a:solidFill>
              </a:rPr>
              <a:t>kus</a:t>
            </a:r>
            <a:endParaRPr lang="sl-SI" b="1" dirty="0">
              <a:solidFill>
                <a:srgbClr val="0070C0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sl-SI" dirty="0"/>
              <a:t>Glede na </a:t>
            </a:r>
            <a:r>
              <a:rPr lang="sl-SI" dirty="0">
                <a:solidFill>
                  <a:srgbClr val="FF0000"/>
                </a:solidFill>
              </a:rPr>
              <a:t>sestavo</a:t>
            </a:r>
            <a:r>
              <a:rPr lang="sl-SI" dirty="0"/>
              <a:t> </a:t>
            </a:r>
            <a:r>
              <a:rPr lang="sl-SI" sz="1400" dirty="0"/>
              <a:t>se testenine razvrščajo in označujejo zlasti kot:</a:t>
            </a:r>
          </a:p>
          <a:p>
            <a:pPr lvl="1"/>
            <a:r>
              <a:rPr lang="sl-SI" b="1" dirty="0">
                <a:solidFill>
                  <a:srgbClr val="00B050"/>
                </a:solidFill>
              </a:rPr>
              <a:t>navadne</a:t>
            </a:r>
            <a:r>
              <a:rPr lang="sl-SI" dirty="0"/>
              <a:t> testenine</a:t>
            </a:r>
          </a:p>
          <a:p>
            <a:pPr lvl="1"/>
            <a:r>
              <a:rPr lang="sl-SI" b="1" dirty="0">
                <a:solidFill>
                  <a:srgbClr val="00B050"/>
                </a:solidFill>
              </a:rPr>
              <a:t>jajčne</a:t>
            </a:r>
            <a:r>
              <a:rPr lang="sl-SI" dirty="0"/>
              <a:t> testenine</a:t>
            </a:r>
          </a:p>
          <a:p>
            <a:pPr lvl="1"/>
            <a:r>
              <a:rPr lang="sl-SI" dirty="0"/>
              <a:t>testenine </a:t>
            </a:r>
            <a:r>
              <a:rPr lang="sl-SI" b="1" dirty="0">
                <a:solidFill>
                  <a:srgbClr val="00B050"/>
                </a:solidFill>
              </a:rPr>
              <a:t>z dodatki</a:t>
            </a:r>
          </a:p>
          <a:p>
            <a:pPr lvl="1"/>
            <a:r>
              <a:rPr lang="sl-SI" b="1" dirty="0">
                <a:solidFill>
                  <a:srgbClr val="00B050"/>
                </a:solidFill>
              </a:rPr>
              <a:t>polnjene</a:t>
            </a:r>
            <a:r>
              <a:rPr lang="sl-SI" dirty="0"/>
              <a:t> testenine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0ECBFD63-7330-7E65-27BF-71251B8321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8671" y="2401094"/>
            <a:ext cx="2847975" cy="1600200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B0566C84-B12F-2E34-D5AD-D0B4E243D7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9170" y="4493022"/>
            <a:ext cx="2466975" cy="184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37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AD34EF8-48FD-2F56-3406-14A25518E4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>
                <a:solidFill>
                  <a:srgbClr val="7030A0"/>
                </a:solidFill>
              </a:rPr>
              <a:t>5. člen: razvrščanje izdelkov iz žit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E7A8E4AC-9829-7960-2A1E-925DA21C8E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l-SI" dirty="0"/>
              <a:t>Glede na sestavo in vrsto tehnološkega postopka se izdelki iz žit razvrščajo zlasti kot: </a:t>
            </a:r>
          </a:p>
          <a:p>
            <a:pPr marL="971550" lvl="1" indent="-514350">
              <a:buFont typeface="+mj-lt"/>
              <a:buAutoNum type="arabicPeriod"/>
            </a:pPr>
            <a:r>
              <a:rPr lang="sl-SI" dirty="0"/>
              <a:t>oluščeno žito</a:t>
            </a:r>
          </a:p>
          <a:p>
            <a:pPr marL="971550" lvl="1" indent="-514350">
              <a:buFont typeface="+mj-lt"/>
              <a:buAutoNum type="arabicPeriod"/>
            </a:pPr>
            <a:r>
              <a:rPr lang="sl-SI" dirty="0"/>
              <a:t>mlevski izdelki</a:t>
            </a:r>
          </a:p>
          <a:p>
            <a:pPr marL="971550" lvl="1" indent="-514350">
              <a:buFont typeface="+mj-lt"/>
              <a:buAutoNum type="arabicPeriod"/>
            </a:pPr>
            <a:r>
              <a:rPr lang="sl-SI" dirty="0"/>
              <a:t>pripravljeni izdelki iz žit</a:t>
            </a:r>
          </a:p>
          <a:p>
            <a:pPr marL="971550" lvl="1" indent="-514350">
              <a:buFont typeface="+mj-lt"/>
              <a:buAutoNum type="arabicPeriod"/>
            </a:pPr>
            <a:r>
              <a:rPr lang="sl-SI" dirty="0"/>
              <a:t>mešanice za pekovske in druge izdelke</a:t>
            </a:r>
          </a:p>
          <a:p>
            <a:pPr marL="971550" lvl="1" indent="-514350">
              <a:buFont typeface="+mj-lt"/>
              <a:buAutoNum type="arabicPeriod"/>
            </a:pPr>
            <a:r>
              <a:rPr lang="sl-SI" dirty="0"/>
              <a:t>testenine ali</a:t>
            </a:r>
          </a:p>
          <a:p>
            <a:pPr marL="971550" lvl="1" indent="-514350">
              <a:buFont typeface="+mj-lt"/>
              <a:buAutoNum type="arabicPeriod"/>
            </a:pPr>
            <a:r>
              <a:rPr lang="sl-SI" dirty="0"/>
              <a:t>testo in izdelki iz testa</a:t>
            </a:r>
          </a:p>
        </p:txBody>
      </p:sp>
    </p:spTree>
    <p:extLst>
      <p:ext uri="{BB962C8B-B14F-4D97-AF65-F5344CB8AC3E}">
        <p14:creationId xmlns:p14="http://schemas.microsoft.com/office/powerpoint/2010/main" val="35878733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88953EDD-CC92-892A-56F6-6D4E3B0857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72353"/>
            <a:ext cx="9542929" cy="5504610"/>
          </a:xfrm>
        </p:spPr>
        <p:txBody>
          <a:bodyPr>
            <a:normAutofit fontScale="85000" lnSpcReduction="10000"/>
          </a:bodyPr>
          <a:lstStyle/>
          <a:p>
            <a:pPr algn="just"/>
            <a:r>
              <a:rPr lang="sl-SI" dirty="0">
                <a:solidFill>
                  <a:srgbClr val="FF0000"/>
                </a:solidFill>
              </a:rPr>
              <a:t>Navadne </a:t>
            </a:r>
            <a:r>
              <a:rPr lang="sl-SI" dirty="0"/>
              <a:t>testenine so izdelane samo </a:t>
            </a:r>
            <a:r>
              <a:rPr lang="sl-SI" b="1" dirty="0">
                <a:solidFill>
                  <a:srgbClr val="0070C0"/>
                </a:solidFill>
              </a:rPr>
              <a:t>iz mlevskih izdelkov in vode. </a:t>
            </a:r>
            <a:r>
              <a:rPr lang="sl-SI" dirty="0"/>
              <a:t>Navadne testenine se lahko označijo tudi kot »testenine«.</a:t>
            </a:r>
          </a:p>
          <a:p>
            <a:pPr algn="just"/>
            <a:r>
              <a:rPr lang="sl-SI" dirty="0">
                <a:solidFill>
                  <a:srgbClr val="FF0000"/>
                </a:solidFill>
              </a:rPr>
              <a:t>Jajčne</a:t>
            </a:r>
            <a:r>
              <a:rPr lang="sl-SI" dirty="0"/>
              <a:t> testenine so izdelane </a:t>
            </a:r>
            <a:r>
              <a:rPr lang="sl-SI" b="1" dirty="0">
                <a:solidFill>
                  <a:srgbClr val="00B050"/>
                </a:solidFill>
              </a:rPr>
              <a:t>iz mlevskih izdelkov, vode in jajc </a:t>
            </a:r>
            <a:r>
              <a:rPr lang="sl-SI" dirty="0"/>
              <a:t>in morajo vsebovati najmanj </a:t>
            </a:r>
            <a:r>
              <a:rPr lang="sl-SI" b="1" dirty="0">
                <a:solidFill>
                  <a:srgbClr val="00B050"/>
                </a:solidFill>
              </a:rPr>
              <a:t>3 jajca, </a:t>
            </a:r>
            <a:r>
              <a:rPr lang="sl-SI" dirty="0"/>
              <a:t>ki se v skladu s predpisi o kakovosti jajc razvrščajo v kategorijo </a:t>
            </a:r>
            <a:r>
              <a:rPr lang="sl-SI" b="1" dirty="0">
                <a:solidFill>
                  <a:srgbClr val="00B050"/>
                </a:solidFill>
              </a:rPr>
              <a:t>M</a:t>
            </a:r>
            <a:r>
              <a:rPr lang="sl-SI" dirty="0"/>
              <a:t>, ali najmanj </a:t>
            </a:r>
            <a:r>
              <a:rPr lang="sl-SI" b="1" dirty="0">
                <a:solidFill>
                  <a:srgbClr val="00B050"/>
                </a:solidFill>
              </a:rPr>
              <a:t>124 g jajčnega </a:t>
            </a:r>
            <a:r>
              <a:rPr lang="sl-SI" b="1" dirty="0" err="1">
                <a:solidFill>
                  <a:srgbClr val="00B050"/>
                </a:solidFill>
              </a:rPr>
              <a:t>melanža</a:t>
            </a:r>
            <a:r>
              <a:rPr lang="sl-SI" b="1" dirty="0">
                <a:solidFill>
                  <a:srgbClr val="00B050"/>
                </a:solidFill>
              </a:rPr>
              <a:t> </a:t>
            </a:r>
            <a:r>
              <a:rPr lang="sl-SI" dirty="0"/>
              <a:t>ali ustrezno količino jajčnega </a:t>
            </a:r>
            <a:r>
              <a:rPr lang="sl-SI" b="1" dirty="0">
                <a:solidFill>
                  <a:srgbClr val="00B050"/>
                </a:solidFill>
              </a:rPr>
              <a:t>prahu na 1 kg </a:t>
            </a:r>
            <a:r>
              <a:rPr lang="sl-SI" dirty="0"/>
              <a:t>mlevskih izdelkov.</a:t>
            </a:r>
          </a:p>
          <a:p>
            <a:pPr algn="just"/>
            <a:r>
              <a:rPr lang="sl-SI" dirty="0"/>
              <a:t>Testenine </a:t>
            </a:r>
            <a:r>
              <a:rPr lang="sl-SI" dirty="0">
                <a:solidFill>
                  <a:srgbClr val="FF0000"/>
                </a:solidFill>
              </a:rPr>
              <a:t>z dodatki </a:t>
            </a:r>
            <a:r>
              <a:rPr lang="sl-SI" dirty="0"/>
              <a:t>so izdelane </a:t>
            </a:r>
            <a:r>
              <a:rPr lang="sl-SI" b="1" dirty="0">
                <a:solidFill>
                  <a:srgbClr val="0070C0"/>
                </a:solidFill>
              </a:rPr>
              <a:t>iz mlevskih surovin, vode in dodanih surovin </a:t>
            </a:r>
            <a:r>
              <a:rPr lang="sl-SI" dirty="0"/>
              <a:t>(npr. zelenjavni izdelki, sadni izdelki, jajca). Testenine z dodatki morajo biti označene na način, da je iz njega razvidna dodana surovina (npr. testenine z zelenjavo, testenine z dodatkom jajc).</a:t>
            </a:r>
          </a:p>
          <a:p>
            <a:pPr algn="just"/>
            <a:r>
              <a:rPr lang="sl-SI" dirty="0">
                <a:solidFill>
                  <a:srgbClr val="FF0000"/>
                </a:solidFill>
              </a:rPr>
              <a:t>Polnjene</a:t>
            </a:r>
            <a:r>
              <a:rPr lang="sl-SI" dirty="0"/>
              <a:t> testenine so izdelane </a:t>
            </a:r>
            <a:r>
              <a:rPr lang="sl-SI" b="1" dirty="0">
                <a:solidFill>
                  <a:srgbClr val="00B050"/>
                </a:solidFill>
              </a:rPr>
              <a:t>iz mlevskih izdelkov, vode in drugih surovin </a:t>
            </a:r>
            <a:r>
              <a:rPr lang="sl-SI" dirty="0"/>
              <a:t>ter </a:t>
            </a:r>
            <a:r>
              <a:rPr lang="sl-SI" b="1" dirty="0">
                <a:solidFill>
                  <a:srgbClr val="00B050"/>
                </a:solidFill>
              </a:rPr>
              <a:t>polnjene</a:t>
            </a:r>
            <a:r>
              <a:rPr lang="sl-SI" dirty="0"/>
              <a:t> z različnimi nadevi oziroma polnili.</a:t>
            </a:r>
          </a:p>
          <a:p>
            <a:pPr algn="just"/>
            <a:r>
              <a:rPr lang="sl-SI" dirty="0">
                <a:solidFill>
                  <a:srgbClr val="FF0000"/>
                </a:solidFill>
              </a:rPr>
              <a:t>Kus </a:t>
            </a:r>
            <a:r>
              <a:rPr lang="sl-SI" dirty="0" err="1">
                <a:solidFill>
                  <a:srgbClr val="FF0000"/>
                </a:solidFill>
              </a:rPr>
              <a:t>kus</a:t>
            </a:r>
            <a:r>
              <a:rPr lang="sl-SI" dirty="0">
                <a:solidFill>
                  <a:srgbClr val="FF0000"/>
                </a:solidFill>
              </a:rPr>
              <a:t> </a:t>
            </a:r>
            <a:r>
              <a:rPr lang="sl-SI" dirty="0"/>
              <a:t>se izdeluje zlasti </a:t>
            </a:r>
            <a:r>
              <a:rPr lang="sl-SI" b="1" dirty="0">
                <a:solidFill>
                  <a:srgbClr val="0070C0"/>
                </a:solidFill>
              </a:rPr>
              <a:t>iz pšeničnega </a:t>
            </a:r>
            <a:r>
              <a:rPr lang="sl-SI" b="1" dirty="0" err="1">
                <a:solidFill>
                  <a:srgbClr val="0070C0"/>
                </a:solidFill>
              </a:rPr>
              <a:t>durum</a:t>
            </a:r>
            <a:r>
              <a:rPr lang="sl-SI" b="1" dirty="0">
                <a:solidFill>
                  <a:srgbClr val="0070C0"/>
                </a:solidFill>
              </a:rPr>
              <a:t> zdroba in moke po posebnem tehnološkem postopku toplotne obdelave s paro in z naknadnim sušenjem. </a:t>
            </a:r>
            <a:r>
              <a:rPr lang="sl-SI" sz="1600" dirty="0"/>
              <a:t>Ustrezati mora minimalni kakovosti za mlevske izdelke iz 14. člena tega pravilnika.</a:t>
            </a:r>
          </a:p>
          <a:p>
            <a:pPr algn="just"/>
            <a:r>
              <a:rPr lang="sl-SI" sz="2400" dirty="0" err="1"/>
              <a:t>Youtube</a:t>
            </a:r>
            <a:r>
              <a:rPr lang="sl-SI" sz="2400" dirty="0"/>
              <a:t>: </a:t>
            </a:r>
            <a:r>
              <a:rPr lang="sl-SI" sz="2400" dirty="0">
                <a:hlinkClick r:id="rId2"/>
              </a:rPr>
              <a:t>https://www.youtube.com/watch?v=KYKitR4ZFJA</a:t>
            </a:r>
            <a:endParaRPr lang="sl-SI" sz="2400" dirty="0"/>
          </a:p>
        </p:txBody>
      </p:sp>
    </p:spTree>
    <p:extLst>
      <p:ext uri="{BB962C8B-B14F-4D97-AF65-F5344CB8AC3E}">
        <p14:creationId xmlns:p14="http://schemas.microsoft.com/office/powerpoint/2010/main" val="35941746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5503778-EEC8-79C8-A4A9-86FBDB8A83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>
                <a:solidFill>
                  <a:srgbClr val="7030A0"/>
                </a:solidFill>
              </a:rPr>
              <a:t>33. člen: minimalna kakovost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DFC15528-9C90-6260-1F6B-3E0D1185D6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sl-SI" dirty="0"/>
              <a:t>Testenine morajo ustrezati naslednji minimalni kakovosti: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sl-SI" dirty="0">
                <a:solidFill>
                  <a:srgbClr val="FF0000"/>
                </a:solidFill>
              </a:rPr>
              <a:t>sveže </a:t>
            </a:r>
            <a:r>
              <a:rPr lang="sl-SI" dirty="0"/>
              <a:t>testenine: videz, okus, barva in konsistenca morajo biti značilni za posamezno vrsto izdelka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sl-SI" dirty="0">
                <a:solidFill>
                  <a:srgbClr val="FF0000"/>
                </a:solidFill>
              </a:rPr>
              <a:t>sušene</a:t>
            </a:r>
            <a:r>
              <a:rPr lang="sl-SI" dirty="0"/>
              <a:t> testenine: videz, okus, barva in konsistenca morajo biti značilni za posamezno vrsto izdelka, lahko vsebujejo </a:t>
            </a:r>
            <a:r>
              <a:rPr lang="sl-SI" b="1" dirty="0">
                <a:solidFill>
                  <a:srgbClr val="7030A0"/>
                </a:solidFill>
              </a:rPr>
              <a:t>največ 13,5 % vode</a:t>
            </a:r>
          </a:p>
        </p:txBody>
      </p:sp>
    </p:spTree>
    <p:extLst>
      <p:ext uri="{BB962C8B-B14F-4D97-AF65-F5344CB8AC3E}">
        <p14:creationId xmlns:p14="http://schemas.microsoft.com/office/powerpoint/2010/main" val="17444110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B9B2919-2744-3956-006E-8BEA8938AB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>
                <a:solidFill>
                  <a:srgbClr val="7030A0"/>
                </a:solidFill>
              </a:rPr>
              <a:t>34. člen: testo in izdelki iz testa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49290D5D-DD2A-8B87-2201-7A9E006F90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sl-SI" dirty="0"/>
              <a:t>Testo je izdelek, ki je izdelan po ustreznem tehnološkem postopku </a:t>
            </a:r>
            <a:r>
              <a:rPr lang="sl-SI" dirty="0">
                <a:solidFill>
                  <a:srgbClr val="FF0000"/>
                </a:solidFill>
              </a:rPr>
              <a:t>iz mlevskih izdelkov in drugih izdelkov iz žit, surovin rastlinskega in živalskega izvora,</a:t>
            </a:r>
            <a:r>
              <a:rPr lang="sl-SI" dirty="0"/>
              <a:t> ki ustrezajo predpisani minimalni kakovosti, </a:t>
            </a:r>
            <a:r>
              <a:rPr lang="sl-SI" dirty="0">
                <a:solidFill>
                  <a:srgbClr val="FF0000"/>
                </a:solidFill>
              </a:rPr>
              <a:t>vode ali druge tekočine ter dovoljenih aditivov.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C2E84899-6E7B-9FBF-5833-30917050CE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6752" y="3551985"/>
            <a:ext cx="3143250" cy="1457325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4E249354-318B-18FF-6944-3087A0F3F4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0002" y="3686922"/>
            <a:ext cx="3143250" cy="1457325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90C21411-37E9-81FC-BFBE-C0735B4A43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1804" y="3551985"/>
            <a:ext cx="2266950" cy="201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4484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446E96B-4F38-941E-7659-CBC831B3F8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>
                <a:solidFill>
                  <a:srgbClr val="7030A0"/>
                </a:solidFill>
              </a:rPr>
              <a:t>35. člen: razvrščanje in označevanje testa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1161E5C6-CF91-671D-FD10-8F35FCD291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sl-SI" dirty="0"/>
              <a:t>Testo se po </a:t>
            </a:r>
            <a:r>
              <a:rPr lang="sl-SI" dirty="0">
                <a:solidFill>
                  <a:srgbClr val="FF0000"/>
                </a:solidFill>
              </a:rPr>
              <a:t>načinu obdelave </a:t>
            </a:r>
            <a:r>
              <a:rPr lang="sl-SI" dirty="0"/>
              <a:t>razvršča in označuje zlasti kot:</a:t>
            </a:r>
          </a:p>
          <a:p>
            <a:pPr lvl="1"/>
            <a:r>
              <a:rPr lang="sl-SI" b="1" dirty="0">
                <a:solidFill>
                  <a:srgbClr val="0070C0"/>
                </a:solidFill>
              </a:rPr>
              <a:t>sveže</a:t>
            </a:r>
            <a:r>
              <a:rPr lang="sl-SI" dirty="0"/>
              <a:t> testo</a:t>
            </a:r>
          </a:p>
          <a:p>
            <a:pPr lvl="1"/>
            <a:r>
              <a:rPr lang="sl-SI" b="1" dirty="0">
                <a:solidFill>
                  <a:srgbClr val="0070C0"/>
                </a:solidFill>
              </a:rPr>
              <a:t>hitro zamrznjeno </a:t>
            </a:r>
            <a:r>
              <a:rPr lang="sl-SI" dirty="0"/>
              <a:t>testo</a:t>
            </a:r>
          </a:p>
          <a:p>
            <a:pPr lvl="1"/>
            <a:r>
              <a:rPr lang="sl-SI" b="1" dirty="0">
                <a:solidFill>
                  <a:srgbClr val="0070C0"/>
                </a:solidFill>
              </a:rPr>
              <a:t>sušeno</a:t>
            </a:r>
            <a:r>
              <a:rPr lang="sl-SI" dirty="0"/>
              <a:t> testo</a:t>
            </a:r>
          </a:p>
          <a:p>
            <a:pPr marL="514350" indent="-514350">
              <a:buFont typeface="+mj-lt"/>
              <a:buAutoNum type="arabicPeriod" startAt="2"/>
            </a:pPr>
            <a:r>
              <a:rPr lang="sl-SI" dirty="0"/>
              <a:t>Testo se glede </a:t>
            </a:r>
            <a:r>
              <a:rPr lang="sl-SI" dirty="0">
                <a:solidFill>
                  <a:srgbClr val="FF0000"/>
                </a:solidFill>
              </a:rPr>
              <a:t>na sestavo in tehnološki postopek </a:t>
            </a:r>
            <a:r>
              <a:rPr lang="sl-SI" dirty="0"/>
              <a:t>razvršča in označuje zlasti kot:</a:t>
            </a:r>
          </a:p>
          <a:p>
            <a:pPr lvl="1"/>
            <a:r>
              <a:rPr lang="sl-SI" b="1" dirty="0">
                <a:solidFill>
                  <a:srgbClr val="00B050"/>
                </a:solidFill>
              </a:rPr>
              <a:t>vlečeno</a:t>
            </a:r>
            <a:r>
              <a:rPr lang="sl-SI" dirty="0"/>
              <a:t> testo</a:t>
            </a:r>
          </a:p>
          <a:p>
            <a:pPr lvl="1"/>
            <a:r>
              <a:rPr lang="sl-SI" b="1" dirty="0">
                <a:solidFill>
                  <a:srgbClr val="00B050"/>
                </a:solidFill>
              </a:rPr>
              <a:t>kvašeno</a:t>
            </a:r>
            <a:r>
              <a:rPr lang="sl-SI" dirty="0"/>
              <a:t> testo</a:t>
            </a:r>
          </a:p>
          <a:p>
            <a:pPr lvl="1"/>
            <a:r>
              <a:rPr lang="sl-SI" b="1" dirty="0">
                <a:solidFill>
                  <a:srgbClr val="00B050"/>
                </a:solidFill>
              </a:rPr>
              <a:t>krhko</a:t>
            </a:r>
            <a:r>
              <a:rPr lang="sl-SI" dirty="0"/>
              <a:t> testo</a:t>
            </a:r>
          </a:p>
          <a:p>
            <a:pPr lvl="1"/>
            <a:r>
              <a:rPr lang="sl-SI" b="1" dirty="0">
                <a:solidFill>
                  <a:srgbClr val="00B050"/>
                </a:solidFill>
              </a:rPr>
              <a:t>listnato</a:t>
            </a:r>
            <a:r>
              <a:rPr lang="sl-SI" dirty="0"/>
              <a:t> testo</a:t>
            </a:r>
          </a:p>
          <a:p>
            <a:pPr lvl="1"/>
            <a:r>
              <a:rPr lang="sl-SI" b="1" dirty="0">
                <a:solidFill>
                  <a:srgbClr val="00B050"/>
                </a:solidFill>
              </a:rPr>
              <a:t>kvašeno listnato </a:t>
            </a:r>
            <a:r>
              <a:rPr lang="sl-SI" dirty="0"/>
              <a:t>testo</a:t>
            </a:r>
          </a:p>
          <a:p>
            <a:pPr lvl="1"/>
            <a:r>
              <a:rPr lang="sl-SI" dirty="0">
                <a:solidFill>
                  <a:srgbClr val="00B050"/>
                </a:solidFill>
              </a:rPr>
              <a:t>krompirjevo</a:t>
            </a:r>
            <a:r>
              <a:rPr lang="sl-SI" dirty="0"/>
              <a:t> testo</a:t>
            </a:r>
            <a:br>
              <a:rPr lang="sl-SI" dirty="0">
                <a:hlinkClick r:id="rId2"/>
              </a:rPr>
            </a:br>
            <a:endParaRPr lang="sl-SI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B27C6768-67C1-4C22-512B-5ADEEDA216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8653" y="3804957"/>
            <a:ext cx="2466975" cy="184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3870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5EC5F3F-27DC-C4AE-F2CE-CC539864A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>
                <a:solidFill>
                  <a:srgbClr val="7030A0"/>
                </a:solidFill>
              </a:rPr>
              <a:t>36. člen: definicija za posamezne vrste testa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FF4B4A22-0765-2417-9C46-3D619544AD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sl-SI" dirty="0">
                <a:solidFill>
                  <a:srgbClr val="FF0000"/>
                </a:solidFill>
              </a:rPr>
              <a:t>Vlečeno</a:t>
            </a:r>
            <a:r>
              <a:rPr lang="sl-SI" dirty="0"/>
              <a:t> testo je izdelano </a:t>
            </a:r>
            <a:r>
              <a:rPr lang="sl-SI" b="1" dirty="0">
                <a:solidFill>
                  <a:srgbClr val="0070C0"/>
                </a:solidFill>
              </a:rPr>
              <a:t>iz pšenične moke, vode ali druge tekočine in drugih surovin.</a:t>
            </a:r>
          </a:p>
          <a:p>
            <a:r>
              <a:rPr lang="sl-SI" dirty="0">
                <a:solidFill>
                  <a:srgbClr val="FF0000"/>
                </a:solidFill>
              </a:rPr>
              <a:t>Kvašeno</a:t>
            </a:r>
            <a:r>
              <a:rPr lang="sl-SI" dirty="0"/>
              <a:t> testo je izdelano </a:t>
            </a:r>
            <a:r>
              <a:rPr lang="sl-SI" b="1" dirty="0">
                <a:solidFill>
                  <a:srgbClr val="00B050"/>
                </a:solidFill>
              </a:rPr>
              <a:t>iz različnih vrst moke, vode ali druge tekočine, kvasa in drugih surovin.</a:t>
            </a:r>
          </a:p>
          <a:p>
            <a:r>
              <a:rPr lang="sl-SI" dirty="0">
                <a:solidFill>
                  <a:srgbClr val="FF0000"/>
                </a:solidFill>
              </a:rPr>
              <a:t>Krhko </a:t>
            </a:r>
            <a:r>
              <a:rPr lang="sl-SI" dirty="0"/>
              <a:t>testo je izdelano </a:t>
            </a:r>
            <a:r>
              <a:rPr lang="sl-SI" b="1" dirty="0">
                <a:solidFill>
                  <a:srgbClr val="0070C0"/>
                </a:solidFill>
              </a:rPr>
              <a:t>iz pšenične ali druge vrste moke, maščobe, sladkorja in drugih surovin.</a:t>
            </a:r>
          </a:p>
          <a:p>
            <a:r>
              <a:rPr lang="sl-SI" dirty="0">
                <a:solidFill>
                  <a:srgbClr val="FF0000"/>
                </a:solidFill>
              </a:rPr>
              <a:t>Listnato</a:t>
            </a:r>
            <a:r>
              <a:rPr lang="sl-SI" dirty="0"/>
              <a:t> testo je izdelano </a:t>
            </a:r>
            <a:r>
              <a:rPr lang="sl-SI" b="1" dirty="0">
                <a:solidFill>
                  <a:srgbClr val="00B050"/>
                </a:solidFill>
              </a:rPr>
              <a:t>iz moke, vode, maščobe in drugih surovin, brez dodanih vzhajalnih sredstev. </a:t>
            </a:r>
            <a:r>
              <a:rPr lang="sl-SI" dirty="0"/>
              <a:t>Pripravljeno je s </a:t>
            </a:r>
            <a:r>
              <a:rPr lang="sl-SI" b="1" dirty="0">
                <a:solidFill>
                  <a:srgbClr val="00B050"/>
                </a:solidFill>
              </a:rPr>
              <a:t>postopkom laminiranja </a:t>
            </a:r>
            <a:r>
              <a:rPr lang="sl-SI" dirty="0"/>
              <a:t>maščobnih plasti med plasti testa in ima na prerezu tipično strukturo.</a:t>
            </a:r>
          </a:p>
          <a:p>
            <a:r>
              <a:rPr lang="sl-SI" dirty="0">
                <a:solidFill>
                  <a:srgbClr val="FF0000"/>
                </a:solidFill>
              </a:rPr>
              <a:t>Kvašeno listnato </a:t>
            </a:r>
            <a:r>
              <a:rPr lang="sl-SI" dirty="0"/>
              <a:t>testo </a:t>
            </a:r>
            <a:r>
              <a:rPr lang="sl-SI" b="1" dirty="0">
                <a:solidFill>
                  <a:srgbClr val="0070C0"/>
                </a:solidFill>
              </a:rPr>
              <a:t>je listnato testo, </a:t>
            </a:r>
            <a:r>
              <a:rPr lang="sl-SI" dirty="0"/>
              <a:t>pripravljeno </a:t>
            </a:r>
            <a:r>
              <a:rPr lang="sl-SI" b="1" dirty="0">
                <a:solidFill>
                  <a:srgbClr val="0070C0"/>
                </a:solidFill>
              </a:rPr>
              <a:t>z dodatkom kvasa.</a:t>
            </a:r>
          </a:p>
          <a:p>
            <a:r>
              <a:rPr lang="sl-SI" dirty="0">
                <a:solidFill>
                  <a:srgbClr val="FF0000"/>
                </a:solidFill>
              </a:rPr>
              <a:t>Krompirjevo </a:t>
            </a:r>
            <a:r>
              <a:rPr lang="sl-SI" dirty="0"/>
              <a:t>testo je izdelano iz </a:t>
            </a:r>
            <a:r>
              <a:rPr lang="sl-SI" b="1" dirty="0">
                <a:solidFill>
                  <a:srgbClr val="00B050"/>
                </a:solidFill>
              </a:rPr>
              <a:t>pšenične ali druge vrste moke, krompirja ali krompirjeve moke, kosmičev, vode in drugih surovin.</a:t>
            </a:r>
          </a:p>
          <a:p>
            <a:r>
              <a:rPr lang="sl-SI" dirty="0">
                <a:solidFill>
                  <a:srgbClr val="FF0000"/>
                </a:solidFill>
              </a:rPr>
              <a:t>Druge vrste </a:t>
            </a:r>
            <a:r>
              <a:rPr lang="sl-SI" dirty="0"/>
              <a:t>testa se lahko izdelujejo iz mlevskih ali drugih izdelkov iz žit, soje ali drugih surovin in vode ali druge tekočine. Testo se poimenuje </a:t>
            </a:r>
            <a:r>
              <a:rPr lang="sl-SI" b="1" dirty="0">
                <a:solidFill>
                  <a:srgbClr val="0070C0"/>
                </a:solidFill>
              </a:rPr>
              <a:t>po dodani surovini, </a:t>
            </a:r>
            <a:r>
              <a:rPr lang="sl-SI" dirty="0"/>
              <a:t>ki prevladuje v testu.</a:t>
            </a:r>
          </a:p>
        </p:txBody>
      </p:sp>
    </p:spTree>
    <p:extLst>
      <p:ext uri="{BB962C8B-B14F-4D97-AF65-F5344CB8AC3E}">
        <p14:creationId xmlns:p14="http://schemas.microsoft.com/office/powerpoint/2010/main" val="18958019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CAC1689-49A2-26A4-CB16-70A62CD32B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sz="3600" dirty="0">
                <a:solidFill>
                  <a:srgbClr val="7030A0"/>
                </a:solidFill>
              </a:rPr>
              <a:t>37. člen: razvrščanje in označevanje izdelkov iz testa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EFCEB181-47B4-6008-11A2-4606D40D48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sl-SI" dirty="0"/>
              <a:t>Izdelki iz testa se </a:t>
            </a:r>
            <a:r>
              <a:rPr lang="sl-SI" dirty="0">
                <a:solidFill>
                  <a:srgbClr val="FF0000"/>
                </a:solidFill>
              </a:rPr>
              <a:t>po načinu obdelave </a:t>
            </a:r>
            <a:r>
              <a:rPr lang="sl-SI" dirty="0"/>
              <a:t>razvrščajo in označujejo kot:</a:t>
            </a:r>
          </a:p>
          <a:p>
            <a:pPr lvl="1"/>
            <a:r>
              <a:rPr lang="sl-SI" b="1" dirty="0">
                <a:solidFill>
                  <a:srgbClr val="0070C0"/>
                </a:solidFill>
              </a:rPr>
              <a:t>hitro zamrznjeni </a:t>
            </a:r>
            <a:r>
              <a:rPr lang="sl-SI" dirty="0"/>
              <a:t>izdelki iz testa</a:t>
            </a:r>
          </a:p>
          <a:p>
            <a:pPr lvl="1"/>
            <a:r>
              <a:rPr lang="sl-SI" b="1" dirty="0">
                <a:solidFill>
                  <a:srgbClr val="0070C0"/>
                </a:solidFill>
              </a:rPr>
              <a:t>sveži </a:t>
            </a:r>
            <a:r>
              <a:rPr lang="sl-SI" dirty="0"/>
              <a:t>izdelki iz testa</a:t>
            </a:r>
          </a:p>
          <a:p>
            <a:pPr lvl="1"/>
            <a:r>
              <a:rPr lang="sl-SI" dirty="0"/>
              <a:t>izdelki iz testa, ki jih je </a:t>
            </a:r>
            <a:r>
              <a:rPr lang="sl-SI" b="1" dirty="0">
                <a:solidFill>
                  <a:srgbClr val="0070C0"/>
                </a:solidFill>
              </a:rPr>
              <a:t>treba termično obdelati </a:t>
            </a:r>
            <a:r>
              <a:rPr lang="sl-SI" dirty="0"/>
              <a:t>po navodilih proizvajalca</a:t>
            </a:r>
          </a:p>
          <a:p>
            <a:pPr marL="514350" indent="-514350">
              <a:buFont typeface="+mj-lt"/>
              <a:buAutoNum type="arabicPeriod"/>
            </a:pPr>
            <a:r>
              <a:rPr lang="sl-SI" dirty="0"/>
              <a:t>Izdelki iz testa </a:t>
            </a:r>
            <a:r>
              <a:rPr lang="sl-SI" b="1" dirty="0">
                <a:solidFill>
                  <a:srgbClr val="00B050"/>
                </a:solidFill>
              </a:rPr>
              <a:t>se lahko polnijo z nadevom </a:t>
            </a:r>
            <a:r>
              <a:rPr lang="sl-SI" dirty="0"/>
              <a:t>(npr. sadni, mesni, mlečni nadev) in se glede na nadev tudi ustrezno poimenujejo.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C2BD241A-6A11-2DB9-9B79-701677F1A1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1230" y="4502803"/>
            <a:ext cx="2619375" cy="174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2360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E9A21A9-851D-8789-D646-5321242376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>
                <a:solidFill>
                  <a:srgbClr val="7030A0"/>
                </a:solidFill>
              </a:rPr>
              <a:t>Pravilnik o kakovosti pekovskih izdelkov</a:t>
            </a:r>
          </a:p>
        </p:txBody>
      </p:sp>
      <p:pic>
        <p:nvPicPr>
          <p:cNvPr id="5" name="Označba mesta vsebine 4">
            <a:extLst>
              <a:ext uri="{FF2B5EF4-FFF2-40B4-BE49-F238E27FC236}">
                <a16:creationId xmlns:a16="http://schemas.microsoft.com/office/drawing/2014/main" id="{88888F77-06DF-2841-2CA5-E4137DEFBF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975898"/>
            <a:ext cx="10515600" cy="4050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3164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4909C96-7BB2-86DC-2ED3-88BA1F5801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>
                <a:solidFill>
                  <a:srgbClr val="7030A0"/>
                </a:solidFill>
              </a:rPr>
              <a:t>3. člen: definicija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217E8A6E-A840-2ECC-1677-1E3CBC1CBC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sl-SI" dirty="0"/>
              <a:t>Pekovski izdelek je izdelek, ki je po </a:t>
            </a:r>
            <a:r>
              <a:rPr lang="sl-SI" dirty="0">
                <a:solidFill>
                  <a:srgbClr val="FF0000"/>
                </a:solidFill>
              </a:rPr>
              <a:t>ustreznem tehnološkem postopku </a:t>
            </a:r>
            <a:r>
              <a:rPr lang="sl-SI" dirty="0"/>
              <a:t>izdelan </a:t>
            </a:r>
            <a:r>
              <a:rPr lang="sl-SI" dirty="0">
                <a:solidFill>
                  <a:srgbClr val="FF0000"/>
                </a:solidFill>
              </a:rPr>
              <a:t>iz žit, mlevskih izdelkov iz žit in žitom podobnih surovin </a:t>
            </a:r>
            <a:r>
              <a:rPr lang="sl-SI" dirty="0"/>
              <a:t>oziroma </a:t>
            </a:r>
            <a:r>
              <a:rPr lang="sl-SI" dirty="0">
                <a:solidFill>
                  <a:srgbClr val="FF0000"/>
                </a:solidFill>
              </a:rPr>
              <a:t>poljščin, vode </a:t>
            </a:r>
            <a:r>
              <a:rPr lang="sl-SI" dirty="0"/>
              <a:t>oziroma </a:t>
            </a:r>
            <a:r>
              <a:rPr lang="sl-SI" dirty="0">
                <a:solidFill>
                  <a:srgbClr val="FF0000"/>
                </a:solidFill>
              </a:rPr>
              <a:t>druge ustrezne tekočine, z ali brez pekovskega kvasa ali drugega sredstva za vzhajanje. </a:t>
            </a:r>
            <a:r>
              <a:rPr lang="sl-SI" dirty="0"/>
              <a:t>Lahko se uporabljajo tudi druge sestavine, ki ustrezajo predpisani minimalni kakovosti, ter dovoljeni aditivi.</a:t>
            </a:r>
          </a:p>
          <a:p>
            <a:pPr marL="0" indent="0" algn="just">
              <a:buNone/>
            </a:pPr>
            <a:r>
              <a:rPr lang="sl-SI" b="1" dirty="0">
                <a:solidFill>
                  <a:srgbClr val="0070C0"/>
                </a:solidFill>
              </a:rPr>
              <a:t>Krušna žita </a:t>
            </a:r>
            <a:r>
              <a:rPr lang="sl-SI" dirty="0"/>
              <a:t>so žita, ki se lahko meljejo v moko, iz katere se lahko zamesi testo za kruh. Med krušna žita se štejejo </a:t>
            </a:r>
            <a:r>
              <a:rPr lang="sl-SI" b="1" dirty="0">
                <a:solidFill>
                  <a:srgbClr val="0070C0"/>
                </a:solidFill>
              </a:rPr>
              <a:t>pšenica, rž, pira, </a:t>
            </a:r>
            <a:r>
              <a:rPr lang="sl-SI" b="1" dirty="0" err="1">
                <a:solidFill>
                  <a:srgbClr val="0070C0"/>
                </a:solidFill>
              </a:rPr>
              <a:t>kamut</a:t>
            </a:r>
            <a:r>
              <a:rPr lang="sl-SI" b="1" dirty="0">
                <a:solidFill>
                  <a:srgbClr val="0070C0"/>
                </a:solidFill>
              </a:rPr>
              <a:t> </a:t>
            </a:r>
            <a:r>
              <a:rPr lang="sl-SI" dirty="0"/>
              <a:t>ali njihove </a:t>
            </a:r>
            <a:r>
              <a:rPr lang="sl-SI" b="1" dirty="0">
                <a:solidFill>
                  <a:srgbClr val="0070C0"/>
                </a:solidFill>
              </a:rPr>
              <a:t>križane vrste </a:t>
            </a:r>
            <a:r>
              <a:rPr lang="sl-SI" dirty="0"/>
              <a:t>ter druge vrste žit, iz katerih se lahko samostojno proizvede kruh.</a:t>
            </a:r>
          </a:p>
        </p:txBody>
      </p:sp>
    </p:spTree>
    <p:extLst>
      <p:ext uri="{BB962C8B-B14F-4D97-AF65-F5344CB8AC3E}">
        <p14:creationId xmlns:p14="http://schemas.microsoft.com/office/powerpoint/2010/main" val="10094884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37E956A-E7EA-F855-4BD2-66D8BCD645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>
                <a:solidFill>
                  <a:srgbClr val="7030A0"/>
                </a:solidFill>
              </a:rPr>
              <a:t>8. člen: razvrščanje pekovskih izdelkov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3B35622B-FDCE-6BC2-AA07-53FE0BE3C6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lvl="1"/>
            <a:r>
              <a:rPr lang="sl-SI" b="1" dirty="0">
                <a:solidFill>
                  <a:srgbClr val="0070C0"/>
                </a:solidFill>
              </a:rPr>
              <a:t>kruh: </a:t>
            </a:r>
          </a:p>
          <a:p>
            <a:pPr lvl="2"/>
            <a:r>
              <a:rPr lang="sl-SI" dirty="0"/>
              <a:t>pšenični kruh</a:t>
            </a:r>
          </a:p>
          <a:p>
            <a:pPr lvl="2"/>
            <a:r>
              <a:rPr lang="sl-SI" dirty="0"/>
              <a:t>rženi kruh</a:t>
            </a:r>
          </a:p>
          <a:p>
            <a:pPr lvl="2"/>
            <a:r>
              <a:rPr lang="sl-SI" dirty="0"/>
              <a:t>kruh iz drugih krušnih žit</a:t>
            </a:r>
          </a:p>
          <a:p>
            <a:pPr lvl="2"/>
            <a:r>
              <a:rPr lang="sl-SI" dirty="0"/>
              <a:t>mešani kruh</a:t>
            </a:r>
          </a:p>
          <a:p>
            <a:pPr lvl="2"/>
            <a:r>
              <a:rPr lang="sl-SI" dirty="0"/>
              <a:t>druge vrste kruhov</a:t>
            </a:r>
            <a:endParaRPr lang="sl-SI" b="1" dirty="0">
              <a:solidFill>
                <a:srgbClr val="0070C0"/>
              </a:solidFill>
            </a:endParaRPr>
          </a:p>
          <a:p>
            <a:pPr lvl="1"/>
            <a:r>
              <a:rPr lang="sl-SI" b="1" dirty="0">
                <a:solidFill>
                  <a:srgbClr val="FF0000"/>
                </a:solidFill>
              </a:rPr>
              <a:t>pekovsko pecivo </a:t>
            </a:r>
            <a:r>
              <a:rPr lang="sl-SI" dirty="0"/>
              <a:t>(neto masa posameznega izdelka </a:t>
            </a:r>
            <a:r>
              <a:rPr lang="sl-SI" dirty="0">
                <a:solidFill>
                  <a:srgbClr val="FF0000"/>
                </a:solidFill>
              </a:rPr>
              <a:t>ne presega 250 g)</a:t>
            </a:r>
          </a:p>
          <a:p>
            <a:pPr lvl="1"/>
            <a:r>
              <a:rPr lang="sl-SI" b="1" dirty="0">
                <a:solidFill>
                  <a:srgbClr val="00B050"/>
                </a:solidFill>
              </a:rPr>
              <a:t>drugi</a:t>
            </a:r>
            <a:r>
              <a:rPr lang="sl-SI" dirty="0"/>
              <a:t> pekovski izdelki:</a:t>
            </a:r>
          </a:p>
          <a:p>
            <a:pPr lvl="2"/>
            <a:r>
              <a:rPr lang="sl-SI" dirty="0"/>
              <a:t>p</a:t>
            </a:r>
            <a:r>
              <a:rPr lang="it-IT" dirty="0" err="1"/>
              <a:t>repečenec</a:t>
            </a:r>
            <a:endParaRPr lang="sl-SI" dirty="0"/>
          </a:p>
          <a:p>
            <a:pPr lvl="2"/>
            <a:r>
              <a:rPr lang="sl-SI" dirty="0"/>
              <a:t>g</a:t>
            </a:r>
            <a:r>
              <a:rPr lang="it-IT" dirty="0"/>
              <a:t>risini</a:t>
            </a:r>
            <a:endParaRPr lang="sl-SI" dirty="0"/>
          </a:p>
          <a:p>
            <a:pPr lvl="2"/>
            <a:r>
              <a:rPr lang="sl-SI" dirty="0"/>
              <a:t>p</a:t>
            </a:r>
            <a:r>
              <a:rPr lang="it-IT" dirty="0"/>
              <a:t>reste</a:t>
            </a:r>
            <a:endParaRPr lang="sl-SI" dirty="0"/>
          </a:p>
          <a:p>
            <a:pPr lvl="2"/>
            <a:r>
              <a:rPr lang="sl-SI" dirty="0"/>
              <a:t>m</a:t>
            </a:r>
            <a:r>
              <a:rPr lang="it-IT" dirty="0"/>
              <a:t>linci</a:t>
            </a:r>
            <a:endParaRPr lang="sl-SI" dirty="0"/>
          </a:p>
          <a:p>
            <a:pPr lvl="2"/>
            <a:r>
              <a:rPr lang="it-IT" dirty="0" err="1"/>
              <a:t>drobtine</a:t>
            </a:r>
            <a:endParaRPr lang="sl-SI" dirty="0"/>
          </a:p>
          <a:p>
            <a:pPr marL="457200" lvl="1" indent="0">
              <a:buNone/>
            </a:pPr>
            <a:endParaRPr lang="sl-SI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D37EC4E0-5C4A-ABB9-C331-B6D6660AEA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0053" y="1685925"/>
            <a:ext cx="2619375" cy="1743075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9053A0BD-BC60-351F-D149-2868CDAC7C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6119" y="4239465"/>
            <a:ext cx="2952750" cy="1552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2509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značba mesta vsebine 3">
            <a:extLst>
              <a:ext uri="{FF2B5EF4-FFF2-40B4-BE49-F238E27FC236}">
                <a16:creationId xmlns:a16="http://schemas.microsoft.com/office/drawing/2014/main" id="{B0F58311-8B71-2DF2-E479-4CBCD35D52A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88638187"/>
              </p:ext>
            </p:extLst>
          </p:nvPr>
        </p:nvGraphicFramePr>
        <p:xfrm>
          <a:off x="623048" y="534707"/>
          <a:ext cx="8520952" cy="494273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953870">
                  <a:extLst>
                    <a:ext uri="{9D8B030D-6E8A-4147-A177-3AD203B41FA5}">
                      <a16:colId xmlns:a16="http://schemas.microsoft.com/office/drawing/2014/main" val="443723776"/>
                    </a:ext>
                  </a:extLst>
                </a:gridCol>
                <a:gridCol w="5567082">
                  <a:extLst>
                    <a:ext uri="{9D8B030D-6E8A-4147-A177-3AD203B41FA5}">
                      <a16:colId xmlns:a16="http://schemas.microsoft.com/office/drawing/2014/main" val="1025687063"/>
                    </a:ext>
                  </a:extLst>
                </a:gridCol>
              </a:tblGrid>
              <a:tr h="380210">
                <a:tc>
                  <a:txBody>
                    <a:bodyPr/>
                    <a:lstStyle/>
                    <a:p>
                      <a:r>
                        <a:rPr lang="sl-SI" dirty="0"/>
                        <a:t>Vrsta kruha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l-SI" dirty="0"/>
                        <a:t>Delež in vrsta moke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830992"/>
                  </a:ext>
                </a:extLst>
              </a:tr>
              <a:tr h="380210">
                <a:tc>
                  <a:txBody>
                    <a:bodyPr/>
                    <a:lstStyle/>
                    <a:p>
                      <a:r>
                        <a:rPr lang="sl-SI" dirty="0"/>
                        <a:t>Pšenični kruh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l-SI" dirty="0"/>
                        <a:t>Min 90 % pšenične moke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498869"/>
                  </a:ext>
                </a:extLst>
              </a:tr>
              <a:tr h="380210">
                <a:tc>
                  <a:txBody>
                    <a:bodyPr/>
                    <a:lstStyle/>
                    <a:p>
                      <a:r>
                        <a:rPr lang="sl-SI" dirty="0"/>
                        <a:t>Pšenični polnozrnati kruh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l-SI" dirty="0"/>
                        <a:t>Min 80 % polnozrnate pšenične moke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9927785"/>
                  </a:ext>
                </a:extLst>
              </a:tr>
              <a:tr h="380210">
                <a:tc>
                  <a:txBody>
                    <a:bodyPr/>
                    <a:lstStyle/>
                    <a:p>
                      <a:r>
                        <a:rPr lang="sl-SI" dirty="0"/>
                        <a:t>Rženi kruh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l-SI" dirty="0"/>
                        <a:t>Ržena moka, </a:t>
                      </a:r>
                      <a:r>
                        <a:rPr lang="sl-SI" dirty="0" err="1"/>
                        <a:t>max</a:t>
                      </a:r>
                      <a:r>
                        <a:rPr lang="sl-SI" dirty="0"/>
                        <a:t> 20 % pšenične moke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8384732"/>
                  </a:ext>
                </a:extLst>
              </a:tr>
              <a:tr h="380210">
                <a:tc>
                  <a:txBody>
                    <a:bodyPr/>
                    <a:lstStyle/>
                    <a:p>
                      <a:r>
                        <a:rPr lang="sl-SI" dirty="0"/>
                        <a:t>Pšenični mešani kruh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l-SI" dirty="0"/>
                        <a:t>Min 51 % pšenične moke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1624852"/>
                  </a:ext>
                </a:extLst>
              </a:tr>
              <a:tr h="380210">
                <a:tc>
                  <a:txBody>
                    <a:bodyPr/>
                    <a:lstStyle/>
                    <a:p>
                      <a:r>
                        <a:rPr lang="sl-SI" dirty="0"/>
                        <a:t>Rženi mešani kruh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l-SI" dirty="0"/>
                        <a:t>Min 51 % ržene moke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066358"/>
                  </a:ext>
                </a:extLst>
              </a:tr>
              <a:tr h="380210">
                <a:tc>
                  <a:txBody>
                    <a:bodyPr/>
                    <a:lstStyle/>
                    <a:p>
                      <a:r>
                        <a:rPr lang="sl-SI" dirty="0" err="1"/>
                        <a:t>Pirin</a:t>
                      </a:r>
                      <a:r>
                        <a:rPr lang="sl-SI" dirty="0"/>
                        <a:t> mešani kruh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l-SI" dirty="0"/>
                        <a:t>Min 51 % </a:t>
                      </a:r>
                      <a:r>
                        <a:rPr lang="sl-SI" dirty="0" err="1"/>
                        <a:t>pirine</a:t>
                      </a:r>
                      <a:r>
                        <a:rPr lang="sl-SI" dirty="0"/>
                        <a:t> moke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5050986"/>
                  </a:ext>
                </a:extLst>
              </a:tr>
              <a:tr h="380210">
                <a:tc>
                  <a:txBody>
                    <a:bodyPr/>
                    <a:lstStyle/>
                    <a:p>
                      <a:r>
                        <a:rPr lang="sl-SI" dirty="0"/>
                        <a:t>Polnozrnati mešani kruh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l-SI" dirty="0"/>
                        <a:t>Min 51 % polnozrnate moke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5999397"/>
                  </a:ext>
                </a:extLst>
              </a:tr>
              <a:tr h="380210">
                <a:tc>
                  <a:txBody>
                    <a:bodyPr/>
                    <a:lstStyle/>
                    <a:p>
                      <a:r>
                        <a:rPr lang="sl-SI" dirty="0"/>
                        <a:t>Koruzni mešani kruh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l-SI" dirty="0"/>
                        <a:t>Min 30 % koruzne moke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7904080"/>
                  </a:ext>
                </a:extLst>
              </a:tr>
              <a:tr h="380210">
                <a:tc>
                  <a:txBody>
                    <a:bodyPr/>
                    <a:lstStyle/>
                    <a:p>
                      <a:r>
                        <a:rPr lang="sl-SI" dirty="0"/>
                        <a:t>Ajdov mešani kruh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l-SI" dirty="0"/>
                        <a:t>Min 30 % ajdove moke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6172840"/>
                  </a:ext>
                </a:extLst>
              </a:tr>
              <a:tr h="380210">
                <a:tc>
                  <a:txBody>
                    <a:bodyPr/>
                    <a:lstStyle/>
                    <a:p>
                      <a:r>
                        <a:rPr lang="sl-SI" dirty="0"/>
                        <a:t>Ovseni mešani kruh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l-SI" dirty="0"/>
                        <a:t>Min 20 % ovsene moke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1240219"/>
                  </a:ext>
                </a:extLst>
              </a:tr>
              <a:tr h="380210">
                <a:tc>
                  <a:txBody>
                    <a:bodyPr/>
                    <a:lstStyle/>
                    <a:p>
                      <a:r>
                        <a:rPr lang="sl-SI" dirty="0"/>
                        <a:t>Ječmenov mešani kruh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l-SI" dirty="0"/>
                        <a:t>Min 20 % ječmenove moke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0458053"/>
                  </a:ext>
                </a:extLst>
              </a:tr>
              <a:tr h="380210">
                <a:tc>
                  <a:txBody>
                    <a:bodyPr/>
                    <a:lstStyle/>
                    <a:p>
                      <a:r>
                        <a:rPr lang="sl-SI" dirty="0"/>
                        <a:t>Prosen mešani kruh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l-SI" dirty="0"/>
                        <a:t>Min 20 % prosene moke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86649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123549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id="{53C7C53C-719A-FD7A-20D4-C7AA0AA92B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3093" y="3191434"/>
            <a:ext cx="2836209" cy="2836209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1362F38D-2F82-9762-2144-A0A1C197F6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>
                <a:solidFill>
                  <a:srgbClr val="7030A0"/>
                </a:solidFill>
              </a:rPr>
              <a:t>1. Oluščeno žito; 6. člen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BC4D86F9-979C-C6AE-983F-3B3243CF6D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sl-SI" dirty="0"/>
              <a:t>Oluščeno žito je pridobljeno z luščenjem ali z drugo ustrezno obdelavo zdravih in dobro očiščenih žitnih zrn in se razvršča zlasti kot:</a:t>
            </a:r>
          </a:p>
          <a:p>
            <a:pPr lvl="1"/>
            <a:r>
              <a:rPr lang="sl-SI" dirty="0">
                <a:solidFill>
                  <a:srgbClr val="FF0000"/>
                </a:solidFill>
              </a:rPr>
              <a:t>žitna kaša</a:t>
            </a:r>
          </a:p>
          <a:p>
            <a:pPr lvl="1"/>
            <a:r>
              <a:rPr lang="sl-SI" dirty="0"/>
              <a:t>oluščen riž</a:t>
            </a:r>
          </a:p>
          <a:p>
            <a:pPr lvl="1"/>
            <a:r>
              <a:rPr lang="sl-SI" dirty="0"/>
              <a:t>oluščena pira</a:t>
            </a:r>
          </a:p>
          <a:p>
            <a:pPr marL="514350" indent="-514350">
              <a:buFont typeface="+mj-lt"/>
              <a:buAutoNum type="arabicPeriod"/>
            </a:pPr>
            <a:r>
              <a:rPr lang="sl-SI" dirty="0">
                <a:solidFill>
                  <a:srgbClr val="FF0000"/>
                </a:solidFill>
              </a:rPr>
              <a:t>Žitna kaša </a:t>
            </a:r>
            <a:r>
              <a:rPr lang="sl-SI" dirty="0"/>
              <a:t>se označuje glede na vrsto žita, zlasti kot:</a:t>
            </a:r>
          </a:p>
          <a:p>
            <a:pPr lvl="1"/>
            <a:r>
              <a:rPr lang="sl-SI" dirty="0">
                <a:solidFill>
                  <a:srgbClr val="FF0000"/>
                </a:solidFill>
              </a:rPr>
              <a:t>ovsena</a:t>
            </a:r>
            <a:r>
              <a:rPr lang="sl-SI" dirty="0"/>
              <a:t> kaša (ovseni rižek)</a:t>
            </a:r>
          </a:p>
          <a:p>
            <a:pPr lvl="1"/>
            <a:r>
              <a:rPr lang="sl-SI" dirty="0">
                <a:solidFill>
                  <a:srgbClr val="FF0000"/>
                </a:solidFill>
              </a:rPr>
              <a:t>ječmenova</a:t>
            </a:r>
            <a:r>
              <a:rPr lang="sl-SI" dirty="0"/>
              <a:t> kaša (ješprenj)</a:t>
            </a:r>
          </a:p>
          <a:p>
            <a:pPr lvl="1"/>
            <a:r>
              <a:rPr lang="sl-SI" dirty="0">
                <a:solidFill>
                  <a:srgbClr val="FF0000"/>
                </a:solidFill>
              </a:rPr>
              <a:t>prosena</a:t>
            </a:r>
            <a:r>
              <a:rPr lang="sl-SI" dirty="0"/>
              <a:t> kaša</a:t>
            </a:r>
          </a:p>
          <a:p>
            <a:pPr lvl="1"/>
            <a:r>
              <a:rPr lang="sl-SI" dirty="0">
                <a:solidFill>
                  <a:srgbClr val="FF0000"/>
                </a:solidFill>
              </a:rPr>
              <a:t>ajdova</a:t>
            </a:r>
            <a:r>
              <a:rPr lang="sl-SI" dirty="0"/>
              <a:t> kaša in druge</a:t>
            </a:r>
          </a:p>
          <a:p>
            <a:pPr marL="514350" indent="-514350">
              <a:buFont typeface="+mj-lt"/>
              <a:buAutoNum type="arabicPeriod"/>
            </a:pPr>
            <a:r>
              <a:rPr lang="sl-SI" dirty="0"/>
              <a:t>Oluščen riž se označuje kot riž.</a:t>
            </a:r>
          </a:p>
          <a:p>
            <a:pPr marL="514350" indent="-514350">
              <a:buFont typeface="+mj-lt"/>
              <a:buAutoNum type="arabicPeriod"/>
            </a:pPr>
            <a:r>
              <a:rPr lang="sl-SI" dirty="0"/>
              <a:t>Oluščena pira se označuje kot pira.</a:t>
            </a:r>
          </a:p>
        </p:txBody>
      </p:sp>
    </p:spTree>
    <p:extLst>
      <p:ext uri="{BB962C8B-B14F-4D97-AF65-F5344CB8AC3E}">
        <p14:creationId xmlns:p14="http://schemas.microsoft.com/office/powerpoint/2010/main" val="35801916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D8F71EA-0A54-7DC6-9582-2D476C6289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>
                <a:solidFill>
                  <a:srgbClr val="7030A0"/>
                </a:solidFill>
              </a:rPr>
              <a:t>Posebne vrste kruha</a:t>
            </a:r>
          </a:p>
        </p:txBody>
      </p:sp>
      <p:graphicFrame>
        <p:nvGraphicFramePr>
          <p:cNvPr id="5" name="Označba mesta vsebine 4">
            <a:extLst>
              <a:ext uri="{FF2B5EF4-FFF2-40B4-BE49-F238E27FC236}">
                <a16:creationId xmlns:a16="http://schemas.microsoft.com/office/drawing/2014/main" id="{923F75AB-843A-7151-379D-26E55B5ECE5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33811048"/>
              </p:ext>
            </p:extLst>
          </p:nvPr>
        </p:nvGraphicFramePr>
        <p:xfrm>
          <a:off x="838200" y="1825625"/>
          <a:ext cx="10515600" cy="3708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31141">
                  <a:extLst>
                    <a:ext uri="{9D8B030D-6E8A-4147-A177-3AD203B41FA5}">
                      <a16:colId xmlns:a16="http://schemas.microsoft.com/office/drawing/2014/main" val="1242742247"/>
                    </a:ext>
                  </a:extLst>
                </a:gridCol>
                <a:gridCol w="7884459">
                  <a:extLst>
                    <a:ext uri="{9D8B030D-6E8A-4147-A177-3AD203B41FA5}">
                      <a16:colId xmlns:a16="http://schemas.microsoft.com/office/drawing/2014/main" val="114238831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sl-SI" dirty="0"/>
                        <a:t>Vrsta kruha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l-SI" dirty="0"/>
                        <a:t>Dodatek in delež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86050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l-SI" dirty="0"/>
                        <a:t>Mlečni kruh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l-SI" dirty="0"/>
                        <a:t>Min 50 % vode nadomesti mleko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69854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l-SI" dirty="0"/>
                        <a:t>Maščobni kruh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l-SI" dirty="0"/>
                        <a:t>Min 5 % maščobe (po vrsti dodane maščobe imenujemo kruh: masleni, oljnati,…)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96001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l-SI" dirty="0"/>
                        <a:t>Kruh s suhim sadjem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l-SI" dirty="0"/>
                        <a:t>Min 10 %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7584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l-SI" dirty="0"/>
                        <a:t>Kruh s semeni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l-SI" dirty="0"/>
                        <a:t>Min 2 %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38904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l-SI" dirty="0"/>
                        <a:t>Kruh z zelenjavo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l-SI" dirty="0"/>
                        <a:t>Min 2 %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924730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l-SI" dirty="0"/>
                        <a:t>Kruh z zelišči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l-SI" dirty="0"/>
                        <a:t>Toliko zelišč, da dajo kruhu značilen okus.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70258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l-SI" dirty="0"/>
                        <a:t>Kruh z zrni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l-SI" dirty="0"/>
                        <a:t>Min 10 %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59301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l-SI" dirty="0"/>
                        <a:t>Kruh s pšeničnimi kalčki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l-SI" dirty="0"/>
                        <a:t>Min 10 %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30742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l-SI" dirty="0"/>
                        <a:t>Ostale vrste kruha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98386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7605904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B6876F4A-6F86-6091-47DC-C0DA0CED60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54424"/>
            <a:ext cx="9883588" cy="5522539"/>
          </a:xfrm>
        </p:spPr>
        <p:txBody>
          <a:bodyPr>
            <a:normAutofit fontScale="85000" lnSpcReduction="20000"/>
          </a:bodyPr>
          <a:lstStyle/>
          <a:p>
            <a:pPr marL="0" indent="0" algn="just">
              <a:buNone/>
            </a:pPr>
            <a:r>
              <a:rPr lang="sl-SI" b="1" dirty="0">
                <a:solidFill>
                  <a:srgbClr val="00B050"/>
                </a:solidFill>
              </a:rPr>
              <a:t>Prepečenec</a:t>
            </a:r>
            <a:r>
              <a:rPr lang="sl-SI" dirty="0"/>
              <a:t> je pekovski izdelek iz moke in drugih mlevskih izdelkov, vode, kvasa oziroma drugih surovin, ki z dodatno tehnološko obdelavo, rezanjem in </a:t>
            </a:r>
            <a:r>
              <a:rPr lang="sl-SI" dirty="0" err="1"/>
              <a:t>dopeko</a:t>
            </a:r>
            <a:r>
              <a:rPr lang="sl-SI" dirty="0"/>
              <a:t> doseže ustrezno trajnost in posebne senzorične lastnosti. Prepečenec vsebuje največ 10 % vode.</a:t>
            </a:r>
          </a:p>
          <a:p>
            <a:pPr marL="0" indent="0" algn="just">
              <a:buNone/>
            </a:pPr>
            <a:r>
              <a:rPr lang="sl-SI" b="1" dirty="0" err="1">
                <a:solidFill>
                  <a:srgbClr val="00B050"/>
                </a:solidFill>
              </a:rPr>
              <a:t>Grisini</a:t>
            </a:r>
            <a:r>
              <a:rPr lang="sl-SI" dirty="0"/>
              <a:t> so pekovski izdelki iz moke in drugih mlevskih izdelkov, vode, kvasa oziroma drugih surovin, značilno paličasto oblikovani, ki so lahko posuti s posipom (npr. soljo, začimbami, semeni). </a:t>
            </a:r>
            <a:r>
              <a:rPr lang="sl-SI" dirty="0" err="1"/>
              <a:t>Grisini</a:t>
            </a:r>
            <a:r>
              <a:rPr lang="sl-SI" dirty="0"/>
              <a:t> vsebujejo največ 10 % vode.</a:t>
            </a:r>
          </a:p>
          <a:p>
            <a:pPr marL="0" indent="0" algn="just">
              <a:buNone/>
            </a:pPr>
            <a:r>
              <a:rPr lang="sl-SI" b="1" dirty="0">
                <a:solidFill>
                  <a:srgbClr val="00B050"/>
                </a:solidFill>
              </a:rPr>
              <a:t>Preste</a:t>
            </a:r>
            <a:r>
              <a:rPr lang="sl-SI" dirty="0"/>
              <a:t> so značilno oblikovani kvašeni pekovski izdelki iz moke in drugih mlevskih izdelkov, vode oziroma drugih surovin, ki so pred peko lahko parjeni, luženi ali posipani. Preste vsebujejo največ 10 % vode.</a:t>
            </a:r>
          </a:p>
          <a:p>
            <a:pPr marL="0" indent="0" algn="just">
              <a:buNone/>
            </a:pPr>
            <a:r>
              <a:rPr lang="sl-SI" b="1" dirty="0">
                <a:solidFill>
                  <a:srgbClr val="00B050"/>
                </a:solidFill>
              </a:rPr>
              <a:t>Mlinci</a:t>
            </a:r>
            <a:r>
              <a:rPr lang="sl-SI" dirty="0"/>
              <a:t> so kvašeni ali nekvašeni pekovski izdelki iz moke in drugih mlevskih izdelkov, vode, kvasa oziroma drugih surovin, oblikovani v tanke plošče in pečeni. Mlinci vsebujejo največ 10 % vode.</a:t>
            </a:r>
          </a:p>
          <a:p>
            <a:pPr marL="0" indent="0" algn="just">
              <a:buNone/>
            </a:pPr>
            <a:r>
              <a:rPr lang="sl-SI" b="1" dirty="0">
                <a:solidFill>
                  <a:srgbClr val="00B050"/>
                </a:solidFill>
              </a:rPr>
              <a:t>Drobtine</a:t>
            </a:r>
            <a:r>
              <a:rPr lang="sl-SI" dirty="0"/>
              <a:t> so pekovski izdelki, pridobljeni z mletjem kruha in pekovskega peciva. Če se pri izdelavi uporabi najmanj 80 % kruha ali peciva iz bele moke, se označijo kot bele drobtine. Za polnozrnate drobtine se uporabi najmanj 80 % polnozrnatega kruha ali pekovskega peciva. Drobtine vsebujejo največ 15 % vode.</a:t>
            </a:r>
          </a:p>
        </p:txBody>
      </p:sp>
    </p:spTree>
    <p:extLst>
      <p:ext uri="{BB962C8B-B14F-4D97-AF65-F5344CB8AC3E}">
        <p14:creationId xmlns:p14="http://schemas.microsoft.com/office/powerpoint/2010/main" val="59722066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CCC6289-6ABE-44DD-A0BA-286C5DEA9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>
                <a:solidFill>
                  <a:srgbClr val="7030A0"/>
                </a:solidFill>
              </a:rPr>
              <a:t>Analize žit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CD6291A7-DB63-A434-0820-FE59387E8D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07459"/>
            <a:ext cx="9991165" cy="4769504"/>
          </a:xfrm>
        </p:spPr>
        <p:txBody>
          <a:bodyPr>
            <a:normAutofit fontScale="85000" lnSpcReduction="20000"/>
          </a:bodyPr>
          <a:lstStyle/>
          <a:p>
            <a:pPr algn="just"/>
            <a:r>
              <a:rPr lang="sl-SI" altLang="sl-SI" dirty="0"/>
              <a:t>Določanje </a:t>
            </a:r>
            <a:r>
              <a:rPr lang="sl-SI" altLang="sl-SI" b="1" dirty="0">
                <a:solidFill>
                  <a:srgbClr val="00B050"/>
                </a:solidFill>
              </a:rPr>
              <a:t>absolutne</a:t>
            </a:r>
            <a:r>
              <a:rPr lang="sl-SI" altLang="sl-SI" dirty="0"/>
              <a:t> mase: </a:t>
            </a:r>
            <a:r>
              <a:rPr lang="sl-SI" altLang="sl-SI" dirty="0">
                <a:solidFill>
                  <a:srgbClr val="002060"/>
                </a:solidFill>
              </a:rPr>
              <a:t>je </a:t>
            </a:r>
            <a:r>
              <a:rPr lang="sl-SI" dirty="0">
                <a:solidFill>
                  <a:srgbClr val="002060"/>
                </a:solidFill>
              </a:rPr>
              <a:t>masa suhe snovi 1000 nepoškodovanih žitnih zrn, izraženo v gramih </a:t>
            </a:r>
            <a:endParaRPr lang="sl-SI" altLang="sl-SI" dirty="0">
              <a:solidFill>
                <a:srgbClr val="002060"/>
              </a:solidFill>
            </a:endParaRPr>
          </a:p>
          <a:p>
            <a:pPr algn="just"/>
            <a:r>
              <a:rPr lang="sl-SI" altLang="sl-SI" dirty="0"/>
              <a:t>Določanje </a:t>
            </a:r>
            <a:r>
              <a:rPr lang="sl-SI" altLang="sl-SI" b="1" dirty="0">
                <a:solidFill>
                  <a:srgbClr val="00B050"/>
                </a:solidFill>
              </a:rPr>
              <a:t>hektolitrske</a:t>
            </a:r>
            <a:r>
              <a:rPr lang="sl-SI" altLang="sl-SI" dirty="0"/>
              <a:t> mase: </a:t>
            </a:r>
            <a:r>
              <a:rPr lang="sl-SI" dirty="0">
                <a:solidFill>
                  <a:srgbClr val="002060"/>
                </a:solidFill>
              </a:rPr>
              <a:t>masa 100 litrov oz. 1 hl zrn žita, izraženo v kilogramih</a:t>
            </a:r>
            <a:endParaRPr lang="sl-SI" altLang="sl-SI" dirty="0">
              <a:solidFill>
                <a:srgbClr val="002060"/>
              </a:solidFill>
            </a:endParaRPr>
          </a:p>
          <a:p>
            <a:pPr algn="just"/>
            <a:r>
              <a:rPr lang="sl-SI" altLang="sl-SI" dirty="0"/>
              <a:t>Določanje </a:t>
            </a:r>
            <a:r>
              <a:rPr lang="sl-SI" altLang="sl-SI" b="1" dirty="0">
                <a:solidFill>
                  <a:srgbClr val="00B050"/>
                </a:solidFill>
              </a:rPr>
              <a:t>senzoričnih lastnosti: </a:t>
            </a:r>
            <a:r>
              <a:rPr lang="sl-SI" dirty="0">
                <a:solidFill>
                  <a:srgbClr val="002060"/>
                </a:solidFill>
              </a:rPr>
              <a:t>videz, oblika, barva in sijaj ter vonj in okus morajo biti značilni za vrsto žita. Le-ta ne smejo imeti nobenega tujega vonja in okusa.</a:t>
            </a:r>
            <a:endParaRPr lang="sl-SI" altLang="sl-SI" b="1" dirty="0">
              <a:solidFill>
                <a:srgbClr val="002060"/>
              </a:solidFill>
            </a:endParaRPr>
          </a:p>
          <a:p>
            <a:pPr algn="just"/>
            <a:r>
              <a:rPr lang="sl-SI" altLang="sl-SI" dirty="0"/>
              <a:t>Določanje </a:t>
            </a:r>
            <a:r>
              <a:rPr lang="sl-SI" altLang="sl-SI" b="1" dirty="0">
                <a:solidFill>
                  <a:srgbClr val="00B050"/>
                </a:solidFill>
              </a:rPr>
              <a:t>primesi </a:t>
            </a:r>
            <a:r>
              <a:rPr lang="sl-SI" altLang="sl-SI" dirty="0"/>
              <a:t>v žitu: </a:t>
            </a:r>
            <a:r>
              <a:rPr lang="sl-SI" dirty="0">
                <a:solidFill>
                  <a:srgbClr val="002060"/>
                </a:solidFill>
              </a:rPr>
              <a:t>se ugotavlja na osnovi količine in vrste primesi v masi žita in na osnovi nečistoč na sami površini zrn. Primesi v žitu so vse tuje snovi, ki niso osnovno žito in poškodovana zrna. Delimo jih v tri glavne skupine: nečistoče tujega izvora, zrna drugih žit, poškodovana zrna</a:t>
            </a:r>
          </a:p>
          <a:p>
            <a:pPr algn="just"/>
            <a:r>
              <a:rPr lang="sl-SI" altLang="sl-SI" dirty="0"/>
              <a:t>Določanje </a:t>
            </a:r>
            <a:r>
              <a:rPr lang="sl-SI" altLang="sl-SI" b="1" dirty="0">
                <a:solidFill>
                  <a:srgbClr val="00B050"/>
                </a:solidFill>
              </a:rPr>
              <a:t>vode</a:t>
            </a:r>
            <a:r>
              <a:rPr lang="sl-SI" altLang="sl-SI" dirty="0"/>
              <a:t> v žitu: </a:t>
            </a:r>
            <a:r>
              <a:rPr lang="sl-SI" altLang="sl-SI" dirty="0">
                <a:solidFill>
                  <a:srgbClr val="002060"/>
                </a:solidFill>
              </a:rPr>
              <a:t>sušenje pri temperaturi 130 °C, čas 90 min</a:t>
            </a:r>
          </a:p>
          <a:p>
            <a:pPr algn="just"/>
            <a:r>
              <a:rPr lang="sl-SI" altLang="sl-SI" dirty="0"/>
              <a:t>Določanje </a:t>
            </a:r>
            <a:r>
              <a:rPr lang="sl-SI" altLang="sl-SI" b="1" dirty="0">
                <a:solidFill>
                  <a:srgbClr val="00B050"/>
                </a:solidFill>
              </a:rPr>
              <a:t>pepela</a:t>
            </a:r>
            <a:r>
              <a:rPr lang="sl-SI" altLang="sl-SI" dirty="0"/>
              <a:t> v žitu: </a:t>
            </a:r>
            <a:r>
              <a:rPr lang="sl-SI" dirty="0">
                <a:solidFill>
                  <a:srgbClr val="002060"/>
                </a:solidFill>
              </a:rPr>
              <a:t>po metodi direktnega žarjenja vzorca mlevskih izdelkov pri 900 </a:t>
            </a:r>
            <a:r>
              <a:rPr lang="sl-SI" baseline="30000" dirty="0" err="1">
                <a:solidFill>
                  <a:srgbClr val="002060"/>
                </a:solidFill>
              </a:rPr>
              <a:t>o</a:t>
            </a:r>
            <a:r>
              <a:rPr lang="sl-SI" dirty="0" err="1">
                <a:solidFill>
                  <a:srgbClr val="002060"/>
                </a:solidFill>
              </a:rPr>
              <a:t>C</a:t>
            </a:r>
            <a:endParaRPr lang="sl-SI" altLang="sl-SI" dirty="0">
              <a:solidFill>
                <a:srgbClr val="002060"/>
              </a:solidFill>
            </a:endParaRPr>
          </a:p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48203427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32D0F2E-6382-0B93-8879-7168372418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>
                <a:solidFill>
                  <a:srgbClr val="7030A0"/>
                </a:solidFill>
              </a:rPr>
              <a:t>Določanje beljakovin v žitu (postopek po </a:t>
            </a:r>
            <a:r>
              <a:rPr lang="sl-SI" dirty="0" err="1">
                <a:solidFill>
                  <a:srgbClr val="7030A0"/>
                </a:solidFill>
              </a:rPr>
              <a:t>Kjeldahlu</a:t>
            </a:r>
            <a:r>
              <a:rPr lang="sl-SI" dirty="0">
                <a:solidFill>
                  <a:srgbClr val="7030A0"/>
                </a:solidFill>
              </a:rPr>
              <a:t> – danski kemik)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04D8E005-0333-FBBF-F3ED-32D7690B52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sl-SI" altLang="sl-SI" dirty="0"/>
              <a:t>Postopek temelji na segrevanju in razklopu organske snovi z žveplovo kislino </a:t>
            </a:r>
            <a:r>
              <a:rPr lang="sl-SI" altLang="sl-SI" dirty="0">
                <a:solidFill>
                  <a:srgbClr val="FF0000"/>
                </a:solidFill>
              </a:rPr>
              <a:t>ob navzočnosti katalizatorja </a:t>
            </a:r>
            <a:r>
              <a:rPr lang="sl-SI" altLang="sl-SI" dirty="0"/>
              <a:t>(spojine Cu in  Se).</a:t>
            </a:r>
          </a:p>
          <a:p>
            <a:pPr marL="0" indent="0" algn="just">
              <a:buNone/>
            </a:pPr>
            <a:r>
              <a:rPr lang="sl-SI" altLang="sl-SI" dirty="0"/>
              <a:t>Izločeni dušik preide v amonijak in </a:t>
            </a:r>
            <a:r>
              <a:rPr lang="sl-SI" altLang="sl-SI" dirty="0">
                <a:solidFill>
                  <a:srgbClr val="FF0000"/>
                </a:solidFill>
              </a:rPr>
              <a:t>se veže s kislino v amonijev sulfat. </a:t>
            </a:r>
          </a:p>
          <a:p>
            <a:pPr marL="0" indent="0" algn="just">
              <a:buNone/>
            </a:pPr>
            <a:r>
              <a:rPr lang="sl-SI" altLang="sl-SI" dirty="0"/>
              <a:t>Z dodatkom </a:t>
            </a:r>
            <a:r>
              <a:rPr lang="sl-SI" altLang="sl-SI" dirty="0">
                <a:solidFill>
                  <a:srgbClr val="FF0000"/>
                </a:solidFill>
              </a:rPr>
              <a:t>natrijevega hidroksida </a:t>
            </a:r>
            <a:r>
              <a:rPr lang="sl-SI" altLang="sl-SI" dirty="0"/>
              <a:t>se ponovno sprosti dušik v obliki NH</a:t>
            </a:r>
            <a:r>
              <a:rPr lang="sl-SI" altLang="sl-SI" baseline="-25000" dirty="0"/>
              <a:t>3</a:t>
            </a:r>
            <a:r>
              <a:rPr lang="sl-SI" altLang="sl-SI" dirty="0"/>
              <a:t> in destilira v posodo, v kateri je določena količina kisline znane koncentracije nasičena raztopina borove kisline. Pri čemer nastanejo borati (soli borove kisline). Le-te določamo s titracijo H</a:t>
            </a:r>
            <a:r>
              <a:rPr lang="sl-SI" altLang="sl-SI" baseline="-25000" dirty="0"/>
              <a:t>2</a:t>
            </a:r>
            <a:r>
              <a:rPr lang="sl-SI" altLang="sl-SI" dirty="0"/>
              <a:t>SO</a:t>
            </a:r>
            <a:r>
              <a:rPr lang="sl-SI" altLang="sl-SI" baseline="-25000" dirty="0"/>
              <a:t>4</a:t>
            </a:r>
            <a:r>
              <a:rPr lang="sl-SI" altLang="sl-SI" dirty="0"/>
              <a:t>.</a:t>
            </a:r>
          </a:p>
          <a:p>
            <a:pPr marL="0" indent="0" algn="just">
              <a:buNone/>
            </a:pPr>
            <a:r>
              <a:rPr lang="sl-SI" altLang="sl-SI" dirty="0">
                <a:hlinkClick r:id="rId2"/>
              </a:rPr>
              <a:t>https://www.eurolab.net/sl/testler/kimyasal-ve-malzeme-guvenligi-testleri/kjeldahl-azotu-tayini/</a:t>
            </a:r>
            <a:endParaRPr lang="sl-SI" altLang="sl-SI" dirty="0"/>
          </a:p>
          <a:p>
            <a:pPr marL="0" indent="0" algn="just">
              <a:buNone/>
            </a:pPr>
            <a:endParaRPr lang="sl-SI" altLang="sl-SI" dirty="0"/>
          </a:p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44501701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lipsa 12">
            <a:extLst>
              <a:ext uri="{FF2B5EF4-FFF2-40B4-BE49-F238E27FC236}">
                <a16:creationId xmlns:a16="http://schemas.microsoft.com/office/drawing/2014/main" id="{2558AF23-9699-026C-9AF8-0B78154B3C05}"/>
              </a:ext>
            </a:extLst>
          </p:cNvPr>
          <p:cNvSpPr/>
          <p:nvPr/>
        </p:nvSpPr>
        <p:spPr>
          <a:xfrm>
            <a:off x="5504329" y="2438400"/>
            <a:ext cx="1165412" cy="815788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5" name="Označba mesta vsebine 4">
            <a:extLst>
              <a:ext uri="{FF2B5EF4-FFF2-40B4-BE49-F238E27FC236}">
                <a16:creationId xmlns:a16="http://schemas.microsoft.com/office/drawing/2014/main" id="{C6DC9534-A0F5-4273-C0E3-1C41DCBB64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b="51337"/>
          <a:stretch>
            <a:fillRect/>
          </a:stretch>
        </p:blipFill>
        <p:spPr>
          <a:xfrm>
            <a:off x="1021977" y="549210"/>
            <a:ext cx="6508375" cy="2879790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4AE823CD-FCA7-ED63-F6BB-5233C3C21CD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5787"/>
          <a:stretch>
            <a:fillRect/>
          </a:stretch>
        </p:blipFill>
        <p:spPr>
          <a:xfrm>
            <a:off x="7530352" y="2846294"/>
            <a:ext cx="4277322" cy="2043110"/>
          </a:xfrm>
          <a:prstGeom prst="rect">
            <a:avLst/>
          </a:prstGeom>
        </p:spPr>
      </p:pic>
      <p:sp>
        <p:nvSpPr>
          <p:cNvPr id="10" name="PoljeZBesedilom 9">
            <a:extLst>
              <a:ext uri="{FF2B5EF4-FFF2-40B4-BE49-F238E27FC236}">
                <a16:creationId xmlns:a16="http://schemas.microsoft.com/office/drawing/2014/main" id="{D0BC8B9B-9A75-83E0-D6BA-9EC31411D26F}"/>
              </a:ext>
            </a:extLst>
          </p:cNvPr>
          <p:cNvSpPr txBox="1"/>
          <p:nvPr/>
        </p:nvSpPr>
        <p:spPr>
          <a:xfrm>
            <a:off x="1093694" y="1479176"/>
            <a:ext cx="26266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b="1" dirty="0">
                <a:solidFill>
                  <a:schemeClr val="accent2">
                    <a:lumMod val="50000"/>
                  </a:schemeClr>
                </a:solidFill>
              </a:rPr>
              <a:t>Segrevanje vzorca z žvepleno VI kislino</a:t>
            </a:r>
          </a:p>
        </p:txBody>
      </p:sp>
      <p:sp>
        <p:nvSpPr>
          <p:cNvPr id="11" name="PoljeZBesedilom 10">
            <a:extLst>
              <a:ext uri="{FF2B5EF4-FFF2-40B4-BE49-F238E27FC236}">
                <a16:creationId xmlns:a16="http://schemas.microsoft.com/office/drawing/2014/main" id="{A132EA97-E959-9A7F-22F5-D91323F90D15}"/>
              </a:ext>
            </a:extLst>
          </p:cNvPr>
          <p:cNvSpPr txBox="1"/>
          <p:nvPr/>
        </p:nvSpPr>
        <p:spPr>
          <a:xfrm>
            <a:off x="3742764" y="1514937"/>
            <a:ext cx="19408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b="1" dirty="0">
                <a:solidFill>
                  <a:srgbClr val="00B050"/>
                </a:solidFill>
              </a:rPr>
              <a:t>Nastane amonijev VI sulfat</a:t>
            </a:r>
          </a:p>
        </p:txBody>
      </p:sp>
      <p:sp>
        <p:nvSpPr>
          <p:cNvPr id="12" name="PoljeZBesedilom 11">
            <a:extLst>
              <a:ext uri="{FF2B5EF4-FFF2-40B4-BE49-F238E27FC236}">
                <a16:creationId xmlns:a16="http://schemas.microsoft.com/office/drawing/2014/main" id="{C4B9AA3E-7725-C7A9-60C5-3A56F86EDF63}"/>
              </a:ext>
            </a:extLst>
          </p:cNvPr>
          <p:cNvSpPr txBox="1"/>
          <p:nvPr/>
        </p:nvSpPr>
        <p:spPr>
          <a:xfrm>
            <a:off x="1246094" y="3146612"/>
            <a:ext cx="50471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b="1" dirty="0" err="1">
                <a:solidFill>
                  <a:srgbClr val="0070C0"/>
                </a:solidFill>
              </a:rPr>
              <a:t>NaOH</a:t>
            </a:r>
            <a:r>
              <a:rPr lang="sl-SI" b="1" dirty="0">
                <a:solidFill>
                  <a:srgbClr val="0070C0"/>
                </a:solidFill>
              </a:rPr>
              <a:t> povzroči izgon amonijaka iz amonijeve soli</a:t>
            </a:r>
          </a:p>
        </p:txBody>
      </p:sp>
      <p:sp>
        <p:nvSpPr>
          <p:cNvPr id="14" name="Elipsa 13">
            <a:extLst>
              <a:ext uri="{FF2B5EF4-FFF2-40B4-BE49-F238E27FC236}">
                <a16:creationId xmlns:a16="http://schemas.microsoft.com/office/drawing/2014/main" id="{03DFA190-08A5-4020-9EC0-3EB21FCF220D}"/>
              </a:ext>
            </a:extLst>
          </p:cNvPr>
          <p:cNvSpPr/>
          <p:nvPr/>
        </p:nvSpPr>
        <p:spPr>
          <a:xfrm>
            <a:off x="5450540" y="2483223"/>
            <a:ext cx="1515035" cy="8157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17" name="Slika 16">
            <a:extLst>
              <a:ext uri="{FF2B5EF4-FFF2-40B4-BE49-F238E27FC236}">
                <a16:creationId xmlns:a16="http://schemas.microsoft.com/office/drawing/2014/main" id="{B25D795B-3073-029E-769D-93BF22CD50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0993" y="316964"/>
            <a:ext cx="2143424" cy="2324424"/>
          </a:xfrm>
          <a:prstGeom prst="rect">
            <a:avLst/>
          </a:prstGeom>
        </p:spPr>
      </p:pic>
      <p:pic>
        <p:nvPicPr>
          <p:cNvPr id="19" name="Slika 18">
            <a:extLst>
              <a:ext uri="{FF2B5EF4-FFF2-40B4-BE49-F238E27FC236}">
                <a16:creationId xmlns:a16="http://schemas.microsoft.com/office/drawing/2014/main" id="{03F15BB4-9F7E-EB80-8404-9FAF183B74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50548" y="282809"/>
            <a:ext cx="2042092" cy="2358579"/>
          </a:xfrm>
          <a:prstGeom prst="rect">
            <a:avLst/>
          </a:prstGeom>
        </p:spPr>
      </p:pic>
      <p:pic>
        <p:nvPicPr>
          <p:cNvPr id="21" name="Slika 20">
            <a:extLst>
              <a:ext uri="{FF2B5EF4-FFF2-40B4-BE49-F238E27FC236}">
                <a16:creationId xmlns:a16="http://schemas.microsoft.com/office/drawing/2014/main" id="{77E4267B-7015-2286-FAFC-8711251D84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44493" y="4993108"/>
            <a:ext cx="1412110" cy="1713509"/>
          </a:xfrm>
          <a:prstGeom prst="rect">
            <a:avLst/>
          </a:prstGeom>
        </p:spPr>
      </p:pic>
      <p:sp>
        <p:nvSpPr>
          <p:cNvPr id="22" name="PoljeZBesedilom 21">
            <a:extLst>
              <a:ext uri="{FF2B5EF4-FFF2-40B4-BE49-F238E27FC236}">
                <a16:creationId xmlns:a16="http://schemas.microsoft.com/office/drawing/2014/main" id="{B76BB052-9FE8-3757-2430-9E8A1A6A9487}"/>
              </a:ext>
            </a:extLst>
          </p:cNvPr>
          <p:cNvSpPr txBox="1"/>
          <p:nvPr/>
        </p:nvSpPr>
        <p:spPr>
          <a:xfrm>
            <a:off x="8265457" y="1170573"/>
            <a:ext cx="1563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razklop</a:t>
            </a:r>
          </a:p>
        </p:txBody>
      </p:sp>
      <p:sp>
        <p:nvSpPr>
          <p:cNvPr id="23" name="PoljeZBesedilom 22">
            <a:extLst>
              <a:ext uri="{FF2B5EF4-FFF2-40B4-BE49-F238E27FC236}">
                <a16:creationId xmlns:a16="http://schemas.microsoft.com/office/drawing/2014/main" id="{9577C34C-52F2-ED09-7F58-383643F993FB}"/>
              </a:ext>
            </a:extLst>
          </p:cNvPr>
          <p:cNvSpPr txBox="1"/>
          <p:nvPr/>
        </p:nvSpPr>
        <p:spPr>
          <a:xfrm>
            <a:off x="9439835" y="316964"/>
            <a:ext cx="15999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Dokončan razklop</a:t>
            </a:r>
          </a:p>
        </p:txBody>
      </p:sp>
      <p:sp>
        <p:nvSpPr>
          <p:cNvPr id="24" name="PoljeZBesedilom 23">
            <a:extLst>
              <a:ext uri="{FF2B5EF4-FFF2-40B4-BE49-F238E27FC236}">
                <a16:creationId xmlns:a16="http://schemas.microsoft.com/office/drawing/2014/main" id="{3EC0D7F9-DCAE-E7C2-5A12-3D2FEDBFDB7A}"/>
              </a:ext>
            </a:extLst>
          </p:cNvPr>
          <p:cNvSpPr txBox="1"/>
          <p:nvPr/>
        </p:nvSpPr>
        <p:spPr>
          <a:xfrm>
            <a:off x="10456603" y="5405002"/>
            <a:ext cx="17353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Dodatek </a:t>
            </a:r>
            <a:r>
              <a:rPr lang="sl-SI" dirty="0" err="1"/>
              <a:t>NaOH</a:t>
            </a:r>
            <a:r>
              <a:rPr lang="sl-SI" dirty="0"/>
              <a:t> po končane razklopu</a:t>
            </a:r>
          </a:p>
        </p:txBody>
      </p:sp>
      <p:sp>
        <p:nvSpPr>
          <p:cNvPr id="4" name="PoljeZBesedilom 3">
            <a:extLst>
              <a:ext uri="{FF2B5EF4-FFF2-40B4-BE49-F238E27FC236}">
                <a16:creationId xmlns:a16="http://schemas.microsoft.com/office/drawing/2014/main" id="{0E49AA6C-3938-AB91-99DE-37CFC417E442}"/>
              </a:ext>
            </a:extLst>
          </p:cNvPr>
          <p:cNvSpPr txBox="1"/>
          <p:nvPr/>
        </p:nvSpPr>
        <p:spPr>
          <a:xfrm>
            <a:off x="1712259" y="4352383"/>
            <a:ext cx="48857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2 BO</a:t>
            </a:r>
            <a:r>
              <a:rPr lang="sl-SI" baseline="-25000" dirty="0"/>
              <a:t>2</a:t>
            </a:r>
            <a:r>
              <a:rPr lang="sl-SI" baseline="30000" dirty="0"/>
              <a:t>-</a:t>
            </a:r>
            <a:r>
              <a:rPr lang="sl-SI" dirty="0"/>
              <a:t> + H</a:t>
            </a:r>
            <a:r>
              <a:rPr lang="sl-SI" baseline="-25000" dirty="0"/>
              <a:t>2</a:t>
            </a:r>
            <a:r>
              <a:rPr lang="sl-SI" dirty="0"/>
              <a:t>SO</a:t>
            </a:r>
            <a:r>
              <a:rPr lang="sl-SI" baseline="-25000" dirty="0"/>
              <a:t>4</a:t>
            </a:r>
            <a:r>
              <a:rPr lang="sl-SI" dirty="0"/>
              <a:t> </a:t>
            </a:r>
            <a:r>
              <a:rPr lang="sl-SI" dirty="0">
                <a:sym typeface="Symbol" panose="05050102010706020507" pitchFamily="18" charset="2"/>
              </a:rPr>
              <a:t> HBO</a:t>
            </a:r>
            <a:r>
              <a:rPr lang="sl-SI" baseline="-25000" dirty="0">
                <a:sym typeface="Symbol" panose="05050102010706020507" pitchFamily="18" charset="2"/>
              </a:rPr>
              <a:t>2</a:t>
            </a:r>
            <a:r>
              <a:rPr lang="sl-SI" dirty="0">
                <a:sym typeface="Symbol" panose="05050102010706020507" pitchFamily="18" charset="2"/>
              </a:rPr>
              <a:t> + SO</a:t>
            </a:r>
            <a:r>
              <a:rPr lang="sl-SI" baseline="-25000" dirty="0">
                <a:sym typeface="Symbol" panose="05050102010706020507" pitchFamily="18" charset="2"/>
              </a:rPr>
              <a:t>4</a:t>
            </a:r>
            <a:r>
              <a:rPr lang="sl-SI" baseline="30000" dirty="0">
                <a:sym typeface="Symbol" panose="05050102010706020507" pitchFamily="18" charset="2"/>
              </a:rPr>
              <a:t>2-</a:t>
            </a:r>
            <a:endParaRPr lang="sl-SI" baseline="30000" dirty="0"/>
          </a:p>
        </p:txBody>
      </p:sp>
    </p:spTree>
    <p:extLst>
      <p:ext uri="{BB962C8B-B14F-4D97-AF65-F5344CB8AC3E}">
        <p14:creationId xmlns:p14="http://schemas.microsoft.com/office/powerpoint/2010/main" val="34020359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E52C2A2-DBC8-E954-4644-226094AD26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>
                <a:solidFill>
                  <a:srgbClr val="7030A0"/>
                </a:solidFill>
              </a:rPr>
              <a:t>Določanje beljakovin v žitu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Označba mesta vsebine 2">
                <a:extLst>
                  <a:ext uri="{FF2B5EF4-FFF2-40B4-BE49-F238E27FC236}">
                    <a16:creationId xmlns:a16="http://schemas.microsoft.com/office/drawing/2014/main" id="{FE60C090-0008-C8D2-DBAA-D76D274C570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sl-SI" altLang="sl-SI" dirty="0"/>
                  <a:t>Izračun:</a:t>
                </a:r>
              </a:p>
              <a:p>
                <a:pPr marL="0" indent="0">
                  <a:buNone/>
                </a:pPr>
                <a:r>
                  <a:rPr lang="sl-SI" altLang="sl-SI" dirty="0">
                    <a:solidFill>
                      <a:srgbClr val="7030A0"/>
                    </a:solidFill>
                  </a:rPr>
                  <a:t>Količina </a:t>
                </a:r>
                <a:r>
                  <a:rPr lang="sl-SI" altLang="sl-SI" b="1" dirty="0">
                    <a:solidFill>
                      <a:srgbClr val="7030A0"/>
                    </a:solidFill>
                  </a:rPr>
                  <a:t>dušika</a:t>
                </a:r>
                <a:r>
                  <a:rPr lang="sl-SI" altLang="sl-SI" dirty="0">
                    <a:solidFill>
                      <a:srgbClr val="7030A0"/>
                    </a:solidFill>
                  </a:rPr>
                  <a:t> w (N v %)</a:t>
                </a:r>
                <a14:m>
                  <m:oMath xmlns:m="http://schemas.openxmlformats.org/officeDocument/2006/math">
                    <m:r>
                      <a:rPr lang="sl-SI" altLang="sl-SI" b="0" i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sl-SI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sl-SI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sl-SI" altLang="sl-SI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  <m:d>
                          <m:dPr>
                            <m:ctrlPr>
                              <a:rPr lang="sl-SI" altLang="sl-SI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sl-SI" altLang="sl-SI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𝐻</m:t>
                            </m:r>
                            <m:r>
                              <a:rPr lang="sl-SI" altLang="sl-SI" i="1" baseline="-2500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sl-SI" altLang="sl-SI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𝑆𝑂</m:t>
                            </m:r>
                            <m:r>
                              <a:rPr lang="sl-SI" altLang="sl-SI" i="1" baseline="-2500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e>
                        </m:d>
                        <m:r>
                          <a:rPr lang="sl-SI" altLang="sl-SI" b="0" i="1" baseline="-2500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sl-SI" altLang="sl-SI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∗ </m:t>
                        </m:r>
                        <m:r>
                          <a:rPr lang="sl-SI" altLang="sl-SI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  <m:d>
                          <m:dPr>
                            <m:ctrlPr>
                              <a:rPr lang="sl-SI" altLang="sl-SI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sl-SI" altLang="sl-SI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𝐻</m:t>
                            </m:r>
                            <m:r>
                              <a:rPr lang="sl-SI" altLang="sl-SI" i="1" baseline="-2500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sl-SI" altLang="sl-SI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𝑆𝑂</m:t>
                            </m:r>
                            <m:r>
                              <a:rPr lang="sl-SI" altLang="sl-SI" i="1" baseline="-2500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e>
                        </m:d>
                        <m:r>
                          <a:rPr lang="sl-SI" altLang="sl-SI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  <m:r>
                          <a:rPr lang="sl-SI" altLang="sl-SI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  <m:d>
                          <m:dPr>
                            <m:ctrlPr>
                              <a:rPr lang="sl-SI" altLang="sl-SI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sl-SI" altLang="sl-SI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</m:d>
                        <m:r>
                          <a:rPr lang="sl-SI" altLang="sl-SI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a:rPr lang="sl-SI" altLang="sl-SI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2 ∗ </m:t>
                        </m:r>
                        <m:r>
                          <a:rPr lang="sl-SI" altLang="sl-SI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sl-SI" altLang="sl-SI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sl-SI" altLang="sl-SI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𝑣𝑧𝑜𝑟𝑐𝑎</m:t>
                        </m:r>
                      </m:den>
                    </m:f>
                  </m:oMath>
                </a14:m>
                <a:r>
                  <a:rPr lang="sl-SI" altLang="sl-SI" dirty="0">
                    <a:solidFill>
                      <a:srgbClr val="7030A0"/>
                    </a:solidFill>
                  </a:rPr>
                  <a:t> * 100 %</a:t>
                </a:r>
              </a:p>
              <a:p>
                <a:endParaRPr lang="sl-SI" dirty="0"/>
              </a:p>
              <a:p>
                <a:pPr marL="0" indent="0">
                  <a:buNone/>
                </a:pPr>
                <a:r>
                  <a:rPr lang="sl-SI" altLang="sl-SI" dirty="0">
                    <a:solidFill>
                      <a:srgbClr val="7030A0"/>
                    </a:solidFill>
                  </a:rPr>
                  <a:t>Količina surovih </a:t>
                </a:r>
                <a:r>
                  <a:rPr lang="sl-SI" altLang="sl-SI" b="1" dirty="0">
                    <a:solidFill>
                      <a:srgbClr val="7030A0"/>
                    </a:solidFill>
                  </a:rPr>
                  <a:t>beljakovin</a:t>
                </a:r>
                <a:r>
                  <a:rPr lang="sl-SI" altLang="sl-SI" dirty="0">
                    <a:solidFill>
                      <a:srgbClr val="7030A0"/>
                    </a:solidFill>
                  </a:rPr>
                  <a:t> v % na suho snov = w(N v %) * F</a:t>
                </a:r>
              </a:p>
              <a:p>
                <a:r>
                  <a:rPr lang="sl-SI" altLang="sl-SI" dirty="0"/>
                  <a:t>W odstotek dušika</a:t>
                </a:r>
              </a:p>
              <a:p>
                <a:r>
                  <a:rPr lang="sl-SI" altLang="sl-SI" dirty="0"/>
                  <a:t>F: </a:t>
                </a:r>
                <a:r>
                  <a:rPr lang="sl-SI" altLang="sl-SI" dirty="0">
                    <a:solidFill>
                      <a:srgbClr val="FF0000"/>
                    </a:solidFill>
                  </a:rPr>
                  <a:t>5,7</a:t>
                </a:r>
                <a:r>
                  <a:rPr lang="sl-SI" altLang="sl-SI" dirty="0"/>
                  <a:t> za pšenico</a:t>
                </a:r>
              </a:p>
              <a:p>
                <a:r>
                  <a:rPr lang="sl-SI" altLang="sl-SI" dirty="0"/>
                  <a:t>F: </a:t>
                </a:r>
                <a:r>
                  <a:rPr lang="sl-SI" altLang="sl-SI" dirty="0">
                    <a:solidFill>
                      <a:srgbClr val="FF0000"/>
                    </a:solidFill>
                  </a:rPr>
                  <a:t>6,25 </a:t>
                </a:r>
                <a:r>
                  <a:rPr lang="sl-SI" altLang="sl-SI" dirty="0"/>
                  <a:t>za druga žita</a:t>
                </a:r>
              </a:p>
              <a:p>
                <a:endParaRPr lang="sl-SI" dirty="0"/>
              </a:p>
            </p:txBody>
          </p:sp>
        </mc:Choice>
        <mc:Fallback xmlns="">
          <p:sp>
            <p:nvSpPr>
              <p:cNvPr id="3" name="Označba mesta vsebine 2">
                <a:extLst>
                  <a:ext uri="{FF2B5EF4-FFF2-40B4-BE49-F238E27FC236}">
                    <a16:creationId xmlns:a16="http://schemas.microsoft.com/office/drawing/2014/main" id="{FE60C090-0008-C8D2-DBAA-D76D274C570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2241"/>
                </a:stretch>
              </a:blipFill>
            </p:spPr>
            <p:txBody>
              <a:bodyPr/>
              <a:lstStyle/>
              <a:p>
                <a:r>
                  <a:rPr lang="sl-SI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8067163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9363C26-547C-8D79-F092-E08869EE98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>
                <a:solidFill>
                  <a:srgbClr val="7030A0"/>
                </a:solidFill>
              </a:rPr>
              <a:t>Določanje maščob: </a:t>
            </a:r>
            <a:r>
              <a:rPr lang="sl-SI" dirty="0" err="1">
                <a:solidFill>
                  <a:srgbClr val="7030A0"/>
                </a:solidFill>
              </a:rPr>
              <a:t>extrakcija</a:t>
            </a:r>
            <a:r>
              <a:rPr lang="sl-SI" dirty="0">
                <a:solidFill>
                  <a:srgbClr val="7030A0"/>
                </a:solidFill>
              </a:rPr>
              <a:t> po </a:t>
            </a:r>
            <a:r>
              <a:rPr lang="sl-SI" dirty="0" err="1">
                <a:solidFill>
                  <a:srgbClr val="7030A0"/>
                </a:solidFill>
              </a:rPr>
              <a:t>Soxhletu</a:t>
            </a:r>
            <a:endParaRPr lang="sl-SI" dirty="0">
              <a:solidFill>
                <a:srgbClr val="7030A0"/>
              </a:solidFill>
            </a:endParaRPr>
          </a:p>
        </p:txBody>
      </p:sp>
      <p:pic>
        <p:nvPicPr>
          <p:cNvPr id="5" name="Označba mesta vsebine 4">
            <a:extLst>
              <a:ext uri="{FF2B5EF4-FFF2-40B4-BE49-F238E27FC236}">
                <a16:creationId xmlns:a16="http://schemas.microsoft.com/office/drawing/2014/main" id="{3ECBB86C-E5CD-514F-E527-2685DB14E0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59289" y="3449790"/>
            <a:ext cx="6082514" cy="3234996"/>
          </a:xfrm>
          <a:prstGeom prst="rect">
            <a:avLst/>
          </a:prstGeom>
        </p:spPr>
      </p:pic>
      <p:sp>
        <p:nvSpPr>
          <p:cNvPr id="6" name="PoljeZBesedilom 5">
            <a:extLst>
              <a:ext uri="{FF2B5EF4-FFF2-40B4-BE49-F238E27FC236}">
                <a16:creationId xmlns:a16="http://schemas.microsoft.com/office/drawing/2014/main" id="{B0E2E503-DDE4-8C90-2C6A-94A7A6EDBD84}"/>
              </a:ext>
            </a:extLst>
          </p:cNvPr>
          <p:cNvSpPr txBox="1"/>
          <p:nvPr/>
        </p:nvSpPr>
        <p:spPr>
          <a:xfrm>
            <a:off x="936978" y="1490133"/>
            <a:ext cx="1041682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sl-SI" sz="3200" dirty="0"/>
              <a:t>Postopek potka v </a:t>
            </a:r>
            <a:r>
              <a:rPr lang="sl-SI" sz="3200" dirty="0" err="1"/>
              <a:t>Soxhletovi</a:t>
            </a:r>
            <a:r>
              <a:rPr lang="sl-SI" sz="3200" dirty="0"/>
              <a:t> aparaturi, v kateri se vzorec ekstrahira </a:t>
            </a:r>
            <a:r>
              <a:rPr lang="sl-SI" sz="3200" dirty="0">
                <a:solidFill>
                  <a:srgbClr val="0070C0"/>
                </a:solidFill>
              </a:rPr>
              <a:t>z organskim topilom. </a:t>
            </a:r>
          </a:p>
          <a:p>
            <a:pPr algn="just"/>
            <a:r>
              <a:rPr lang="sl-SI" sz="3200" dirty="0"/>
              <a:t>Po ekstrakciji se topilo od-destilira. </a:t>
            </a:r>
          </a:p>
          <a:p>
            <a:pPr algn="just"/>
            <a:r>
              <a:rPr lang="sl-SI" sz="3200" dirty="0"/>
              <a:t>% maščobe izračunamo iz razlike v masi. </a:t>
            </a:r>
          </a:p>
        </p:txBody>
      </p:sp>
    </p:spTree>
    <p:extLst>
      <p:ext uri="{BB962C8B-B14F-4D97-AF65-F5344CB8AC3E}">
        <p14:creationId xmlns:p14="http://schemas.microsoft.com/office/powerpoint/2010/main" val="387453394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D70F2B8-EAB7-43B3-6CAB-6B9A2784A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>
                <a:solidFill>
                  <a:srgbClr val="7030A0"/>
                </a:solidFill>
              </a:rPr>
              <a:t>Analiza mlevskih izdelkov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10C2AC11-97B4-435B-ABF2-277C305446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/>
              <a:buChar char="•"/>
              <a:defRPr/>
            </a:pPr>
            <a:r>
              <a:rPr lang="sl-SI" dirty="0"/>
              <a:t>Določanje </a:t>
            </a:r>
            <a:r>
              <a:rPr lang="sl-SI" b="1" dirty="0">
                <a:solidFill>
                  <a:srgbClr val="00B050"/>
                </a:solidFill>
              </a:rPr>
              <a:t>senzoričnih</a:t>
            </a:r>
            <a:r>
              <a:rPr lang="sl-SI" dirty="0"/>
              <a:t> lastnosti</a:t>
            </a:r>
          </a:p>
          <a:p>
            <a:pPr>
              <a:buFont typeface="Arial"/>
              <a:buChar char="•"/>
              <a:defRPr/>
            </a:pPr>
            <a:r>
              <a:rPr lang="sl-SI" dirty="0"/>
              <a:t>Določanje </a:t>
            </a:r>
            <a:r>
              <a:rPr lang="sl-SI" b="1" dirty="0">
                <a:solidFill>
                  <a:srgbClr val="00B050"/>
                </a:solidFill>
              </a:rPr>
              <a:t>količine vode </a:t>
            </a:r>
            <a:r>
              <a:rPr lang="sl-SI" dirty="0"/>
              <a:t>(sušenje 105°C)</a:t>
            </a:r>
          </a:p>
          <a:p>
            <a:pPr>
              <a:buFont typeface="Arial"/>
              <a:buChar char="•"/>
              <a:defRPr/>
            </a:pPr>
            <a:r>
              <a:rPr lang="sl-SI" dirty="0"/>
              <a:t>Določanje </a:t>
            </a:r>
            <a:r>
              <a:rPr lang="sl-SI" b="1" dirty="0">
                <a:solidFill>
                  <a:srgbClr val="00B050"/>
                </a:solidFill>
              </a:rPr>
              <a:t>pepela</a:t>
            </a:r>
            <a:r>
              <a:rPr lang="sl-SI" dirty="0"/>
              <a:t> (sežig 900 ° C)</a:t>
            </a:r>
          </a:p>
          <a:p>
            <a:pPr>
              <a:buFont typeface="Arial"/>
              <a:buChar char="•"/>
              <a:defRPr/>
            </a:pPr>
            <a:r>
              <a:rPr lang="sl-SI" dirty="0"/>
              <a:t>Določanje </a:t>
            </a:r>
            <a:r>
              <a:rPr lang="sl-SI" b="1" dirty="0">
                <a:solidFill>
                  <a:srgbClr val="00B050"/>
                </a:solidFill>
              </a:rPr>
              <a:t>kislinske stopnje </a:t>
            </a:r>
            <a:r>
              <a:rPr lang="sl-SI" dirty="0"/>
              <a:t>(</a:t>
            </a:r>
            <a:r>
              <a:rPr lang="sl-SI" dirty="0" err="1"/>
              <a:t>nevtralizacijska</a:t>
            </a:r>
            <a:r>
              <a:rPr lang="sl-SI" dirty="0"/>
              <a:t> titracija)</a:t>
            </a:r>
          </a:p>
          <a:p>
            <a:pPr>
              <a:buFont typeface="Arial"/>
              <a:buChar char="•"/>
              <a:defRPr/>
            </a:pPr>
            <a:r>
              <a:rPr lang="sl-SI" dirty="0"/>
              <a:t>Določanje </a:t>
            </a:r>
            <a:r>
              <a:rPr lang="sl-SI" b="1" dirty="0">
                <a:solidFill>
                  <a:srgbClr val="00B050"/>
                </a:solidFill>
              </a:rPr>
              <a:t>vlažnega lepka: </a:t>
            </a:r>
            <a:r>
              <a:rPr lang="sl-SI" dirty="0"/>
              <a:t>z izpiranjem</a:t>
            </a:r>
          </a:p>
          <a:p>
            <a:pPr lvl="2">
              <a:buFont typeface="Arial"/>
              <a:buChar char="•"/>
              <a:defRPr/>
            </a:pPr>
            <a:r>
              <a:rPr lang="sl-SI" dirty="0">
                <a:solidFill>
                  <a:srgbClr val="002060"/>
                </a:solidFill>
              </a:rPr>
              <a:t>pod 20 % nezadostno</a:t>
            </a:r>
          </a:p>
          <a:p>
            <a:pPr lvl="2">
              <a:buFont typeface="Arial"/>
              <a:buChar char="•"/>
              <a:defRPr/>
            </a:pPr>
            <a:r>
              <a:rPr lang="sl-SI" dirty="0">
                <a:solidFill>
                  <a:srgbClr val="002060"/>
                </a:solidFill>
              </a:rPr>
              <a:t>20 – 25 % zadovoljivo</a:t>
            </a:r>
          </a:p>
          <a:p>
            <a:pPr lvl="2">
              <a:buFont typeface="Arial"/>
              <a:buChar char="•"/>
              <a:defRPr/>
            </a:pPr>
            <a:r>
              <a:rPr lang="sl-SI" dirty="0">
                <a:solidFill>
                  <a:srgbClr val="002060"/>
                </a:solidFill>
              </a:rPr>
              <a:t>25 - 30 % dobro</a:t>
            </a:r>
          </a:p>
          <a:p>
            <a:pPr lvl="2">
              <a:buFont typeface="Arial"/>
              <a:buChar char="•"/>
              <a:defRPr/>
            </a:pPr>
            <a:r>
              <a:rPr lang="sl-SI" dirty="0">
                <a:solidFill>
                  <a:srgbClr val="002060"/>
                </a:solidFill>
              </a:rPr>
              <a:t>nad 30 % zelo dobro</a:t>
            </a:r>
          </a:p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853358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8C57079-8F04-3BF6-2EA9-A9289C2107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>
                <a:solidFill>
                  <a:srgbClr val="7030A0"/>
                </a:solidFill>
              </a:rPr>
              <a:t>Analiza testenin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8D1BDF4D-8ED4-DDFB-FC67-62024A761C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altLang="sl-SI" b="1" dirty="0">
                <a:solidFill>
                  <a:srgbClr val="00B050"/>
                </a:solidFill>
              </a:rPr>
              <a:t>Senzorična</a:t>
            </a:r>
            <a:r>
              <a:rPr lang="sl-SI" altLang="sl-SI" dirty="0"/>
              <a:t> analiza nekuhanih in kuhanih testenin</a:t>
            </a:r>
          </a:p>
          <a:p>
            <a:r>
              <a:rPr lang="sl-SI" altLang="sl-SI" dirty="0"/>
              <a:t>Določanje </a:t>
            </a:r>
            <a:r>
              <a:rPr lang="sl-SI" altLang="sl-SI" b="1" dirty="0">
                <a:solidFill>
                  <a:srgbClr val="00B050"/>
                </a:solidFill>
              </a:rPr>
              <a:t>povečanja volumna </a:t>
            </a:r>
            <a:r>
              <a:rPr lang="sl-SI" altLang="sl-SI" dirty="0"/>
              <a:t>testenin pri kuhanju (2 do 3 x)</a:t>
            </a:r>
          </a:p>
          <a:p>
            <a:r>
              <a:rPr lang="sl-SI" altLang="sl-SI" dirty="0"/>
              <a:t>Določanje </a:t>
            </a:r>
            <a:r>
              <a:rPr lang="sl-SI" altLang="sl-SI" b="1" dirty="0">
                <a:solidFill>
                  <a:srgbClr val="00B050"/>
                </a:solidFill>
              </a:rPr>
              <a:t>kislinske stopnje </a:t>
            </a:r>
            <a:r>
              <a:rPr lang="sl-SI" altLang="sl-SI" dirty="0"/>
              <a:t>z 0,1 M </a:t>
            </a:r>
            <a:r>
              <a:rPr lang="sl-SI" altLang="sl-SI" dirty="0" err="1"/>
              <a:t>NaOH</a:t>
            </a:r>
            <a:endParaRPr lang="sl-SI" altLang="sl-SI" dirty="0"/>
          </a:p>
          <a:p>
            <a:r>
              <a:rPr lang="sl-SI" altLang="sl-SI" dirty="0"/>
              <a:t>Dokazovanje </a:t>
            </a:r>
            <a:r>
              <a:rPr lang="sl-SI" altLang="sl-SI" b="1" dirty="0" err="1">
                <a:solidFill>
                  <a:srgbClr val="00B050"/>
                </a:solidFill>
              </a:rPr>
              <a:t>luteina</a:t>
            </a:r>
            <a:r>
              <a:rPr lang="sl-SI" altLang="sl-SI" dirty="0"/>
              <a:t> (barvilo rumenjaka) z dietiletrom</a:t>
            </a:r>
          </a:p>
          <a:p>
            <a:pPr marL="0" indent="0">
              <a:buNone/>
            </a:pPr>
            <a:endParaRPr lang="sl-SI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F665C43C-865C-9E2F-D869-426B374B46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63125" y="3853392"/>
            <a:ext cx="1590675" cy="2876550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DA51575D-6DB9-911D-F750-B1DC516FE8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8706" y="3853392"/>
            <a:ext cx="1590675" cy="287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39263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8B2B805-4C10-4E58-32AF-D74B6F767B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>
                <a:solidFill>
                  <a:srgbClr val="7030A0"/>
                </a:solidFill>
              </a:rPr>
              <a:t>Analize moke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803E8B0A-95D3-BFB3-89CE-118DA2C28D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sl-SI" dirty="0"/>
              <a:t>Senzorične lastnosti (določanje okusa, vonja, barve, ostrine)</a:t>
            </a:r>
          </a:p>
          <a:p>
            <a:r>
              <a:rPr lang="sl-SI" dirty="0"/>
              <a:t>Fizikalne analize (določanje vode, pepela, vlažnega lepka, viskoznosti)</a:t>
            </a:r>
          </a:p>
          <a:p>
            <a:r>
              <a:rPr lang="sl-SI" dirty="0"/>
              <a:t>Kemijske analize (določanje kislinske stopnje, količine beljakovin, sedimentacijska vrednost)</a:t>
            </a:r>
          </a:p>
          <a:p>
            <a:endParaRPr lang="sl-SI" dirty="0"/>
          </a:p>
          <a:p>
            <a:pPr marL="0" indent="0">
              <a:buNone/>
            </a:pPr>
            <a:r>
              <a:rPr lang="sl-SI" dirty="0" err="1"/>
              <a:t>Reološke</a:t>
            </a:r>
            <a:r>
              <a:rPr lang="sl-SI" dirty="0"/>
              <a:t> analize: </a:t>
            </a:r>
          </a:p>
          <a:p>
            <a:pPr>
              <a:buFontTx/>
              <a:buChar char="-"/>
            </a:pPr>
            <a:r>
              <a:rPr lang="sl-SI" dirty="0" err="1"/>
              <a:t>Farinograf</a:t>
            </a:r>
            <a:r>
              <a:rPr lang="sl-SI" dirty="0"/>
              <a:t> </a:t>
            </a:r>
          </a:p>
          <a:p>
            <a:pPr>
              <a:buFontTx/>
              <a:buChar char="-"/>
            </a:pPr>
            <a:r>
              <a:rPr lang="sl-SI" dirty="0" err="1"/>
              <a:t>Ekstenziograf</a:t>
            </a:r>
            <a:endParaRPr lang="sl-SI" dirty="0"/>
          </a:p>
          <a:p>
            <a:pPr>
              <a:buFontTx/>
              <a:buChar char="-"/>
            </a:pPr>
            <a:r>
              <a:rPr lang="sl-SI" dirty="0" err="1"/>
              <a:t>amilograf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3358855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4050D21-1C22-4A2F-E589-33A56A4871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>
                <a:solidFill>
                  <a:srgbClr val="7030A0"/>
                </a:solidFill>
              </a:rPr>
              <a:t>7. člen; minimalna kakovost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20F50E86-7419-D759-6E90-328B1D5144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sl-SI" dirty="0">
                <a:solidFill>
                  <a:srgbClr val="FF0000"/>
                </a:solidFill>
              </a:rPr>
              <a:t>Oluščeno žito </a:t>
            </a:r>
            <a:r>
              <a:rPr lang="sl-SI" dirty="0"/>
              <a:t>mora ustrezati naslednji minimalni kakovosti:</a:t>
            </a:r>
          </a:p>
          <a:p>
            <a:pPr algn="just"/>
            <a:r>
              <a:rPr lang="sl-SI" b="1" dirty="0">
                <a:solidFill>
                  <a:srgbClr val="0070C0"/>
                </a:solidFill>
              </a:rPr>
              <a:t>barva, vonj in okus </a:t>
            </a:r>
            <a:r>
              <a:rPr lang="sl-SI" dirty="0"/>
              <a:t>morajo biti </a:t>
            </a:r>
            <a:r>
              <a:rPr lang="sl-SI" b="1" dirty="0">
                <a:solidFill>
                  <a:srgbClr val="0070C0"/>
                </a:solidFill>
              </a:rPr>
              <a:t>značilni</a:t>
            </a:r>
            <a:r>
              <a:rPr lang="sl-SI" dirty="0"/>
              <a:t> za posamezno vrsto oziroma sorto žita</a:t>
            </a:r>
          </a:p>
          <a:p>
            <a:pPr algn="just"/>
            <a:r>
              <a:rPr lang="sl-SI" dirty="0"/>
              <a:t>ne sme vsebovati </a:t>
            </a:r>
            <a:r>
              <a:rPr lang="sl-SI" dirty="0">
                <a:solidFill>
                  <a:srgbClr val="FF0000"/>
                </a:solidFill>
              </a:rPr>
              <a:t>neoluščenih</a:t>
            </a:r>
            <a:r>
              <a:rPr lang="sl-SI" dirty="0"/>
              <a:t> zrn in delov lusk</a:t>
            </a:r>
            <a:r>
              <a:rPr lang="sl-SI" sz="1400" dirty="0"/>
              <a:t>, razen če s tem pravilnikom ni drugače določeno</a:t>
            </a:r>
          </a:p>
          <a:p>
            <a:pPr algn="just"/>
            <a:r>
              <a:rPr lang="sl-SI" dirty="0"/>
              <a:t>ne sme vsebovati </a:t>
            </a:r>
            <a:r>
              <a:rPr lang="sl-SI" dirty="0">
                <a:solidFill>
                  <a:srgbClr val="FF0000"/>
                </a:solidFill>
              </a:rPr>
              <a:t>primesi </a:t>
            </a:r>
            <a:r>
              <a:rPr lang="sl-SI" dirty="0"/>
              <a:t>tujega izvora, zrn drugih žit in poškodovanih zrn, </a:t>
            </a:r>
            <a:r>
              <a:rPr lang="sl-SI" sz="1400" dirty="0"/>
              <a:t>razen če s tem pravilnikom ni drugače določeno</a:t>
            </a:r>
          </a:p>
          <a:p>
            <a:pPr algn="just"/>
            <a:r>
              <a:rPr lang="sl-SI" dirty="0"/>
              <a:t>ne sme vsebovati primesi </a:t>
            </a:r>
            <a:r>
              <a:rPr lang="sl-SI" dirty="0">
                <a:solidFill>
                  <a:srgbClr val="FF0000"/>
                </a:solidFill>
              </a:rPr>
              <a:t>živalskega</a:t>
            </a:r>
            <a:r>
              <a:rPr lang="sl-SI" dirty="0"/>
              <a:t> izvora</a:t>
            </a:r>
          </a:p>
          <a:p>
            <a:pPr algn="just"/>
            <a:r>
              <a:rPr lang="sl-SI" dirty="0"/>
              <a:t>lahko vsebuje največ </a:t>
            </a:r>
            <a:r>
              <a:rPr lang="sl-SI" b="1" dirty="0">
                <a:solidFill>
                  <a:srgbClr val="0070C0"/>
                </a:solidFill>
              </a:rPr>
              <a:t>14,5 % vode</a:t>
            </a:r>
            <a:r>
              <a:rPr lang="sl-SI" sz="1400" dirty="0"/>
              <a:t>, razen če s tem pravilnikom ni drugače določeno</a:t>
            </a:r>
          </a:p>
          <a:p>
            <a:pPr algn="just"/>
            <a:r>
              <a:rPr lang="sl-SI" sz="1700" dirty="0"/>
              <a:t>lahko vsebuje največ 0,25 % neoluščenih zrn in največ 0,25 % primesi tujega izvora ter zrn drugih žit, od tega največ 0,15 % plev, plevic ali lusk in največ 0,10 % zrn drugih žit</a:t>
            </a:r>
          </a:p>
          <a:p>
            <a:pPr algn="just"/>
            <a:r>
              <a:rPr lang="sl-SI" sz="1700" dirty="0"/>
              <a:t>lahko vsebuje največ 10 % lomljenih zrn</a:t>
            </a:r>
          </a:p>
        </p:txBody>
      </p:sp>
    </p:spTree>
    <p:extLst>
      <p:ext uri="{BB962C8B-B14F-4D97-AF65-F5344CB8AC3E}">
        <p14:creationId xmlns:p14="http://schemas.microsoft.com/office/powerpoint/2010/main" val="225892913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id="{798B6E15-4C13-B6B2-940A-4B3760A9CB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124" y="190351"/>
            <a:ext cx="8319675" cy="6239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28565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ough rheology and the Farinograph: The mechanism underlying dough  development - ScienceDirect">
            <a:extLst>
              <a:ext uri="{FF2B5EF4-FFF2-40B4-BE49-F238E27FC236}">
                <a16:creationId xmlns:a16="http://schemas.microsoft.com/office/drawing/2014/main" id="{8BB38A37-5C17-CB00-417D-396B3B7966E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0188" y="2581931"/>
            <a:ext cx="8574980" cy="3869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30280518-DEF4-490C-D7A4-84D29AD201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1324"/>
            <a:ext cx="4358640" cy="2570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44291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id="{F14409F6-24A3-7962-9632-D8526097D6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0568" y="83771"/>
            <a:ext cx="8423031" cy="6317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37518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id="{FDBBEEFF-0F25-D0BF-E482-C1DB20D7B7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4509" y="73121"/>
            <a:ext cx="8569767" cy="642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00611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značba mesta vsebine 3">
            <a:extLst>
              <a:ext uri="{FF2B5EF4-FFF2-40B4-BE49-F238E27FC236}">
                <a16:creationId xmlns:a16="http://schemas.microsoft.com/office/drawing/2014/main" id="{BA2CC016-F1C7-1769-984B-4A97A8F552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30724" y="118622"/>
            <a:ext cx="8827675" cy="6620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36703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A3E29A6-7ACD-F54D-4A68-D870A71851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err="1">
                <a:solidFill>
                  <a:srgbClr val="7030A0"/>
                </a:solidFill>
              </a:rPr>
              <a:t>Ekstenzogram</a:t>
            </a:r>
            <a:endParaRPr lang="sl-SI" dirty="0">
              <a:solidFill>
                <a:srgbClr val="7030A0"/>
              </a:solidFill>
            </a:endParaRPr>
          </a:p>
        </p:txBody>
      </p:sp>
      <p:pic>
        <p:nvPicPr>
          <p:cNvPr id="4" name="Označba mesta vsebine 3">
            <a:extLst>
              <a:ext uri="{FF2B5EF4-FFF2-40B4-BE49-F238E27FC236}">
                <a16:creationId xmlns:a16="http://schemas.microsoft.com/office/drawing/2014/main" id="{903F414F-7A0F-F975-520D-EF77485D4E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26506" y="1581784"/>
            <a:ext cx="6761141" cy="4768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85247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značba mesta vsebine 4">
            <a:extLst>
              <a:ext uri="{FF2B5EF4-FFF2-40B4-BE49-F238E27FC236}">
                <a16:creationId xmlns:a16="http://schemas.microsoft.com/office/drawing/2014/main" id="{1CE2408C-824B-349B-0C32-0DBBF24F33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60523" y="122329"/>
            <a:ext cx="9344724" cy="6528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29175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značba mesta vsebine 3">
            <a:extLst>
              <a:ext uri="{FF2B5EF4-FFF2-40B4-BE49-F238E27FC236}">
                <a16:creationId xmlns:a16="http://schemas.microsoft.com/office/drawing/2014/main" id="{699553D9-5681-83DB-4EA5-565F6D9232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91647" y="120013"/>
            <a:ext cx="8983983" cy="6737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91510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747BD6C-7906-89B1-6D3E-670C432C29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err="1">
                <a:solidFill>
                  <a:srgbClr val="7030A0"/>
                </a:solidFill>
              </a:rPr>
              <a:t>Alveograf</a:t>
            </a:r>
            <a:endParaRPr lang="sl-SI" dirty="0">
              <a:solidFill>
                <a:srgbClr val="7030A0"/>
              </a:solidFill>
            </a:endParaRP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07359907-B539-FA1A-939F-6999E00289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sl-SI" dirty="0"/>
              <a:t>Pokaže </a:t>
            </a:r>
            <a:r>
              <a:rPr lang="sl-SI" b="1" dirty="0">
                <a:solidFill>
                  <a:srgbClr val="0070C0"/>
                </a:solidFill>
              </a:rPr>
              <a:t>tvorbo zračnega mehurja in pritisk zraka </a:t>
            </a:r>
            <a:r>
              <a:rPr lang="sl-SI" dirty="0"/>
              <a:t>v testu. </a:t>
            </a:r>
          </a:p>
          <a:p>
            <a:pPr marL="0" indent="0" algn="just">
              <a:buNone/>
            </a:pPr>
            <a:r>
              <a:rPr lang="sl-SI" dirty="0"/>
              <a:t>Velik pritisk in majhna prostornina označujeta moko z neelastičnim lepkom, majhen pritisk in velika prostornina pa moko s slabim elastičnim lepkom. </a:t>
            </a:r>
          </a:p>
          <a:p>
            <a:pPr marL="0" indent="0" algn="just">
              <a:buNone/>
            </a:pPr>
            <a:endParaRPr lang="sl-SI" dirty="0">
              <a:hlinkClick r:id="" action="ppaction://noaction"/>
            </a:endParaRPr>
          </a:p>
          <a:p>
            <a:pPr marL="0" indent="0" algn="just">
              <a:buNone/>
            </a:pPr>
            <a:endParaRPr lang="sl-SI" dirty="0">
              <a:hlinkClick r:id="" action="ppaction://noaction"/>
            </a:endParaRPr>
          </a:p>
          <a:p>
            <a:pPr marL="0" indent="0" algn="just">
              <a:buNone/>
            </a:pPr>
            <a:endParaRPr lang="sl-SI" dirty="0">
              <a:hlinkClick r:id="" action="ppaction://noaction"/>
            </a:endParaRPr>
          </a:p>
          <a:p>
            <a:pPr marL="0" indent="0" algn="just">
              <a:buNone/>
            </a:pPr>
            <a:endParaRPr lang="sl-SI" dirty="0">
              <a:hlinkClick r:id="" action="ppaction://noaction"/>
            </a:endParaRPr>
          </a:p>
          <a:p>
            <a:pPr marL="0" indent="0" algn="just">
              <a:buNone/>
            </a:pPr>
            <a:r>
              <a:rPr lang="sl-SI" dirty="0">
                <a:hlinkClick r:id="" action="ppaction://noaction"/>
              </a:rPr>
              <a:t>https://www.youtube.com/watch?v=08fQ2-xas0o</a:t>
            </a:r>
            <a:endParaRPr lang="sl-SI" dirty="0"/>
          </a:p>
          <a:p>
            <a:pPr marL="0" indent="0" algn="just">
              <a:buNone/>
            </a:pPr>
            <a:endParaRPr lang="sl-SI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FEB6C805-5B08-ECF9-B861-0566AE81D9E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36417"/>
          <a:stretch/>
        </p:blipFill>
        <p:spPr>
          <a:xfrm>
            <a:off x="6401435" y="3299460"/>
            <a:ext cx="3962977" cy="2217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18115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značba mesta vsebine 3">
            <a:extLst>
              <a:ext uri="{FF2B5EF4-FFF2-40B4-BE49-F238E27FC236}">
                <a16:creationId xmlns:a16="http://schemas.microsoft.com/office/drawing/2014/main" id="{9DD88F9B-0CAA-4D68-DD89-8E85500487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80816" y="279814"/>
            <a:ext cx="8397829" cy="6298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3638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101131D-F7A2-6E7D-3CF1-3F1FA69415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>
                <a:solidFill>
                  <a:srgbClr val="7030A0"/>
                </a:solidFill>
              </a:rPr>
              <a:t>Mlevski izdelki; 13. člen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4D6FC4C0-81DC-D32E-F5C7-BB5A108C3B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sl-SI" b="1" dirty="0">
                <a:solidFill>
                  <a:srgbClr val="FF0000"/>
                </a:solidFill>
              </a:rPr>
              <a:t>Mlevski izdelki </a:t>
            </a:r>
            <a:r>
              <a:rPr lang="sl-SI" dirty="0"/>
              <a:t>so </a:t>
            </a:r>
            <a:r>
              <a:rPr lang="sl-SI" b="1" dirty="0">
                <a:solidFill>
                  <a:srgbClr val="00B050"/>
                </a:solidFill>
              </a:rPr>
              <a:t>izdelani z mletjem oziroma drobljenjem očiščenega in pripravljenega žita.</a:t>
            </a:r>
          </a:p>
          <a:p>
            <a:pPr marL="514350" indent="-514350">
              <a:buFont typeface="+mj-lt"/>
              <a:buAutoNum type="arabicPeriod"/>
            </a:pPr>
            <a:r>
              <a:rPr lang="sl-SI" dirty="0"/>
              <a:t>Glede na tehnološki postopek se mlevski izdelki razvrščajo in označujejo zlasti kot:</a:t>
            </a:r>
          </a:p>
          <a:p>
            <a:pPr lvl="1"/>
            <a:r>
              <a:rPr lang="sl-SI" dirty="0"/>
              <a:t>Moka</a:t>
            </a:r>
          </a:p>
          <a:p>
            <a:pPr lvl="1"/>
            <a:r>
              <a:rPr lang="sl-SI" dirty="0"/>
              <a:t>Zdrob</a:t>
            </a:r>
          </a:p>
          <a:p>
            <a:pPr lvl="1"/>
            <a:r>
              <a:rPr lang="sl-SI" dirty="0"/>
              <a:t>Drobljenec</a:t>
            </a:r>
          </a:p>
          <a:p>
            <a:pPr lvl="1"/>
            <a:r>
              <a:rPr lang="sl-SI" dirty="0"/>
              <a:t>Kalčki</a:t>
            </a:r>
          </a:p>
          <a:p>
            <a:pPr lvl="1"/>
            <a:r>
              <a:rPr lang="sl-SI" dirty="0"/>
              <a:t>otrobi</a:t>
            </a:r>
          </a:p>
        </p:txBody>
      </p:sp>
    </p:spTree>
    <p:extLst>
      <p:ext uri="{BB962C8B-B14F-4D97-AF65-F5344CB8AC3E}">
        <p14:creationId xmlns:p14="http://schemas.microsoft.com/office/powerpoint/2010/main" val="392396185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značba mesta vsebine 3">
            <a:extLst>
              <a:ext uri="{FF2B5EF4-FFF2-40B4-BE49-F238E27FC236}">
                <a16:creationId xmlns:a16="http://schemas.microsoft.com/office/drawing/2014/main" id="{1DBEA44F-6B96-64C6-0DB7-9B66B2D40C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74602" y="215568"/>
            <a:ext cx="8304044" cy="6228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1011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značba mesta vsebine 3">
            <a:extLst>
              <a:ext uri="{FF2B5EF4-FFF2-40B4-BE49-F238E27FC236}">
                <a16:creationId xmlns:a16="http://schemas.microsoft.com/office/drawing/2014/main" id="{6152AD4A-A77A-6E4E-59E9-DB441EB356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3604" y="418768"/>
            <a:ext cx="8081504" cy="6061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04428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457201" y="3068320"/>
            <a:ext cx="5933412" cy="310864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sl-SI" sz="1600" dirty="0"/>
          </a:p>
          <a:p>
            <a:pPr marL="0" indent="0">
              <a:buNone/>
            </a:pPr>
            <a:endParaRPr lang="sl-SI" sz="1600" dirty="0"/>
          </a:p>
          <a:p>
            <a:pPr marL="0" indent="0">
              <a:buNone/>
            </a:pPr>
            <a:endParaRPr lang="sl-SI" sz="1600" dirty="0"/>
          </a:p>
          <a:p>
            <a:pPr marL="0" indent="0">
              <a:buNone/>
            </a:pPr>
            <a:endParaRPr lang="sl-SI" sz="1600" dirty="0"/>
          </a:p>
          <a:p>
            <a:pPr marL="0" indent="0">
              <a:buNone/>
            </a:pPr>
            <a:endParaRPr lang="sl-SI" sz="1600" dirty="0"/>
          </a:p>
        </p:txBody>
      </p:sp>
      <p:sp>
        <p:nvSpPr>
          <p:cNvPr id="8" name="Naslov 1"/>
          <p:cNvSpPr txBox="1">
            <a:spLocks/>
          </p:cNvSpPr>
          <p:nvPr/>
        </p:nvSpPr>
        <p:spPr>
          <a:xfrm>
            <a:off x="394448" y="1174377"/>
            <a:ext cx="5235387" cy="105783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dirty="0">
                <a:solidFill>
                  <a:srgbClr val="732981"/>
                </a:solidFill>
              </a:rPr>
              <a:t>Viri fotografij:</a:t>
            </a:r>
            <a:br>
              <a:rPr lang="sl-SI" sz="4400" dirty="0"/>
            </a:br>
            <a:endParaRPr lang="sl-SI" sz="3600" u="sng" dirty="0">
              <a:solidFill>
                <a:srgbClr val="73298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26783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6B24215-30DA-3555-7BD9-6E0488BC87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>
                <a:solidFill>
                  <a:srgbClr val="7030A0"/>
                </a:solidFill>
              </a:rPr>
              <a:t>Pšenični mlevski izdelki; 17. člen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57BDAF78-F26D-70AE-CFBE-3A5032F9CA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sl-SI" dirty="0">
                <a:solidFill>
                  <a:srgbClr val="FF0000"/>
                </a:solidFill>
              </a:rPr>
              <a:t>Pšenični mlevski izdelki </a:t>
            </a:r>
            <a:r>
              <a:rPr lang="sl-SI" dirty="0"/>
              <a:t>so izdelani z drobljenjem oziroma mletjem navadne pšenice </a:t>
            </a:r>
            <a:r>
              <a:rPr lang="sl-SI" i="1" dirty="0"/>
              <a:t>(</a:t>
            </a:r>
            <a:r>
              <a:rPr lang="sl-SI" i="1" dirty="0" err="1"/>
              <a:t>Triticum</a:t>
            </a:r>
            <a:r>
              <a:rPr lang="sl-SI" i="1" dirty="0"/>
              <a:t> </a:t>
            </a:r>
            <a:r>
              <a:rPr lang="sl-SI" i="1" dirty="0" err="1"/>
              <a:t>aestivum</a:t>
            </a:r>
            <a:r>
              <a:rPr lang="sl-SI" i="1" dirty="0"/>
              <a:t>) </a:t>
            </a:r>
            <a:r>
              <a:rPr lang="sl-SI" dirty="0"/>
              <a:t>in </a:t>
            </a:r>
            <a:r>
              <a:rPr lang="sl-SI" dirty="0" err="1"/>
              <a:t>durum</a:t>
            </a:r>
            <a:r>
              <a:rPr lang="sl-SI" dirty="0"/>
              <a:t> pšenice </a:t>
            </a:r>
            <a:r>
              <a:rPr lang="sl-SI" i="1" dirty="0"/>
              <a:t>(</a:t>
            </a:r>
            <a:r>
              <a:rPr lang="sl-SI" i="1" dirty="0" err="1"/>
              <a:t>Triticum</a:t>
            </a:r>
            <a:r>
              <a:rPr lang="sl-SI" i="1" dirty="0"/>
              <a:t> </a:t>
            </a:r>
            <a:r>
              <a:rPr lang="sl-SI" i="1" dirty="0" err="1"/>
              <a:t>durum</a:t>
            </a:r>
            <a:r>
              <a:rPr lang="sl-SI" i="1" dirty="0"/>
              <a:t>).</a:t>
            </a:r>
          </a:p>
          <a:p>
            <a:pPr marL="514350" indent="-514350">
              <a:buFont typeface="+mj-lt"/>
              <a:buAutoNum type="arabicPeriod"/>
            </a:pPr>
            <a:r>
              <a:rPr lang="sl-SI" dirty="0"/>
              <a:t>Pšenična moka in pšenični zdrob se izdelujeta z mletjem </a:t>
            </a:r>
            <a:r>
              <a:rPr lang="sl-SI" b="1" dirty="0" err="1">
                <a:solidFill>
                  <a:schemeClr val="accent6">
                    <a:lumMod val="75000"/>
                  </a:schemeClr>
                </a:solidFill>
              </a:rPr>
              <a:t>endosperma</a:t>
            </a:r>
            <a:r>
              <a:rPr lang="sl-SI" b="1" dirty="0">
                <a:solidFill>
                  <a:schemeClr val="accent6">
                    <a:lumMod val="75000"/>
                  </a:schemeClr>
                </a:solidFill>
              </a:rPr>
              <a:t> pšenice po odstranitvi otrobov in kalčka. </a:t>
            </a:r>
            <a:r>
              <a:rPr lang="sl-SI" dirty="0"/>
              <a:t>Pšenična moka je lahko različnih velikosti delcev (granulacij) in tipov.</a:t>
            </a:r>
          </a:p>
          <a:p>
            <a:pPr marL="514350" indent="-514350">
              <a:buFont typeface="+mj-lt"/>
              <a:buAutoNum type="arabicPeriod"/>
            </a:pPr>
            <a:r>
              <a:rPr lang="sl-SI" dirty="0"/>
              <a:t>Pšenični </a:t>
            </a:r>
            <a:r>
              <a:rPr lang="sl-SI" b="1" dirty="0">
                <a:solidFill>
                  <a:srgbClr val="7030A0"/>
                </a:solidFill>
              </a:rPr>
              <a:t>zdrob</a:t>
            </a:r>
            <a:r>
              <a:rPr lang="sl-SI" dirty="0"/>
              <a:t> je lahko različnih velikosti delcev, vendar mora vsebovati najmanj 80 % delcev velikosti </a:t>
            </a:r>
            <a:r>
              <a:rPr lang="sl-SI" b="1" dirty="0">
                <a:solidFill>
                  <a:srgbClr val="7030A0"/>
                </a:solidFill>
              </a:rPr>
              <a:t>nad 0,2 mm, </a:t>
            </a:r>
            <a:r>
              <a:rPr lang="sl-SI" dirty="0"/>
              <a:t>razen pri polnozrnatem zdrobu.</a:t>
            </a:r>
          </a:p>
          <a:p>
            <a:pPr marL="514350" indent="-514350">
              <a:buFont typeface="+mj-lt"/>
              <a:buAutoNum type="arabicPeriod"/>
            </a:pPr>
            <a:r>
              <a:rPr lang="sl-SI" dirty="0"/>
              <a:t>Pšenični </a:t>
            </a:r>
            <a:r>
              <a:rPr lang="sl-SI" b="1" dirty="0">
                <a:solidFill>
                  <a:srgbClr val="0070C0"/>
                </a:solidFill>
              </a:rPr>
              <a:t>drobljenec</a:t>
            </a:r>
            <a:r>
              <a:rPr lang="sl-SI" dirty="0"/>
              <a:t> je izdelan z drobljenjem zrnja po odstranitvi kalčkov.</a:t>
            </a:r>
          </a:p>
          <a:p>
            <a:pPr marL="514350" indent="-514350">
              <a:buFont typeface="+mj-lt"/>
              <a:buAutoNum type="arabicPeriod"/>
            </a:pPr>
            <a:r>
              <a:rPr lang="sl-SI" dirty="0"/>
              <a:t>Pšenični </a:t>
            </a:r>
            <a:r>
              <a:rPr lang="sl-SI" b="1" dirty="0">
                <a:solidFill>
                  <a:srgbClr val="7030A0"/>
                </a:solidFill>
              </a:rPr>
              <a:t>polnozrnati izdelki </a:t>
            </a:r>
            <a:r>
              <a:rPr lang="sl-SI" dirty="0"/>
              <a:t>(pšenična polnozrnata moka in pšenični polnozrnati drobljenec) so izdelani z mletjem očiščenega celega zrnja.</a:t>
            </a:r>
          </a:p>
          <a:p>
            <a:pPr marL="514350" indent="-514350">
              <a:buFont typeface="+mj-lt"/>
              <a:buAutoNum type="arabicPeriod"/>
            </a:pPr>
            <a:r>
              <a:rPr lang="sl-SI" dirty="0"/>
              <a:t>Pšenični </a:t>
            </a:r>
            <a:r>
              <a:rPr lang="sl-SI" b="1" dirty="0">
                <a:solidFill>
                  <a:srgbClr val="0070C0"/>
                </a:solidFill>
              </a:rPr>
              <a:t>kalčki</a:t>
            </a:r>
            <a:r>
              <a:rPr lang="sl-SI" dirty="0"/>
              <a:t> so izdelani z izločanjem kalčkov pri mletju pšenice.</a:t>
            </a:r>
          </a:p>
          <a:p>
            <a:pPr marL="514350" indent="-514350">
              <a:buFont typeface="+mj-lt"/>
              <a:buAutoNum type="arabicPeriod"/>
            </a:pPr>
            <a:r>
              <a:rPr lang="sl-SI" dirty="0"/>
              <a:t>Pšenični </a:t>
            </a:r>
            <a:r>
              <a:rPr lang="sl-SI" b="1" dirty="0">
                <a:solidFill>
                  <a:srgbClr val="7030A0"/>
                </a:solidFill>
              </a:rPr>
              <a:t>otrobi</a:t>
            </a:r>
            <a:r>
              <a:rPr lang="sl-SI" dirty="0">
                <a:solidFill>
                  <a:srgbClr val="7030A0"/>
                </a:solidFill>
              </a:rPr>
              <a:t> </a:t>
            </a:r>
            <a:r>
              <a:rPr lang="sl-SI" dirty="0"/>
              <a:t>so stranski produkt mletja in vsebujejo predvsem ovojnico pšeničnega zrna.</a:t>
            </a:r>
          </a:p>
        </p:txBody>
      </p:sp>
    </p:spTree>
    <p:extLst>
      <p:ext uri="{BB962C8B-B14F-4D97-AF65-F5344CB8AC3E}">
        <p14:creationId xmlns:p14="http://schemas.microsoft.com/office/powerpoint/2010/main" val="33967094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093C669-C2DB-04FB-409C-27D0262518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sz="3600" dirty="0">
                <a:solidFill>
                  <a:srgbClr val="7030A0"/>
                </a:solidFill>
              </a:rPr>
              <a:t>18. člen: </a:t>
            </a:r>
            <a:br>
              <a:rPr lang="sl-SI" sz="3600" dirty="0">
                <a:solidFill>
                  <a:srgbClr val="7030A0"/>
                </a:solidFill>
              </a:rPr>
            </a:br>
            <a:r>
              <a:rPr lang="sl-SI" sz="3600" dirty="0">
                <a:solidFill>
                  <a:srgbClr val="7030A0"/>
                </a:solidFill>
              </a:rPr>
              <a:t>razvrščanje in označevanje </a:t>
            </a:r>
            <a:r>
              <a:rPr lang="sl-SI" sz="3600" b="1" dirty="0">
                <a:solidFill>
                  <a:srgbClr val="7030A0"/>
                </a:solidFill>
              </a:rPr>
              <a:t>pšenične moke </a:t>
            </a:r>
            <a:r>
              <a:rPr lang="sl-SI" sz="3600" dirty="0">
                <a:solidFill>
                  <a:srgbClr val="7030A0"/>
                </a:solidFill>
              </a:rPr>
              <a:t>in zdroba 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18136441-D636-CB13-22E9-38D5C160EE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sl-SI" dirty="0"/>
              <a:t>Pšenična moka in pšenični zdrob se razvrščata in označujeta zlasti kot:</a:t>
            </a:r>
          </a:p>
          <a:p>
            <a:pPr lvl="1"/>
            <a:r>
              <a:rPr lang="sl-SI" dirty="0"/>
              <a:t>pšenični </a:t>
            </a:r>
            <a:r>
              <a:rPr lang="sl-SI" b="1" dirty="0"/>
              <a:t>zdrob</a:t>
            </a:r>
            <a:r>
              <a:rPr lang="sl-SI" dirty="0"/>
              <a:t> (tip 400)</a:t>
            </a:r>
          </a:p>
          <a:p>
            <a:pPr lvl="1"/>
            <a:r>
              <a:rPr lang="sl-SI" dirty="0"/>
              <a:t>pšenična </a:t>
            </a:r>
            <a:r>
              <a:rPr lang="sl-SI" b="1" dirty="0"/>
              <a:t>bela moka </a:t>
            </a:r>
            <a:r>
              <a:rPr lang="sl-SI" dirty="0"/>
              <a:t>(tip 400, 500)</a:t>
            </a:r>
          </a:p>
          <a:p>
            <a:pPr lvl="1"/>
            <a:r>
              <a:rPr lang="sl-SI" dirty="0"/>
              <a:t>pšenična </a:t>
            </a:r>
            <a:r>
              <a:rPr lang="sl-SI" b="1" dirty="0"/>
              <a:t>polbela</a:t>
            </a:r>
            <a:r>
              <a:rPr lang="sl-SI" dirty="0"/>
              <a:t> moka (tip 850)</a:t>
            </a:r>
          </a:p>
          <a:p>
            <a:pPr lvl="1"/>
            <a:r>
              <a:rPr lang="sl-SI" dirty="0"/>
              <a:t>pšenična </a:t>
            </a:r>
            <a:r>
              <a:rPr lang="sl-SI" b="1" dirty="0"/>
              <a:t>črna</a:t>
            </a:r>
            <a:r>
              <a:rPr lang="sl-SI" dirty="0"/>
              <a:t> moka (tip 1100, 1600)</a:t>
            </a:r>
          </a:p>
          <a:p>
            <a:pPr lvl="1"/>
            <a:r>
              <a:rPr lang="sl-SI" dirty="0"/>
              <a:t>pšenična </a:t>
            </a:r>
            <a:r>
              <a:rPr lang="sl-SI" b="1" dirty="0"/>
              <a:t>polnozrnata </a:t>
            </a:r>
            <a:r>
              <a:rPr lang="sl-SI" dirty="0"/>
              <a:t>moka</a:t>
            </a:r>
          </a:p>
          <a:p>
            <a:pPr lvl="1"/>
            <a:r>
              <a:rPr lang="sl-SI" dirty="0"/>
              <a:t>pšenična </a:t>
            </a:r>
            <a:r>
              <a:rPr lang="sl-SI" b="1" dirty="0" err="1"/>
              <a:t>durum</a:t>
            </a:r>
            <a:r>
              <a:rPr lang="sl-SI" b="1" dirty="0"/>
              <a:t> moka</a:t>
            </a:r>
          </a:p>
          <a:p>
            <a:pPr lvl="1"/>
            <a:r>
              <a:rPr lang="sl-SI" dirty="0"/>
              <a:t>pšenični </a:t>
            </a:r>
            <a:r>
              <a:rPr lang="sl-SI" b="1" dirty="0" err="1"/>
              <a:t>durum</a:t>
            </a:r>
            <a:r>
              <a:rPr lang="sl-SI" b="1" dirty="0"/>
              <a:t> zdrob</a:t>
            </a:r>
          </a:p>
          <a:p>
            <a:pPr lvl="1"/>
            <a:r>
              <a:rPr lang="sl-SI" dirty="0"/>
              <a:t>pšenični </a:t>
            </a:r>
            <a:r>
              <a:rPr lang="sl-SI" b="1" dirty="0"/>
              <a:t>polnozrnati </a:t>
            </a:r>
            <a:r>
              <a:rPr lang="sl-SI" b="1" dirty="0" err="1"/>
              <a:t>durum</a:t>
            </a:r>
            <a:r>
              <a:rPr lang="sl-SI" b="1" dirty="0"/>
              <a:t> zdrob</a:t>
            </a:r>
          </a:p>
          <a:p>
            <a:pPr lvl="1"/>
            <a:r>
              <a:rPr lang="sl-SI" dirty="0"/>
              <a:t>pšenični polnozrnati </a:t>
            </a:r>
            <a:r>
              <a:rPr lang="sl-SI" b="1" dirty="0"/>
              <a:t>drobljenec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32554E5A-7D54-226A-7969-EC10B8EFBA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1606" y="2452798"/>
            <a:ext cx="4608975" cy="3859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1552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DFB7207-2903-9105-8AA6-BBDB12B554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>
                <a:solidFill>
                  <a:srgbClr val="7030A0"/>
                </a:solidFill>
              </a:rPr>
              <a:t>19. člen: minimalna kakovost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C2DD677C-1EC6-D90A-2DFC-C12E735E21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89529"/>
            <a:ext cx="10242176" cy="4787434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sl-SI" dirty="0"/>
              <a:t>Pšenični mlevski izdelki morajo ustrezati naslednji minimalni kakovosti:</a:t>
            </a:r>
          </a:p>
          <a:p>
            <a:pPr marL="914400" lvl="1" indent="-457200">
              <a:buFont typeface="+mj-lt"/>
              <a:buAutoNum type="arabicPeriod"/>
            </a:pPr>
            <a:r>
              <a:rPr lang="sl-SI" b="1" dirty="0">
                <a:solidFill>
                  <a:srgbClr val="0070C0"/>
                </a:solidFill>
              </a:rPr>
              <a:t>vsebnost pepela</a:t>
            </a:r>
            <a:r>
              <a:rPr lang="sl-SI" dirty="0">
                <a:solidFill>
                  <a:srgbClr val="0070C0"/>
                </a:solidFill>
              </a:rPr>
              <a:t>, </a:t>
            </a:r>
            <a:r>
              <a:rPr lang="sl-SI" dirty="0"/>
              <a:t>računano na suho snov, lahko znaša:</a:t>
            </a:r>
          </a:p>
          <a:p>
            <a:pPr lvl="1"/>
            <a:r>
              <a:rPr lang="sl-SI" dirty="0"/>
              <a:t>največ </a:t>
            </a:r>
            <a:r>
              <a:rPr lang="sl-SI" b="1" dirty="0">
                <a:solidFill>
                  <a:srgbClr val="0070C0"/>
                </a:solidFill>
              </a:rPr>
              <a:t>0,45</a:t>
            </a:r>
            <a:r>
              <a:rPr lang="sl-SI" dirty="0"/>
              <a:t> % pri zdrobu tipa 400</a:t>
            </a:r>
          </a:p>
          <a:p>
            <a:pPr lvl="1"/>
            <a:r>
              <a:rPr lang="sl-SI" dirty="0"/>
              <a:t>največ </a:t>
            </a:r>
            <a:r>
              <a:rPr lang="sl-SI" b="1" dirty="0">
                <a:solidFill>
                  <a:srgbClr val="0070C0"/>
                </a:solidFill>
              </a:rPr>
              <a:t>0,45</a:t>
            </a:r>
            <a:r>
              <a:rPr lang="sl-SI" dirty="0"/>
              <a:t> % pri moki tipa 400</a:t>
            </a:r>
          </a:p>
          <a:p>
            <a:pPr lvl="1"/>
            <a:r>
              <a:rPr lang="sl-SI" b="1" dirty="0">
                <a:solidFill>
                  <a:srgbClr val="0070C0"/>
                </a:solidFill>
              </a:rPr>
              <a:t>od 0,46 do 0,60 </a:t>
            </a:r>
            <a:r>
              <a:rPr lang="sl-SI" dirty="0"/>
              <a:t>% pri moki tipa 500</a:t>
            </a:r>
          </a:p>
          <a:p>
            <a:pPr lvl="1"/>
            <a:r>
              <a:rPr lang="sl-SI" b="1" dirty="0">
                <a:solidFill>
                  <a:srgbClr val="0070C0"/>
                </a:solidFill>
              </a:rPr>
              <a:t>od 0,75 do 0,95 </a:t>
            </a:r>
            <a:r>
              <a:rPr lang="sl-SI" dirty="0"/>
              <a:t>% pri moki tipa 850</a:t>
            </a:r>
          </a:p>
          <a:p>
            <a:pPr lvl="1"/>
            <a:r>
              <a:rPr lang="sl-SI" b="1" dirty="0">
                <a:solidFill>
                  <a:srgbClr val="0070C0"/>
                </a:solidFill>
              </a:rPr>
              <a:t>od 1,00 do 1,20 </a:t>
            </a:r>
            <a:r>
              <a:rPr lang="sl-SI" dirty="0"/>
              <a:t>% pri moki tipa 1100</a:t>
            </a:r>
          </a:p>
          <a:p>
            <a:pPr lvl="1"/>
            <a:r>
              <a:rPr lang="sl-SI" b="1" dirty="0">
                <a:solidFill>
                  <a:srgbClr val="0070C0"/>
                </a:solidFill>
              </a:rPr>
              <a:t>od 1,50 do 1,80 </a:t>
            </a:r>
            <a:r>
              <a:rPr lang="sl-SI" dirty="0"/>
              <a:t>% pri moki tipa 1600</a:t>
            </a:r>
          </a:p>
          <a:p>
            <a:pPr lvl="1"/>
            <a:r>
              <a:rPr lang="sl-SI" b="1" dirty="0">
                <a:solidFill>
                  <a:srgbClr val="0070C0"/>
                </a:solidFill>
              </a:rPr>
              <a:t>največ 0,9 </a:t>
            </a:r>
            <a:r>
              <a:rPr lang="sl-SI" dirty="0"/>
              <a:t>% pri </a:t>
            </a:r>
            <a:r>
              <a:rPr lang="sl-SI" dirty="0" err="1"/>
              <a:t>durum</a:t>
            </a:r>
            <a:r>
              <a:rPr lang="sl-SI" dirty="0"/>
              <a:t> zdrobu</a:t>
            </a:r>
          </a:p>
          <a:p>
            <a:pPr lvl="1"/>
            <a:r>
              <a:rPr lang="sl-SI" b="1" dirty="0">
                <a:solidFill>
                  <a:srgbClr val="0070C0"/>
                </a:solidFill>
              </a:rPr>
              <a:t>od 0,9 do 2,0 </a:t>
            </a:r>
            <a:r>
              <a:rPr lang="sl-SI" dirty="0"/>
              <a:t>% pri </a:t>
            </a:r>
            <a:r>
              <a:rPr lang="sl-SI" dirty="0" err="1"/>
              <a:t>durum</a:t>
            </a:r>
            <a:r>
              <a:rPr lang="sl-SI" dirty="0"/>
              <a:t> moki</a:t>
            </a:r>
          </a:p>
          <a:p>
            <a:pPr lvl="1"/>
            <a:r>
              <a:rPr lang="sl-SI" b="1" dirty="0">
                <a:solidFill>
                  <a:srgbClr val="0070C0"/>
                </a:solidFill>
              </a:rPr>
              <a:t>največ 2,0 </a:t>
            </a:r>
            <a:r>
              <a:rPr lang="sl-SI" dirty="0"/>
              <a:t>% pri polnozrnati moki</a:t>
            </a:r>
          </a:p>
          <a:p>
            <a:pPr lvl="1"/>
            <a:r>
              <a:rPr lang="sl-SI" b="1" dirty="0">
                <a:solidFill>
                  <a:srgbClr val="0070C0"/>
                </a:solidFill>
              </a:rPr>
              <a:t>največ 2,0 </a:t>
            </a:r>
            <a:r>
              <a:rPr lang="sl-SI" dirty="0"/>
              <a:t>% pri polnozrnatem drobljencu</a:t>
            </a:r>
          </a:p>
          <a:p>
            <a:pPr marL="914400" lvl="1" indent="-457200">
              <a:buFont typeface="+mj-lt"/>
              <a:buAutoNum type="arabicPeriod" startAt="2"/>
            </a:pPr>
            <a:r>
              <a:rPr lang="sl-SI" b="1" dirty="0">
                <a:solidFill>
                  <a:srgbClr val="7030A0"/>
                </a:solidFill>
              </a:rPr>
              <a:t>kislinska stopnja </a:t>
            </a:r>
            <a:r>
              <a:rPr lang="sl-SI" dirty="0"/>
              <a:t>je lahko največ:</a:t>
            </a:r>
          </a:p>
          <a:p>
            <a:pPr lvl="1"/>
            <a:r>
              <a:rPr lang="sl-SI" b="1" dirty="0">
                <a:solidFill>
                  <a:srgbClr val="7030A0"/>
                </a:solidFill>
              </a:rPr>
              <a:t>2,5</a:t>
            </a:r>
            <a:r>
              <a:rPr lang="sl-SI" dirty="0"/>
              <a:t> pri zdrobu tipa 400</a:t>
            </a:r>
          </a:p>
          <a:p>
            <a:pPr lvl="1"/>
            <a:r>
              <a:rPr lang="sl-SI" b="1" dirty="0">
                <a:solidFill>
                  <a:srgbClr val="7030A0"/>
                </a:solidFill>
              </a:rPr>
              <a:t>2,5 </a:t>
            </a:r>
            <a:r>
              <a:rPr lang="sl-SI" dirty="0"/>
              <a:t>pri moki tipa 400</a:t>
            </a:r>
          </a:p>
          <a:p>
            <a:pPr lvl="1"/>
            <a:r>
              <a:rPr lang="sl-SI" b="1" dirty="0">
                <a:solidFill>
                  <a:srgbClr val="7030A0"/>
                </a:solidFill>
              </a:rPr>
              <a:t>3,2</a:t>
            </a:r>
            <a:r>
              <a:rPr lang="sl-SI" dirty="0"/>
              <a:t> pri moki tipa 500</a:t>
            </a:r>
          </a:p>
          <a:p>
            <a:pPr lvl="1"/>
            <a:r>
              <a:rPr lang="sl-SI" b="1" dirty="0">
                <a:solidFill>
                  <a:srgbClr val="7030A0"/>
                </a:solidFill>
              </a:rPr>
              <a:t>3,4</a:t>
            </a:r>
            <a:r>
              <a:rPr lang="sl-SI" dirty="0"/>
              <a:t> pri moki tipa 850</a:t>
            </a:r>
          </a:p>
          <a:p>
            <a:pPr lvl="1"/>
            <a:r>
              <a:rPr lang="sl-SI" b="1" dirty="0">
                <a:solidFill>
                  <a:srgbClr val="7030A0"/>
                </a:solidFill>
              </a:rPr>
              <a:t>3,7</a:t>
            </a:r>
            <a:r>
              <a:rPr lang="sl-SI" dirty="0"/>
              <a:t> pri moki tipa 1100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E600A6C2-C904-12DD-65DA-BFA0F1A6F1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1191" y="1607111"/>
            <a:ext cx="3664323" cy="4885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2811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5D78572-A9DB-E225-701C-F95F02424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>
                <a:solidFill>
                  <a:srgbClr val="7030A0"/>
                </a:solidFill>
              </a:rPr>
              <a:t>20. člen: rženi mlevski izdelki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A65DC274-6DCA-A327-0AAA-8379E48166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l-SI" dirty="0"/>
              <a:t>Rženi mlevski izdelki so izdelani z mletjem rži ter se razvrščajo in označujejo zlasti kot:</a:t>
            </a:r>
          </a:p>
          <a:p>
            <a:pPr lvl="1"/>
            <a:r>
              <a:rPr lang="sl-SI" dirty="0"/>
              <a:t>rženi </a:t>
            </a:r>
            <a:r>
              <a:rPr lang="sl-SI" b="1" dirty="0">
                <a:solidFill>
                  <a:srgbClr val="7030A0"/>
                </a:solidFill>
              </a:rPr>
              <a:t>drobljenec</a:t>
            </a:r>
          </a:p>
          <a:p>
            <a:pPr lvl="1"/>
            <a:r>
              <a:rPr lang="sl-SI" dirty="0"/>
              <a:t>ržena </a:t>
            </a:r>
            <a:r>
              <a:rPr lang="sl-SI" b="1" dirty="0">
                <a:solidFill>
                  <a:srgbClr val="7030A0"/>
                </a:solidFill>
              </a:rPr>
              <a:t>polnozrnata moka</a:t>
            </a:r>
          </a:p>
          <a:p>
            <a:pPr lvl="1"/>
            <a:r>
              <a:rPr lang="sl-SI" dirty="0"/>
              <a:t>rženi </a:t>
            </a:r>
            <a:r>
              <a:rPr lang="sl-SI" b="1" dirty="0">
                <a:solidFill>
                  <a:srgbClr val="7030A0"/>
                </a:solidFill>
              </a:rPr>
              <a:t>zdrob</a:t>
            </a:r>
          </a:p>
          <a:p>
            <a:pPr lvl="1"/>
            <a:r>
              <a:rPr lang="sl-SI" dirty="0"/>
              <a:t>ržena </a:t>
            </a:r>
            <a:r>
              <a:rPr lang="sl-SI" b="1" dirty="0">
                <a:solidFill>
                  <a:srgbClr val="7030A0"/>
                </a:solidFill>
              </a:rPr>
              <a:t>moka</a:t>
            </a:r>
            <a:r>
              <a:rPr lang="sl-SI" dirty="0"/>
              <a:t> (tip 750, 950, 1250 in 1650)</a:t>
            </a:r>
          </a:p>
          <a:p>
            <a:pPr lvl="1"/>
            <a:r>
              <a:rPr lang="sl-SI" dirty="0"/>
              <a:t>rženi </a:t>
            </a:r>
            <a:r>
              <a:rPr lang="sl-SI" b="1" dirty="0">
                <a:solidFill>
                  <a:srgbClr val="7030A0"/>
                </a:solidFill>
              </a:rPr>
              <a:t>otrobi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25B4D3C1-5836-E099-F78C-D0A6302C630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5383"/>
          <a:stretch>
            <a:fillRect/>
          </a:stretch>
        </p:blipFill>
        <p:spPr>
          <a:xfrm>
            <a:off x="6693834" y="2526613"/>
            <a:ext cx="4659966" cy="3327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3137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1994</TotalTime>
  <Words>3295</Words>
  <Application>Microsoft Office PowerPoint</Application>
  <PresentationFormat>Širokozaslonsko</PresentationFormat>
  <Paragraphs>355</Paragraphs>
  <Slides>52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5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52</vt:i4>
      </vt:variant>
    </vt:vector>
  </HeadingPairs>
  <TitlesOfParts>
    <vt:vector size="58" baseType="lpstr">
      <vt:lpstr>Arial</vt:lpstr>
      <vt:lpstr>Calibri</vt:lpstr>
      <vt:lpstr>Calibri Light</vt:lpstr>
      <vt:lpstr>Cambria Math</vt:lpstr>
      <vt:lpstr>Symbol</vt:lpstr>
      <vt:lpstr>Officeova tema</vt:lpstr>
      <vt:lpstr>KKŽ – žita, izdelki iz žit</vt:lpstr>
      <vt:lpstr>5. člen: razvrščanje izdelkov iz žit</vt:lpstr>
      <vt:lpstr>1. Oluščeno žito; 6. člen</vt:lpstr>
      <vt:lpstr>7. člen; minimalna kakovost</vt:lpstr>
      <vt:lpstr>Mlevski izdelki; 13. člen</vt:lpstr>
      <vt:lpstr>Pšenični mlevski izdelki; 17. člen</vt:lpstr>
      <vt:lpstr>18. člen:  razvrščanje in označevanje pšenične moke in zdroba </vt:lpstr>
      <vt:lpstr>19. člen: minimalna kakovost</vt:lpstr>
      <vt:lpstr>20. člen: rženi mlevski izdelki</vt:lpstr>
      <vt:lpstr>21. člen: minimalna kakovost</vt:lpstr>
      <vt:lpstr>22. In 23. člen: koruzni mlevski izdelki</vt:lpstr>
      <vt:lpstr>24. člen: ajdovi mlevski izdelki</vt:lpstr>
      <vt:lpstr>25. In 26. člen: drugi mlevski izdelki</vt:lpstr>
      <vt:lpstr>27. člen: namenske moke in namenski zdrobi</vt:lpstr>
      <vt:lpstr>28.člen: pripravljeni izdelki iz žit</vt:lpstr>
      <vt:lpstr>PowerPointova predstavitev</vt:lpstr>
      <vt:lpstr>29. In 30. člen: mešanice za pekovske izdelke</vt:lpstr>
      <vt:lpstr>31. člen: testenine</vt:lpstr>
      <vt:lpstr>32. člen: razvrščanje in označevanje</vt:lpstr>
      <vt:lpstr>PowerPointova predstavitev</vt:lpstr>
      <vt:lpstr>33. člen: minimalna kakovost</vt:lpstr>
      <vt:lpstr>34. člen: testo in izdelki iz testa</vt:lpstr>
      <vt:lpstr>35. člen: razvrščanje in označevanje testa</vt:lpstr>
      <vt:lpstr>36. člen: definicija za posamezne vrste testa</vt:lpstr>
      <vt:lpstr>37. člen: razvrščanje in označevanje izdelkov iz testa</vt:lpstr>
      <vt:lpstr>Pravilnik o kakovosti pekovskih izdelkov</vt:lpstr>
      <vt:lpstr>3. člen: definicija</vt:lpstr>
      <vt:lpstr>8. člen: razvrščanje pekovskih izdelkov</vt:lpstr>
      <vt:lpstr>PowerPointova predstavitev</vt:lpstr>
      <vt:lpstr>Posebne vrste kruha</vt:lpstr>
      <vt:lpstr>PowerPointova predstavitev</vt:lpstr>
      <vt:lpstr>Analize žit</vt:lpstr>
      <vt:lpstr>Določanje beljakovin v žitu (postopek po Kjeldahlu – danski kemik)</vt:lpstr>
      <vt:lpstr>PowerPointova predstavitev</vt:lpstr>
      <vt:lpstr>Določanje beljakovin v žitu</vt:lpstr>
      <vt:lpstr>Določanje maščob: extrakcija po Soxhletu</vt:lpstr>
      <vt:lpstr>Analiza mlevskih izdelkov</vt:lpstr>
      <vt:lpstr>Analiza testenin</vt:lpstr>
      <vt:lpstr>Analize moke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Ekstenzogram</vt:lpstr>
      <vt:lpstr>PowerPointova predstavitev</vt:lpstr>
      <vt:lpstr>PowerPointova predstavitev</vt:lpstr>
      <vt:lpstr>Alveograf</vt:lpstr>
      <vt:lpstr>PowerPointova predstavitev</vt:lpstr>
      <vt:lpstr>PowerPointova predstavitev</vt:lpstr>
      <vt:lpstr>PowerPointova predstavitev</vt:lpstr>
      <vt:lpstr>PowerPointova predstavitev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predstavitev</dc:title>
  <dc:creator>Denis</dc:creator>
  <cp:lastModifiedBy>Uporabnik</cp:lastModifiedBy>
  <cp:revision>56</cp:revision>
  <dcterms:created xsi:type="dcterms:W3CDTF">2022-06-18T09:38:38Z</dcterms:created>
  <dcterms:modified xsi:type="dcterms:W3CDTF">2025-11-06T08:37:37Z</dcterms:modified>
</cp:coreProperties>
</file>