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61" r:id="rId6"/>
    <p:sldId id="265" r:id="rId7"/>
    <p:sldId id="269" r:id="rId8"/>
    <p:sldId id="264" r:id="rId9"/>
    <p:sldId id="268" r:id="rId10"/>
    <p:sldId id="270" r:id="rId11"/>
    <p:sldId id="271" r:id="rId12"/>
    <p:sldId id="267" r:id="rId13"/>
    <p:sldId id="272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FF00FF"/>
    <a:srgbClr val="66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8A7F5-46C6-4D1B-861A-D5B70C6A55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D2BF2-341A-4567-8DC3-8F173ADBC6A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821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2BF2-341A-4567-8DC3-8F173ADBC6AC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848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780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910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6684" y="247650"/>
            <a:ext cx="10363200" cy="1143000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half" idx="1"/>
          </p:nvPr>
        </p:nvSpPr>
        <p:spPr>
          <a:xfrm>
            <a:off x="1826684" y="1676400"/>
            <a:ext cx="508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09884" y="1676400"/>
            <a:ext cx="508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C1B6C-4C99-4307-80EA-B9FB03ACC55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9145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457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05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436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903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896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631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468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580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67985A7-C1B1-40E1-AC82-1717C9827CA9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B551E21-ECF6-4763-AC7A-F1F2CCD577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842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szGVN9Ndh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hyperlink" Target="https://youtu.be/Ts718LHb4v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lL44GhZhI8" TargetMode="External"/><Relationship Id="rId2" Type="http://schemas.openxmlformats.org/officeDocument/2006/relationships/hyperlink" Target="https://www.youtube.com/watch?v=0Tv8ihDCHYs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9980" y="58030"/>
            <a:ext cx="9966960" cy="2926080"/>
          </a:xfrm>
        </p:spPr>
        <p:txBody>
          <a:bodyPr/>
          <a:lstStyle/>
          <a:p>
            <a:pPr eaLnBrk="1" hangingPunct="1"/>
            <a:r>
              <a:rPr lang="sl-SI" altLang="sl-SI" b="1" dirty="0" smtClean="0"/>
              <a:t>OBPANONSKE  POKRAJINE</a:t>
            </a:r>
            <a:endParaRPr lang="sl-SI" altLang="sl-SI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sl-SI" altLang="sl-SI" sz="4400" dirty="0"/>
              <a:t>RAVNINE 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519764" y="5257800"/>
            <a:ext cx="10557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rgbClr val="FFFF00"/>
                </a:solidFill>
              </a:rPr>
              <a:t>Preberi besedilo na posamezni prosojnici ter si oglej slike, video posnetke in zemljevide.</a:t>
            </a:r>
          </a:p>
          <a:p>
            <a:r>
              <a:rPr lang="sl-SI" i="1" dirty="0">
                <a:solidFill>
                  <a:srgbClr val="FFFF00"/>
                </a:solidFill>
              </a:rPr>
              <a:t>Reši naloge (pri nekaterih potrebuješ svoj ročni zemljevid).</a:t>
            </a:r>
          </a:p>
          <a:p>
            <a:r>
              <a:rPr lang="sl-SI" i="1" dirty="0">
                <a:solidFill>
                  <a:srgbClr val="FFFF00"/>
                </a:solidFill>
              </a:rPr>
              <a:t>Tabelsko sliko zapiši v zvezek.</a:t>
            </a:r>
          </a:p>
          <a:p>
            <a:r>
              <a:rPr lang="sl-SI" i="1" dirty="0">
                <a:solidFill>
                  <a:srgbClr val="FFFF00"/>
                </a:solidFill>
              </a:rPr>
              <a:t>Snov najdeš tudi v učbeniku na strani 40.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49029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585025" y="1041133"/>
            <a:ext cx="5080000" cy="329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sl-SI" altLang="sl-SI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MRTVICE</a:t>
            </a:r>
          </a:p>
          <a:p>
            <a:pPr marL="45720" indent="0">
              <a:buNone/>
            </a:pPr>
            <a:r>
              <a:rPr lang="sl-SI" sz="2400" dirty="0"/>
              <a:t>V času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visoke vode </a:t>
            </a:r>
            <a:r>
              <a:rPr lang="sl-SI" sz="2400" dirty="0"/>
              <a:t>reka velikokrat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 strugo</a:t>
            </a:r>
            <a:r>
              <a:rPr lang="sl-SI" sz="2400" dirty="0"/>
              <a:t>, pri čemer pušča za seboj opuščene meandre imenovane </a:t>
            </a: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mrtvice</a:t>
            </a:r>
            <a:r>
              <a:rPr lang="sl-SI" sz="2400" dirty="0"/>
              <a:t>.</a:t>
            </a:r>
          </a:p>
          <a:p>
            <a:pPr marL="45720" indent="0">
              <a:buNone/>
            </a:pPr>
            <a:r>
              <a:rPr lang="sl-SI" altLang="sl-SI" sz="2400" dirty="0"/>
              <a:t>Najbolj znana po mrtvicah je reka </a:t>
            </a:r>
            <a:r>
              <a:rPr lang="sl-SI" alt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</a:t>
            </a:r>
            <a:r>
              <a:rPr lang="sl-SI" altLang="sl-SI" sz="2400" dirty="0"/>
              <a:t>.</a:t>
            </a:r>
          </a:p>
          <a:p>
            <a:pPr marL="45720" indent="0">
              <a:buNone/>
            </a:pPr>
            <a:endParaRPr lang="sl-SI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34026" t="24842" r="34711" b="40631"/>
          <a:stretch/>
        </p:blipFill>
        <p:spPr>
          <a:xfrm>
            <a:off x="6660683" y="346509"/>
            <a:ext cx="4976262" cy="309131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902" y="3878981"/>
            <a:ext cx="6472043" cy="24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RASTLINSTVO  IN   ŽIVALSTVO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48" y="1483112"/>
            <a:ext cx="3267308" cy="21742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11" y="1501919"/>
            <a:ext cx="3082286" cy="2155438"/>
          </a:xfrm>
          <a:prstGeom prst="rect">
            <a:avLst/>
          </a:prstGeom>
        </p:spPr>
      </p:pic>
      <p:sp>
        <p:nvSpPr>
          <p:cNvPr id="3" name="Označba mesta besedila 2"/>
          <p:cNvSpPr>
            <a:spLocks noGrp="1"/>
          </p:cNvSpPr>
          <p:nvPr>
            <p:ph type="body" sz="half" idx="1"/>
          </p:nvPr>
        </p:nvSpPr>
        <p:spPr>
          <a:xfrm>
            <a:off x="1046098" y="3858322"/>
            <a:ext cx="6447521" cy="892096"/>
          </a:xfrm>
        </p:spPr>
        <p:txBody>
          <a:bodyPr>
            <a:normAutofit fontScale="85000" lnSpcReduction="20000"/>
          </a:bodyPr>
          <a:lstStyle/>
          <a:p>
            <a:r>
              <a:rPr lang="sl-SI" b="1" dirty="0"/>
              <a:t>n</a:t>
            </a:r>
            <a:r>
              <a:rPr lang="sl-SI" b="1" dirty="0" smtClean="0"/>
              <a:t>ekoč listnati gozdovi</a:t>
            </a:r>
          </a:p>
          <a:p>
            <a:r>
              <a:rPr lang="sl-SI" b="1" dirty="0">
                <a:solidFill>
                  <a:schemeClr val="accent3"/>
                </a:solidFill>
              </a:rPr>
              <a:t>d</a:t>
            </a:r>
            <a:r>
              <a:rPr lang="sl-SI" b="1" dirty="0" smtClean="0">
                <a:solidFill>
                  <a:schemeClr val="accent3"/>
                </a:solidFill>
              </a:rPr>
              <a:t>anes gozd posekan, skrčen, zato so pogosti zemeljski plazovi</a:t>
            </a:r>
            <a:endParaRPr lang="sl-SI" b="1" dirty="0">
              <a:solidFill>
                <a:schemeClr val="accent3"/>
              </a:solidFill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0134" y="3914078"/>
            <a:ext cx="2687444" cy="635620"/>
          </a:xfrm>
        </p:spPr>
        <p:txBody>
          <a:bodyPr/>
          <a:lstStyle/>
          <a:p>
            <a:pPr algn="ctr"/>
            <a:r>
              <a:rPr lang="sl-SI" dirty="0" smtClean="0"/>
              <a:t>štorklja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352" y="1390650"/>
            <a:ext cx="3593009" cy="226670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48" y="4750418"/>
            <a:ext cx="2857500" cy="16002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456" y="4750418"/>
            <a:ext cx="2809875" cy="162877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169" y="4438185"/>
            <a:ext cx="2916815" cy="19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52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7017" y="189898"/>
            <a:ext cx="2966697" cy="483870"/>
          </a:xfrm>
        </p:spPr>
        <p:txBody>
          <a:bodyPr>
            <a:normAutofit fontScale="90000"/>
          </a:bodyPr>
          <a:lstStyle/>
          <a:p>
            <a:r>
              <a:rPr lang="sl-SI" sz="1800" i="1" dirty="0">
                <a:solidFill>
                  <a:schemeClr val="accent3">
                    <a:lumMod val="50000"/>
                  </a:schemeClr>
                </a:solidFill>
              </a:rPr>
              <a:t>Tabelska slika (zapiši v zvezek):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half" idx="1"/>
          </p:nvPr>
        </p:nvSpPr>
        <p:spPr>
          <a:xfrm>
            <a:off x="453322" y="596529"/>
            <a:ext cx="6493888" cy="597153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sl-SI" sz="6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OBPANONSKE POKRAJINE</a:t>
            </a:r>
            <a:endParaRPr lang="sl-SI" sz="6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r>
              <a:rPr lang="sl-SI" sz="6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Ležijo</a:t>
            </a:r>
            <a:r>
              <a:rPr lang="sl-SI" sz="6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vzhodu Slovenije, na zahodnem obrobju Panonske nižine.</a:t>
            </a:r>
          </a:p>
          <a:p>
            <a:pPr marL="45720" indent="0">
              <a:buNone/>
            </a:pPr>
            <a:r>
              <a:rPr lang="sl-SI" sz="6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Delimo </a:t>
            </a:r>
            <a:r>
              <a:rPr lang="sl-SI" sz="6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 na: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ravnine (ob rekah: Murska ravnina, Dravsko polje, Ptujsko polje, Krška kotlina),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gričevja (Goričko, Slovenske gorice, Haloze, Kozjansko).</a:t>
            </a:r>
          </a:p>
          <a:p>
            <a:pPr marL="45720" indent="0">
              <a:buNone/>
            </a:pPr>
            <a:r>
              <a:rPr lang="sl-SI" sz="6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Površje</a:t>
            </a:r>
            <a:r>
              <a:rPr lang="sl-SI" sz="6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ravnine,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gričevja do 400 m n. v.</a:t>
            </a:r>
          </a:p>
          <a:p>
            <a:pPr marL="45720" indent="0">
              <a:buNone/>
            </a:pPr>
            <a:r>
              <a:rPr lang="sl-SI" sz="6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Podnebje</a:t>
            </a:r>
            <a:r>
              <a:rPr lang="sl-SI" sz="6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sl-SI" sz="6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r>
              <a:rPr lang="sl-SI" sz="6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celinsko,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mrzle zime in vroča poletja z malo padavinami.</a:t>
            </a:r>
          </a:p>
          <a:p>
            <a:pPr marL="45720" indent="0">
              <a:buNone/>
            </a:pPr>
            <a:r>
              <a:rPr lang="sl-SI" sz="6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Reke</a:t>
            </a:r>
            <a:r>
              <a:rPr lang="sl-SI" sz="6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imajo majhen padec, večkrat poplavljajo, delajo ovinke ali meandre: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Sava,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Drava,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Mura,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Krka,</a:t>
            </a:r>
          </a:p>
          <a:p>
            <a:pPr marL="45720" indent="0">
              <a:buNone/>
            </a:pPr>
            <a:r>
              <a:rPr lang="sl-SI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Sotla.</a:t>
            </a:r>
          </a:p>
          <a:p>
            <a:pPr marL="45720" indent="0">
              <a:buNone/>
            </a:pPr>
            <a:endParaRPr lang="sl-SI" dirty="0">
              <a:solidFill>
                <a:schemeClr val="tx1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1113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758283" y="1859340"/>
            <a:ext cx="83857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>
                <a:latin typeface="Calibri" panose="020F0502020204030204" pitchFamily="34" charset="0"/>
                <a:cs typeface="Calibri" panose="020F0502020204030204" pitchFamily="34" charset="0"/>
              </a:rPr>
              <a:t>Rastlinstvo: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v preteklosti gozdovi, ki so danes izkrčeni (nevarnost plazov na gričevju),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danes travniki oz. kmetijske površine.</a:t>
            </a:r>
          </a:p>
          <a:p>
            <a:endParaRPr lang="sl-S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600" b="1" dirty="0">
                <a:latin typeface="Calibri" panose="020F0502020204030204" pitchFamily="34" charset="0"/>
                <a:cs typeface="Calibri" panose="020F0502020204030204" pitchFamily="34" charset="0"/>
              </a:rPr>
              <a:t>Živalstvo: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štorklja (štrk) – zaščitni znak,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srnjad,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jelenjad,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lisica, </a:t>
            </a:r>
          </a:p>
          <a:p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- številne ptice.</a:t>
            </a:r>
          </a:p>
        </p:txBody>
      </p:sp>
    </p:spTree>
    <p:extLst>
      <p:ext uri="{BB962C8B-B14F-4D97-AF65-F5344CB8AC3E}">
        <p14:creationId xmlns:p14="http://schemas.microsoft.com/office/powerpoint/2010/main" val="399032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3034" y="199523"/>
            <a:ext cx="10363200" cy="1143000"/>
          </a:xfrm>
        </p:spPr>
        <p:txBody>
          <a:bodyPr/>
          <a:lstStyle/>
          <a:p>
            <a:pPr eaLnBrk="1" hangingPunct="1"/>
            <a:r>
              <a:rPr lang="sl-SI" altLang="sl-SI" sz="2800" dirty="0" smtClean="0"/>
              <a:t>OBPANONSKE POKRAJINE  ležijo na </a:t>
            </a:r>
            <a:r>
              <a:rPr lang="sl-SI" altLang="sl-SI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vzhodu </a:t>
            </a:r>
            <a:r>
              <a:rPr lang="sl-SI" altLang="sl-SI" sz="2800" dirty="0" smtClean="0"/>
              <a:t>Slovenije.</a:t>
            </a:r>
            <a:r>
              <a:rPr lang="sl-SI" altLang="sl-SI" sz="2400" dirty="0" smtClean="0"/>
              <a:t> </a:t>
            </a:r>
            <a:endParaRPr lang="sl-SI" altLang="sl-SI" sz="2400" dirty="0"/>
          </a:p>
        </p:txBody>
      </p:sp>
      <p:pic>
        <p:nvPicPr>
          <p:cNvPr id="4099" name="Picture 6" descr="panonski svet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01" y="1486903"/>
            <a:ext cx="7488237" cy="4799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585734" y="2464067"/>
            <a:ext cx="29549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Poišči ta del Slovenije tudi na svojem zemljevidu. </a:t>
            </a:r>
          </a:p>
          <a:p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Obkroži ga. </a:t>
            </a:r>
          </a:p>
          <a:p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Opazuj, s katerimi barvami je označen.</a:t>
            </a:r>
          </a:p>
          <a:p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Zakaj misliš, da prevladuje ta barva? 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6988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220002" y="368968"/>
            <a:ext cx="9875520" cy="1356360"/>
          </a:xfrm>
        </p:spPr>
        <p:txBody>
          <a:bodyPr>
            <a:normAutofit/>
          </a:bodyPr>
          <a:lstStyle/>
          <a:p>
            <a:pPr eaLnBrk="1" hangingPunct="1"/>
            <a:r>
              <a:rPr lang="sl-SI" altLang="sl-SI" sz="3200" dirty="0"/>
              <a:t>Za </a:t>
            </a:r>
            <a:r>
              <a:rPr lang="sl-SI" altLang="sl-SI" sz="3200" dirty="0" smtClean="0"/>
              <a:t>te pokrajine</a:t>
            </a:r>
            <a:r>
              <a:rPr lang="sl-SI" altLang="sl-SI" sz="3200" dirty="0" smtClean="0"/>
              <a:t> </a:t>
            </a:r>
            <a:r>
              <a:rPr lang="sl-SI" altLang="sl-SI" sz="3200" dirty="0"/>
              <a:t>so značilne </a:t>
            </a:r>
            <a:r>
              <a:rPr lang="sl-SI" altLang="sl-SI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ravnine</a:t>
            </a:r>
            <a:r>
              <a:rPr lang="sl-SI" altLang="sl-SI" sz="3200" dirty="0"/>
              <a:t> in </a:t>
            </a:r>
            <a:r>
              <a:rPr lang="sl-SI" altLang="sl-SI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gričevja</a:t>
            </a:r>
            <a:r>
              <a:rPr lang="sl-SI" altLang="sl-SI" sz="3200" dirty="0"/>
              <a:t>.</a:t>
            </a:r>
            <a:br>
              <a:rPr lang="sl-SI" altLang="sl-SI" sz="3200" dirty="0"/>
            </a:br>
            <a:endParaRPr lang="sl-SI" altLang="sl-SI" sz="3200" dirty="0"/>
          </a:p>
        </p:txBody>
      </p:sp>
      <p:pic>
        <p:nvPicPr>
          <p:cNvPr id="5123" name="Picture 8" descr="panonski sv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161" y="1265455"/>
            <a:ext cx="5475502" cy="31466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 r="2030" b="4294"/>
          <a:stretch/>
        </p:blipFill>
        <p:spPr>
          <a:xfrm>
            <a:off x="7301365" y="1443288"/>
            <a:ext cx="3536681" cy="191542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811" y="3516579"/>
            <a:ext cx="4799798" cy="29925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2161" y="4781860"/>
            <a:ext cx="59471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altLang="sl-SI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Ravnine</a:t>
            </a:r>
            <a:r>
              <a:rPr lang="sl-SI" altLang="sl-SI" sz="2800" dirty="0"/>
              <a:t> </a:t>
            </a:r>
            <a:r>
              <a:rPr lang="sl-SI" altLang="sl-SI" sz="2800" dirty="0">
                <a:solidFill>
                  <a:schemeClr val="tx1"/>
                </a:solidFill>
              </a:rPr>
              <a:t>so </a:t>
            </a:r>
            <a:r>
              <a:rPr lang="sl-SI" altLang="sl-SI" sz="2800" u="sng" dirty="0">
                <a:solidFill>
                  <a:srgbClr val="00B0F0"/>
                </a:solidFill>
              </a:rPr>
              <a:t>ob velikih rekah</a:t>
            </a:r>
            <a:r>
              <a:rPr lang="sl-SI" altLang="sl-SI" sz="2800" dirty="0"/>
              <a:t>, </a:t>
            </a:r>
            <a:r>
              <a:rPr lang="sl-SI" altLang="sl-SI" sz="2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gričevja</a:t>
            </a:r>
            <a:r>
              <a:rPr lang="sl-SI" altLang="sl-SI" sz="2800" dirty="0"/>
              <a:t> </a:t>
            </a:r>
            <a:r>
              <a:rPr lang="sl-SI" altLang="sl-SI" sz="2800" dirty="0">
                <a:solidFill>
                  <a:schemeClr val="tx1"/>
                </a:solidFill>
              </a:rPr>
              <a:t>pa</a:t>
            </a:r>
            <a:r>
              <a:rPr lang="sl-SI" altLang="sl-SI" sz="2800" dirty="0"/>
              <a:t> </a:t>
            </a:r>
          </a:p>
          <a:p>
            <a:r>
              <a:rPr lang="sl-SI" altLang="sl-SI" sz="2800" u="sng" dirty="0">
                <a:solidFill>
                  <a:schemeClr val="accent3">
                    <a:lumMod val="75000"/>
                  </a:schemeClr>
                </a:solidFill>
              </a:rPr>
              <a:t>med ravninami</a:t>
            </a:r>
            <a:r>
              <a:rPr lang="sl-SI" altLang="sl-SI" sz="2800" dirty="0"/>
              <a:t>. </a:t>
            </a:r>
          </a:p>
          <a:p>
            <a:r>
              <a:rPr lang="sl-SI" altLang="sl-SI" sz="2800" dirty="0">
                <a:solidFill>
                  <a:schemeClr val="tx1"/>
                </a:solidFill>
              </a:rPr>
              <a:t>Ravnine so del velike </a:t>
            </a:r>
            <a:r>
              <a:rPr lang="sl-SI" altLang="sl-SI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Panonske nižine</a:t>
            </a:r>
            <a:r>
              <a:rPr lang="sl-SI" altLang="sl-SI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Navzgor ukrivljena puščica 1"/>
          <p:cNvSpPr/>
          <p:nvPr/>
        </p:nvSpPr>
        <p:spPr>
          <a:xfrm>
            <a:off x="5082139" y="6030043"/>
            <a:ext cx="2926081" cy="477973"/>
          </a:xfrm>
          <a:prstGeom prst="curvedUpArrow">
            <a:avLst>
              <a:gd name="adj1" fmla="val 28060"/>
              <a:gd name="adj2" fmla="val 50000"/>
              <a:gd name="adj3" fmla="val 31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0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0129" y="380194"/>
            <a:ext cx="12014736" cy="650415"/>
          </a:xfrm>
        </p:spPr>
        <p:txBody>
          <a:bodyPr>
            <a:noAutofit/>
          </a:bodyPr>
          <a:lstStyle/>
          <a:p>
            <a:pPr eaLnBrk="1" hangingPunct="1"/>
            <a:r>
              <a:rPr lang="sl-SI" altLang="sl-S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Ravnine </a:t>
            </a:r>
            <a:r>
              <a:rPr lang="sl-SI" altLang="sl-SI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obpanonskega</a:t>
            </a:r>
            <a:r>
              <a:rPr lang="sl-SI" altLang="sl-SI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sveta </a:t>
            </a:r>
            <a:r>
              <a:rPr lang="sl-SI" altLang="sl-SI" sz="2800" dirty="0"/>
              <a:t>so dobile </a:t>
            </a:r>
            <a:r>
              <a:rPr lang="sl-SI" altLang="sl-SI" sz="2800" u="sng" dirty="0">
                <a:solidFill>
                  <a:srgbClr val="FF0000"/>
                </a:solidFill>
              </a:rPr>
              <a:t>imena po rekah</a:t>
            </a:r>
            <a:r>
              <a:rPr lang="sl-SI" altLang="sl-SI" sz="2800" dirty="0"/>
              <a:t>, ob katerih tečejo. </a:t>
            </a:r>
            <a:br>
              <a:rPr lang="sl-SI" altLang="sl-SI" sz="2800" dirty="0"/>
            </a:br>
            <a:endParaRPr lang="sl-SI" altLang="sl-SI" sz="2800" dirty="0"/>
          </a:p>
        </p:txBody>
      </p:sp>
      <p:pic>
        <p:nvPicPr>
          <p:cNvPr id="10243" name="Picture 5" descr="panonski svet00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0" y="2166794"/>
            <a:ext cx="5184541" cy="44028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anonski sve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7497" y="2150537"/>
            <a:ext cx="5016148" cy="44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 1"/>
          <p:cNvSpPr/>
          <p:nvPr/>
        </p:nvSpPr>
        <p:spPr>
          <a:xfrm>
            <a:off x="3474060" y="2800951"/>
            <a:ext cx="1636955" cy="74061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2204185" y="3282215"/>
            <a:ext cx="1491916" cy="9897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903571" y="5361273"/>
            <a:ext cx="1974383" cy="88805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" name="Raven puščični povezovalnik 4"/>
          <p:cNvCxnSpPr/>
          <p:nvPr/>
        </p:nvCxnSpPr>
        <p:spPr>
          <a:xfrm>
            <a:off x="5111015" y="3282215"/>
            <a:ext cx="4533499" cy="8662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>
            <a:off x="3696101" y="3915878"/>
            <a:ext cx="4687503" cy="11710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>
            <a:off x="2877954" y="5925954"/>
            <a:ext cx="4499810" cy="49298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PoljeZBesedilom 14"/>
          <p:cNvSpPr txBox="1"/>
          <p:nvPr/>
        </p:nvSpPr>
        <p:spPr>
          <a:xfrm>
            <a:off x="6408880" y="1280335"/>
            <a:ext cx="479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accent3">
                    <a:lumMod val="50000"/>
                  </a:schemeClr>
                </a:solidFill>
              </a:rPr>
              <a:t>Na svoje zemljevidu poišči vse tri reke ter obkroži ravnine.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356134" y="878128"/>
            <a:ext cx="57881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sl-SI" altLang="sl-SI" dirty="0"/>
              <a:t>Ob </a:t>
            </a:r>
            <a:r>
              <a:rPr lang="sl-SI" altLang="sl-SI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Dravi </a:t>
            </a:r>
            <a:r>
              <a:rPr lang="sl-SI" altLang="sl-SI" dirty="0"/>
              <a:t>je </a:t>
            </a:r>
            <a:r>
              <a:rPr lang="sl-SI" altLang="sl-SI" dirty="0">
                <a:solidFill>
                  <a:srgbClr val="0070C0"/>
                </a:solidFill>
              </a:rPr>
              <a:t>DRAVSKA </a:t>
            </a:r>
            <a:r>
              <a:rPr lang="sl-SI" altLang="sl-SI" dirty="0" smtClean="0">
                <a:solidFill>
                  <a:srgbClr val="0070C0"/>
                </a:solidFill>
              </a:rPr>
              <a:t>RAVNINA</a:t>
            </a:r>
            <a:r>
              <a:rPr lang="sl-SI" altLang="sl-SI" dirty="0" smtClean="0"/>
              <a:t>; DRAVSKO in PTUJSKO POLJE</a:t>
            </a:r>
            <a:endParaRPr lang="sl-SI" altLang="sl-SI" dirty="0"/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sl-SI" altLang="sl-SI" dirty="0"/>
              <a:t>ob </a:t>
            </a:r>
            <a:r>
              <a:rPr lang="sl-SI" altLang="sl-SI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Muri</a:t>
            </a:r>
            <a:r>
              <a:rPr lang="sl-SI" altLang="sl-SI" dirty="0"/>
              <a:t> je </a:t>
            </a:r>
            <a:r>
              <a:rPr lang="sl-SI" altLang="sl-SI" dirty="0">
                <a:solidFill>
                  <a:srgbClr val="0070C0"/>
                </a:solidFill>
              </a:rPr>
              <a:t>MURSKA RAVNINA</a:t>
            </a:r>
            <a:r>
              <a:rPr lang="sl-SI" altLang="sl-SI" dirty="0"/>
              <a:t>, 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sl-SI" altLang="sl-SI" dirty="0"/>
              <a:t>ob </a:t>
            </a:r>
            <a:r>
              <a:rPr lang="sl-SI" altLang="sl-SI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Krki</a:t>
            </a:r>
            <a:r>
              <a:rPr lang="sl-SI" altLang="sl-SI" dirty="0"/>
              <a:t> je </a:t>
            </a:r>
            <a:r>
              <a:rPr lang="sl-SI" altLang="sl-SI" dirty="0">
                <a:solidFill>
                  <a:srgbClr val="0070C0"/>
                </a:solidFill>
              </a:rPr>
              <a:t>KRŠKA </a:t>
            </a:r>
            <a:r>
              <a:rPr lang="sl-SI" altLang="sl-SI" dirty="0" smtClean="0">
                <a:solidFill>
                  <a:srgbClr val="0070C0"/>
                </a:solidFill>
              </a:rPr>
              <a:t>RAVNINA</a:t>
            </a:r>
            <a:r>
              <a:rPr lang="sl-SI" altLang="sl-SI" dirty="0" smtClean="0"/>
              <a:t>; KRŠKA  KOTLINA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1348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440" y="292509"/>
            <a:ext cx="11677560" cy="1143000"/>
          </a:xfrm>
        </p:spPr>
        <p:txBody>
          <a:bodyPr/>
          <a:lstStyle/>
          <a:p>
            <a:pPr eaLnBrk="1" hangingPunct="1"/>
            <a:r>
              <a:rPr lang="sl-SI" altLang="sl-SI" sz="2400" b="1" dirty="0"/>
              <a:t>Ravnine prevladujejo ob rekah MURI, DRAVI in KRKI. Po ravninah tečejo še manjše reke, ki so pritoki večjih.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04029" y="44474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>
              <a:solidFill>
                <a:srgbClr val="FFFFFF"/>
              </a:solidFill>
              <a:latin typeface="YouTube Noto"/>
              <a:hlinkClick r:id="rId3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804029" y="546744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14440" y="1492837"/>
            <a:ext cx="603073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Reki </a:t>
            </a:r>
            <a:r>
              <a:rPr lang="sl-SI" sz="2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MURA</a:t>
            </a:r>
            <a:r>
              <a:rPr lang="sl-SI" sz="2400" dirty="0"/>
              <a:t> in </a:t>
            </a:r>
            <a:r>
              <a:rPr lang="sl-SI" sz="24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DRAVA</a:t>
            </a:r>
            <a:r>
              <a:rPr lang="sl-SI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sl-SI" sz="2400" dirty="0"/>
              <a:t>sta veliki reki, ki pritečeta iz </a:t>
            </a:r>
            <a:r>
              <a:rPr lang="sl-SI" sz="2400" u="sng" dirty="0">
                <a:solidFill>
                  <a:srgbClr val="FF0066"/>
                </a:solidFill>
              </a:rPr>
              <a:t>Avstrije</a:t>
            </a:r>
            <a:r>
              <a:rPr lang="sl-SI" sz="2400" dirty="0"/>
              <a:t>.</a:t>
            </a:r>
          </a:p>
          <a:p>
            <a:endParaRPr lang="sl-SI" sz="2400" dirty="0"/>
          </a:p>
          <a:p>
            <a:r>
              <a:rPr lang="sl-SI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Poglej posnetek </a:t>
            </a:r>
            <a:r>
              <a:rPr lang="sl-SI" sz="1600" dirty="0"/>
              <a:t>(poglej si samo delček, kdor želi, pa si lahko ogleda posnetek v celoti)</a:t>
            </a:r>
            <a:r>
              <a:rPr lang="sl-SI" sz="2400" dirty="0"/>
              <a:t>, ki prikazuje :</a:t>
            </a:r>
          </a:p>
          <a:p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porečje reke </a:t>
            </a:r>
            <a:r>
              <a:rPr lang="sl-SI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MURE</a:t>
            </a:r>
            <a:r>
              <a:rPr lang="sl-SI" sz="2400" dirty="0"/>
              <a:t>: </a:t>
            </a:r>
            <a:r>
              <a:rPr lang="sl-SI" sz="2000" dirty="0">
                <a:solidFill>
                  <a:srgbClr val="FFFFFF"/>
                </a:solidFill>
                <a:hlinkClick r:id="rId3"/>
              </a:rPr>
              <a:t>https://youtu.be/hszGVN9Ndhw</a:t>
            </a:r>
            <a:endParaRPr lang="sl-SI" sz="2000" dirty="0">
              <a:solidFill>
                <a:srgbClr val="FFFFFF"/>
              </a:solidFill>
            </a:endParaRPr>
          </a:p>
          <a:p>
            <a:endParaRPr lang="sl-SI" sz="2400" dirty="0"/>
          </a:p>
          <a:p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porečje reke </a:t>
            </a:r>
            <a:r>
              <a:rPr lang="sl-SI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DRAVE</a:t>
            </a:r>
            <a:r>
              <a:rPr lang="sl-SI" sz="2400" dirty="0"/>
              <a:t>: </a:t>
            </a:r>
            <a:r>
              <a:rPr lang="sl-SI" sz="2000" dirty="0">
                <a:solidFill>
                  <a:srgbClr val="FFFFFF"/>
                </a:solidFill>
                <a:hlinkClick r:id="rId4"/>
              </a:rPr>
              <a:t>https://youtu.be/Ts718LHb4vs</a:t>
            </a:r>
            <a:endParaRPr lang="sl-SI" sz="2000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33237" t="21474" r="33210" b="22807"/>
          <a:stretch/>
        </p:blipFill>
        <p:spPr>
          <a:xfrm>
            <a:off x="6699231" y="933651"/>
            <a:ext cx="5195461" cy="5650029"/>
          </a:xfrm>
          <a:prstGeom prst="rect">
            <a:avLst/>
          </a:prstGeom>
        </p:spPr>
      </p:pic>
      <p:cxnSp>
        <p:nvCxnSpPr>
          <p:cNvPr id="15" name="Raven puščični povezovalnik 14"/>
          <p:cNvCxnSpPr/>
          <p:nvPr/>
        </p:nvCxnSpPr>
        <p:spPr>
          <a:xfrm flipV="1">
            <a:off x="4485373" y="2402175"/>
            <a:ext cx="5842535" cy="1607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 flipV="1">
            <a:off x="3850105" y="3099335"/>
            <a:ext cx="5370897" cy="2252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52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sz="half" idx="1"/>
          </p:nvPr>
        </p:nvSpPr>
        <p:spPr>
          <a:xfrm>
            <a:off x="363644" y="2271562"/>
            <a:ext cx="6518419" cy="42447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sl-SI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" indent="0">
              <a:buNone/>
            </a:pPr>
            <a:endParaRPr lang="sl-SI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" indent="0">
              <a:buNone/>
            </a:pPr>
            <a:endParaRPr lang="sl-SI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" indent="0">
              <a:buNone/>
            </a:pPr>
            <a:r>
              <a:rPr lang="sl-SI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KRKA</a:t>
            </a:r>
            <a:r>
              <a:rPr lang="sl-SI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sl-SI" sz="2400" u="sng" dirty="0">
                <a:solidFill>
                  <a:srgbClr val="C00000"/>
                </a:solidFill>
              </a:rPr>
              <a:t>vso svojo pot</a:t>
            </a:r>
            <a:r>
              <a:rPr lang="sl-SI" sz="2400" dirty="0"/>
              <a:t> </a:t>
            </a:r>
            <a:r>
              <a:rPr lang="sl-SI" sz="2400" dirty="0">
                <a:solidFill>
                  <a:schemeClr val="tx1"/>
                </a:solidFill>
              </a:rPr>
              <a:t>naredi</a:t>
            </a:r>
            <a:r>
              <a:rPr lang="sl-SI" sz="2400" dirty="0"/>
              <a:t> </a:t>
            </a:r>
            <a:r>
              <a:rPr lang="sl-SI" sz="2400" u="sng" dirty="0">
                <a:solidFill>
                  <a:srgbClr val="C00000"/>
                </a:solidFill>
              </a:rPr>
              <a:t>v Sloveniji</a:t>
            </a:r>
            <a:r>
              <a:rPr lang="sl-SI" sz="2400" dirty="0"/>
              <a:t>. </a:t>
            </a:r>
          </a:p>
          <a:p>
            <a:pPr marL="45720" indent="0">
              <a:buNone/>
            </a:pPr>
            <a:r>
              <a:rPr lang="sl-SI" sz="2400" u="sng" dirty="0">
                <a:solidFill>
                  <a:schemeClr val="tx1"/>
                </a:solidFill>
              </a:rPr>
              <a:t>Pri Brežicah </a:t>
            </a:r>
            <a:r>
              <a:rPr lang="sl-SI" sz="2400" dirty="0">
                <a:solidFill>
                  <a:schemeClr val="tx1"/>
                </a:solidFill>
              </a:rPr>
              <a:t>se izlije v </a:t>
            </a:r>
            <a:r>
              <a:rPr lang="sl-SI" sz="2400" u="sng" dirty="0">
                <a:solidFill>
                  <a:schemeClr val="tx1"/>
                </a:solidFill>
              </a:rPr>
              <a:t>našo  najdaljšo reko Savo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/>
          <a:srcRect l="33237" t="21474" r="33210" b="22807"/>
          <a:stretch/>
        </p:blipFill>
        <p:spPr>
          <a:xfrm>
            <a:off x="6660730" y="790874"/>
            <a:ext cx="5195461" cy="5650029"/>
          </a:xfrm>
          <a:prstGeom prst="rect">
            <a:avLst/>
          </a:prstGeom>
        </p:spPr>
      </p:pic>
      <p:cxnSp>
        <p:nvCxnSpPr>
          <p:cNvPr id="4" name="Raven puščični povezovalnik 3"/>
          <p:cNvCxnSpPr/>
          <p:nvPr/>
        </p:nvCxnSpPr>
        <p:spPr>
          <a:xfrm>
            <a:off x="1268999" y="4140465"/>
            <a:ext cx="6391072" cy="1981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/>
        </p:nvSpPr>
        <p:spPr>
          <a:xfrm>
            <a:off x="363644" y="4876553"/>
            <a:ext cx="5873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TVOJA NALOGA:</a:t>
            </a:r>
          </a:p>
          <a:p>
            <a:endParaRPr lang="sl-SI" dirty="0"/>
          </a:p>
          <a:p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S prstom potuj po </a:t>
            </a:r>
            <a:r>
              <a:rPr lang="sl-SI" i="1" dirty="0" smtClean="0">
                <a:solidFill>
                  <a:schemeClr val="accent3">
                    <a:lumMod val="75000"/>
                  </a:schemeClr>
                </a:solidFill>
              </a:rPr>
              <a:t>rekah, </a:t>
            </a:r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po katerih se imenujejo ravnine. </a:t>
            </a:r>
          </a:p>
          <a:p>
            <a:endParaRPr lang="sl-SI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sl-SI" i="1" dirty="0">
                <a:solidFill>
                  <a:schemeClr val="accent3">
                    <a:lumMod val="75000"/>
                  </a:schemeClr>
                </a:solidFill>
              </a:rPr>
              <a:t>V zvezek zapiši naslov iz prve prosojnice, nato pa zapiši vsaj tri naselja, ki se nahajajo ob posamezni reki. 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3"/>
          <a:srcRect l="12078" t="26667" r="39842" b="17053"/>
          <a:stretch/>
        </p:blipFill>
        <p:spPr>
          <a:xfrm>
            <a:off x="338570" y="290820"/>
            <a:ext cx="4899260" cy="3225949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5369474" y="1616862"/>
            <a:ext cx="30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Grad Otočec na reki Krki</a:t>
            </a:r>
          </a:p>
        </p:txBody>
      </p:sp>
      <p:cxnSp>
        <p:nvCxnSpPr>
          <p:cNvPr id="18" name="Kolenski povezovalnik 17"/>
          <p:cNvCxnSpPr/>
          <p:nvPr/>
        </p:nvCxnSpPr>
        <p:spPr>
          <a:xfrm>
            <a:off x="6525928" y="4504623"/>
            <a:ext cx="2079105" cy="137079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4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6684" y="218774"/>
            <a:ext cx="10363200" cy="1143000"/>
          </a:xfrm>
        </p:spPr>
        <p:txBody>
          <a:bodyPr/>
          <a:lstStyle/>
          <a:p>
            <a:r>
              <a:rPr lang="sl-SI" dirty="0"/>
              <a:t>POPLAVE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half" idx="1"/>
          </p:nvPr>
        </p:nvSpPr>
        <p:spPr>
          <a:xfrm>
            <a:off x="319221" y="1285156"/>
            <a:ext cx="6689063" cy="47376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sl-SI" altLang="sl-SI" sz="3100" dirty="0">
                <a:solidFill>
                  <a:schemeClr val="tx1"/>
                </a:solidFill>
              </a:rPr>
              <a:t>Včasih reke tudi </a:t>
            </a:r>
            <a:r>
              <a:rPr lang="sl-SI" altLang="sl-SI" sz="3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POPLAVIJO</a:t>
            </a:r>
            <a:r>
              <a:rPr lang="sl-SI" altLang="sl-SI" sz="3100" dirty="0">
                <a:solidFill>
                  <a:schemeClr val="tx1"/>
                </a:solidFill>
              </a:rPr>
              <a:t>, zato je ob </a:t>
            </a:r>
            <a:r>
              <a:rPr lang="sl-SI" altLang="sl-SI" sz="3100" dirty="0" smtClean="0">
                <a:solidFill>
                  <a:schemeClr val="tx1"/>
                </a:solidFill>
              </a:rPr>
              <a:t>rekah pogosto močvirje. 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sl-SI" altLang="sl-SI" sz="3100" dirty="0" smtClean="0">
                <a:solidFill>
                  <a:schemeClr val="tx1"/>
                </a:solidFill>
              </a:rPr>
              <a:t>Zaradi </a:t>
            </a:r>
            <a:r>
              <a:rPr lang="sl-SI" altLang="sl-SI" sz="3100" dirty="0">
                <a:solidFill>
                  <a:schemeClr val="tx1"/>
                </a:solidFill>
              </a:rPr>
              <a:t>tega so </a:t>
            </a:r>
            <a:r>
              <a:rPr lang="sl-SI" altLang="sl-SI" sz="3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 rekah </a:t>
            </a:r>
            <a:r>
              <a:rPr lang="sl-SI" altLang="sl-SI" sz="31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travniki</a:t>
            </a:r>
            <a:r>
              <a:rPr lang="sl-SI" altLang="sl-SI" sz="3100" dirty="0">
                <a:solidFill>
                  <a:schemeClr val="tx1"/>
                </a:solidFill>
              </a:rPr>
              <a:t> in </a:t>
            </a:r>
            <a:r>
              <a:rPr lang="sl-SI" altLang="sl-SI" sz="31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pašniki</a:t>
            </a:r>
            <a:r>
              <a:rPr lang="sl-SI" altLang="sl-SI" sz="3100" dirty="0">
                <a:solidFill>
                  <a:schemeClr val="tx1"/>
                </a:solidFill>
              </a:rPr>
              <a:t>, pa 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None/>
            </a:pPr>
            <a:r>
              <a:rPr lang="sl-SI" altLang="sl-SI" sz="3100" dirty="0">
                <a:solidFill>
                  <a:schemeClr val="tx1"/>
                </a:solidFill>
              </a:rPr>
              <a:t>tudi </a:t>
            </a:r>
            <a:r>
              <a:rPr lang="sl-SI" altLang="sl-SI" sz="31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gozd</a:t>
            </a:r>
            <a:r>
              <a:rPr lang="sl-SI" altLang="sl-SI" sz="3100" dirty="0">
                <a:solidFill>
                  <a:schemeClr val="tx1"/>
                </a:solidFill>
              </a:rPr>
              <a:t>. </a:t>
            </a:r>
          </a:p>
          <a:p>
            <a:pPr marL="45720" indent="0">
              <a:buNone/>
            </a:pPr>
            <a:endParaRPr lang="sl-SI" dirty="0"/>
          </a:p>
          <a:p>
            <a:pPr marL="45720" indent="0">
              <a:buNone/>
            </a:pPr>
            <a:r>
              <a:rPr lang="sl-SI" sz="3100" dirty="0"/>
              <a:t>Poglej posnetek, ki prikazuje </a:t>
            </a:r>
            <a:r>
              <a:rPr lang="sl-SI" sz="31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POPLAVO REKE KRKE </a:t>
            </a:r>
          </a:p>
          <a:p>
            <a:pPr marL="45720" indent="0">
              <a:buNone/>
            </a:pPr>
            <a:r>
              <a:rPr lang="sl-SI" sz="2400" dirty="0">
                <a:solidFill>
                  <a:schemeClr val="tx1"/>
                </a:solidFill>
              </a:rPr>
              <a:t>(poglej si samo delček, </a:t>
            </a:r>
            <a:r>
              <a:rPr lang="sl-SI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kdor želi</a:t>
            </a:r>
            <a:r>
              <a:rPr lang="sl-SI" sz="2400" dirty="0">
                <a:solidFill>
                  <a:schemeClr val="tx1"/>
                </a:solidFill>
              </a:rPr>
              <a:t>, pa si lahko ogleda posnetek v celoti; svetujem ti, da </a:t>
            </a:r>
            <a:r>
              <a:rPr lang="sl-SI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zmanjšaš glasnost zvočnika </a:t>
            </a:r>
            <a:r>
              <a:rPr lang="sl-SI" sz="2400" dirty="0">
                <a:solidFill>
                  <a:schemeClr val="tx1"/>
                </a:solidFill>
              </a:rPr>
              <a:t>zaradi hrupa na posnetku) </a:t>
            </a:r>
            <a:r>
              <a:rPr lang="sl-SI" dirty="0"/>
              <a:t>:</a:t>
            </a:r>
          </a:p>
          <a:p>
            <a:pPr marL="45720" indent="0">
              <a:buNone/>
            </a:pPr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www.youtube.com/watch?v=0Tv8ihDCHYs</a:t>
            </a:r>
            <a:endParaRPr lang="sl-SI" dirty="0" smtClean="0"/>
          </a:p>
          <a:p>
            <a:pPr marL="45720" indent="0">
              <a:buNone/>
            </a:pPr>
            <a:endParaRPr lang="sl-SI" dirty="0"/>
          </a:p>
          <a:p>
            <a:pPr marL="45720" indent="0">
              <a:buNone/>
            </a:pPr>
            <a:r>
              <a:rPr lang="sl-SI" sz="3100" dirty="0"/>
              <a:t>Poglej si posnetek, kjer boš izvedel </a:t>
            </a:r>
            <a:r>
              <a:rPr lang="sl-SI" sz="31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 O POPLAVAH</a:t>
            </a:r>
            <a:r>
              <a:rPr lang="sl-SI" sz="3100" dirty="0"/>
              <a:t>: </a:t>
            </a:r>
          </a:p>
          <a:p>
            <a:pPr marL="45720" indent="0">
              <a:buNone/>
            </a:pPr>
            <a:r>
              <a:rPr lang="sl-SI" dirty="0">
                <a:hlinkClick r:id="rId3"/>
              </a:rPr>
              <a:t>https://www.youtube.com/watch?v=blL44GhZhI8</a:t>
            </a:r>
            <a:endParaRPr lang="sl-SI" dirty="0"/>
          </a:p>
          <a:p>
            <a:pPr marL="45720" indent="0">
              <a:buNone/>
            </a:pPr>
            <a:endParaRPr lang="sl-SI" dirty="0" smtClean="0"/>
          </a:p>
          <a:p>
            <a:pPr marL="45720" indent="0">
              <a:buNone/>
            </a:pPr>
            <a:r>
              <a:rPr lang="sl-SI" dirty="0" smtClean="0"/>
              <a:t>(Povezavo si skopiraj v </a:t>
            </a:r>
            <a:r>
              <a:rPr lang="sl-SI" dirty="0" err="1" smtClean="0"/>
              <a:t>google</a:t>
            </a:r>
            <a:r>
              <a:rPr lang="sl-SI" dirty="0" smtClean="0"/>
              <a:t>, da bo lahko posnetek gledal/a.)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1816" t="29193" r="49315" b="23228"/>
          <a:stretch/>
        </p:blipFill>
        <p:spPr>
          <a:xfrm>
            <a:off x="7177835" y="470034"/>
            <a:ext cx="4516858" cy="247369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056347" y="2981444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Poplava na reki Muri (2014)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/>
          <a:srcRect l="7500" t="25544" r="34868" b="15228"/>
          <a:stretch/>
        </p:blipFill>
        <p:spPr>
          <a:xfrm>
            <a:off x="7216476" y="3456270"/>
            <a:ext cx="4439716" cy="2566521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8056347" y="6128285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Poplava na reki Dravi (2018)</a:t>
            </a:r>
          </a:p>
        </p:txBody>
      </p:sp>
    </p:spTree>
    <p:extLst>
      <p:ext uri="{BB962C8B-B14F-4D97-AF65-F5344CB8AC3E}">
        <p14:creationId xmlns:p14="http://schemas.microsoft.com/office/powerpoint/2010/main" val="789358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7017" y="874813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Nekateri pojavi ob in na rekah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2700" dirty="0" smtClean="0">
                <a:solidFill>
                  <a:schemeClr val="tx1"/>
                </a:solidFill>
              </a:rPr>
              <a:t>1. okljuki</a:t>
            </a:r>
            <a:br>
              <a:rPr lang="sl-SI" sz="2700" dirty="0" smtClean="0">
                <a:solidFill>
                  <a:schemeClr val="tx1"/>
                </a:solidFill>
              </a:rPr>
            </a:br>
            <a:r>
              <a:rPr lang="sl-SI" sz="2700" dirty="0" smtClean="0">
                <a:solidFill>
                  <a:schemeClr val="tx1"/>
                </a:solidFill>
              </a:rPr>
              <a:t>2. otoki</a:t>
            </a:r>
            <a:br>
              <a:rPr lang="sl-SI" sz="2700" dirty="0" smtClean="0">
                <a:solidFill>
                  <a:schemeClr val="tx1"/>
                </a:solidFill>
              </a:rPr>
            </a:br>
            <a:r>
              <a:rPr lang="sl-SI" sz="2700" dirty="0" smtClean="0">
                <a:solidFill>
                  <a:schemeClr val="tx1"/>
                </a:solidFill>
              </a:rPr>
              <a:t>3. mrtvice</a:t>
            </a:r>
            <a:endParaRPr lang="sl-SI" sz="27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36348" y="3023028"/>
            <a:ext cx="433824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sl-SI" altLang="sl-SI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OKLJUKI</a:t>
            </a:r>
          </a:p>
          <a:p>
            <a:pPr marL="45720" indent="0">
              <a:buNone/>
            </a:pPr>
            <a:r>
              <a:rPr lang="sl-SI" altLang="sl-SI" sz="2400" dirty="0"/>
              <a:t>Reke tečejo počasi in delajo</a:t>
            </a:r>
          </a:p>
          <a:p>
            <a:pPr>
              <a:buFontTx/>
              <a:buNone/>
            </a:pPr>
            <a:r>
              <a:rPr lang="sl-SI" altLang="sl-SI" sz="2400" dirty="0"/>
              <a:t>številne vijuge, ki jih</a:t>
            </a:r>
          </a:p>
          <a:p>
            <a:pPr>
              <a:buFontTx/>
              <a:buNone/>
            </a:pPr>
            <a:r>
              <a:rPr lang="sl-SI" altLang="sl-SI" sz="2400" dirty="0"/>
              <a:t>imenujemo okljuki.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l="21000" t="25123" r="26658" b="12000"/>
          <a:stretch/>
        </p:blipFill>
        <p:spPr>
          <a:xfrm>
            <a:off x="7295952" y="3435090"/>
            <a:ext cx="4427138" cy="29914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5132" t="15720" r="34158" b="12561"/>
          <a:stretch/>
        </p:blipFill>
        <p:spPr>
          <a:xfrm>
            <a:off x="7295951" y="384687"/>
            <a:ext cx="4427138" cy="2941832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5053263" y="4930835"/>
            <a:ext cx="2156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Okljuki na reki Krki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5111015" y="1855603"/>
            <a:ext cx="192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Novo mesto na okljuku reke Krke</a:t>
            </a:r>
          </a:p>
        </p:txBody>
      </p:sp>
    </p:spTree>
    <p:extLst>
      <p:ext uri="{BB962C8B-B14F-4D97-AF65-F5344CB8AC3E}">
        <p14:creationId xmlns:p14="http://schemas.microsoft.com/office/powerpoint/2010/main" val="206680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402145" y="2581175"/>
            <a:ext cx="5080000" cy="1442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sl-SI" altLang="sl-SI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OTOKI NA REKI</a:t>
            </a:r>
          </a:p>
          <a:p>
            <a:pPr>
              <a:buFontTx/>
              <a:buNone/>
            </a:pPr>
            <a:r>
              <a:rPr lang="sl-SI" sz="2400" b="1" dirty="0"/>
              <a:t>Reke</a:t>
            </a:r>
            <a:r>
              <a:rPr lang="sl-SI" sz="2400" dirty="0"/>
              <a:t> se cepijo v rokave, med katerimi</a:t>
            </a:r>
          </a:p>
          <a:p>
            <a:pPr>
              <a:buFontTx/>
              <a:buNone/>
            </a:pPr>
            <a:r>
              <a:rPr lang="sl-SI" sz="2400" dirty="0"/>
              <a:t>ostajajo rečni </a:t>
            </a:r>
            <a:r>
              <a:rPr lang="sl-SI" sz="2400" b="1" dirty="0"/>
              <a:t>otoki.</a:t>
            </a:r>
            <a:endParaRPr lang="sl-SI" altLang="sl-SI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27000" t="25965" r="28553" b="14666"/>
          <a:stretch/>
        </p:blipFill>
        <p:spPr>
          <a:xfrm>
            <a:off x="7305577" y="311218"/>
            <a:ext cx="4414757" cy="331694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23368" t="22597" r="25000" b="17895"/>
          <a:stretch/>
        </p:blipFill>
        <p:spPr>
          <a:xfrm>
            <a:off x="7305577" y="3749151"/>
            <a:ext cx="4414757" cy="2862168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4793381" y="1309036"/>
            <a:ext cx="23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Kostanjevica na Krki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4985886" y="4543124"/>
            <a:ext cx="202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Mariborski otok</a:t>
            </a:r>
          </a:p>
        </p:txBody>
      </p:sp>
    </p:spTree>
    <p:extLst>
      <p:ext uri="{BB962C8B-B14F-4D97-AF65-F5344CB8AC3E}">
        <p14:creationId xmlns:p14="http://schemas.microsoft.com/office/powerpoint/2010/main" val="2841951982"/>
      </p:ext>
    </p:extLst>
  </p:cSld>
  <p:clrMapOvr>
    <a:masterClrMapping/>
  </p:clrMapOvr>
</p:sld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TM03457444[[fn=Osnovno]]</Template>
  <TotalTime>3200</TotalTime>
  <Words>672</Words>
  <Application>Microsoft Office PowerPoint</Application>
  <PresentationFormat>Širokozaslonsko</PresentationFormat>
  <Paragraphs>106</Paragraphs>
  <Slides>13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YouTube Noto</vt:lpstr>
      <vt:lpstr>Osnovno</vt:lpstr>
      <vt:lpstr>OBPANONSKE  POKRAJINE</vt:lpstr>
      <vt:lpstr>OBPANONSKE POKRAJINE  ležijo na vzhodu Slovenije. </vt:lpstr>
      <vt:lpstr>Za te pokrajine so značilne ravnine in gričevja. </vt:lpstr>
      <vt:lpstr>Ravnine obpanonskega sveta so dobile imena po rekah, ob katerih tečejo.  </vt:lpstr>
      <vt:lpstr>Ravnine prevladujejo ob rekah MURI, DRAVI in KRKI. Po ravninah tečejo še manjše reke, ki so pritoki večjih.</vt:lpstr>
      <vt:lpstr>PowerPointova predstavitev</vt:lpstr>
      <vt:lpstr>POPLAVE</vt:lpstr>
      <vt:lpstr>Nekateri pojavi ob in na rekah  1. okljuki 2. otoki 3. mrtvice</vt:lpstr>
      <vt:lpstr>PowerPointova predstavitev</vt:lpstr>
      <vt:lpstr>PowerPointova predstavitev</vt:lpstr>
      <vt:lpstr>RASTLINSTVO  IN   ŽIVALSTVO</vt:lpstr>
      <vt:lpstr>Tabelska slika (zapiši v zvezek):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OBPANONSKI SVET</dc:title>
  <dc:creator>Damjana Tramte</dc:creator>
  <cp:lastModifiedBy>Marjanca Tanšek</cp:lastModifiedBy>
  <cp:revision>46</cp:revision>
  <dcterms:created xsi:type="dcterms:W3CDTF">2020-12-22T13:42:01Z</dcterms:created>
  <dcterms:modified xsi:type="dcterms:W3CDTF">2021-01-05T17:11:26Z</dcterms:modified>
</cp:coreProperties>
</file>