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Mansalva" charset="1" panose="00000000000000000000"/>
      <p:regular r:id="rId17"/>
    </p:embeddedFont>
    <p:embeddedFont>
      <p:font typeface="Glacial Indifference" charset="1" panose="00000000000000000000"/>
      <p:regular r:id="rId18"/>
    </p:embeddedFont>
    <p:embeddedFont>
      <p:font typeface="Glacial Indifference Bold" charset="1" panose="000008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31.png" Type="http://schemas.openxmlformats.org/officeDocument/2006/relationships/image"/><Relationship Id="rId13" Target="../media/image32.svg" Type="http://schemas.openxmlformats.org/officeDocument/2006/relationships/image"/><Relationship Id="rId14" Target="../media/image33.png" Type="http://schemas.openxmlformats.org/officeDocument/2006/relationships/image"/><Relationship Id="rId15" Target="../media/image34.svg" Type="http://schemas.openxmlformats.org/officeDocument/2006/relationships/image"/><Relationship Id="rId16" Target="../media/image35.png" Type="http://schemas.openxmlformats.org/officeDocument/2006/relationships/image"/><Relationship Id="rId17" Target="../media/image36.svg" Type="http://schemas.openxmlformats.org/officeDocument/2006/relationships/image"/><Relationship Id="rId18" Target="../media/image2.png" Type="http://schemas.openxmlformats.org/officeDocument/2006/relationships/image"/><Relationship Id="rId19" Target="../media/image3.svg" Type="http://schemas.openxmlformats.org/officeDocument/2006/relationships/image"/><Relationship Id="rId2" Target="../media/image25.png" Type="http://schemas.openxmlformats.org/officeDocument/2006/relationships/image"/><Relationship Id="rId20" Target="../media/image9.png" Type="http://schemas.openxmlformats.org/officeDocument/2006/relationships/image"/><Relationship Id="rId21" Target="../media/image10.svg" Type="http://schemas.openxmlformats.org/officeDocument/2006/relationships/image"/><Relationship Id="rId22" Target="../media/image13.png" Type="http://schemas.openxmlformats.org/officeDocument/2006/relationships/image"/><Relationship Id="rId23" Target="../media/image14.svg" Type="http://schemas.openxmlformats.org/officeDocument/2006/relationships/image"/><Relationship Id="rId24" Target="../media/image17.png" Type="http://schemas.openxmlformats.org/officeDocument/2006/relationships/image"/><Relationship Id="rId25" Target="../media/image18.svg" Type="http://schemas.openxmlformats.org/officeDocument/2006/relationships/image"/><Relationship Id="rId26" Target="../media/image21.png" Type="http://schemas.openxmlformats.org/officeDocument/2006/relationships/image"/><Relationship Id="rId27" Target="../media/image22.svg" Type="http://schemas.openxmlformats.org/officeDocument/2006/relationships/image"/><Relationship Id="rId28" Target="../media/image4.png" Type="http://schemas.openxmlformats.org/officeDocument/2006/relationships/image"/><Relationship Id="rId29" Target="../media/image5.svg" Type="http://schemas.openxmlformats.org/officeDocument/2006/relationships/image"/><Relationship Id="rId3" Target="../media/image26.svg" Type="http://schemas.openxmlformats.org/officeDocument/2006/relationships/image"/><Relationship Id="rId30" Target="../media/image37.png" Type="http://schemas.openxmlformats.org/officeDocument/2006/relationships/image"/><Relationship Id="rId31" Target="../media/image38.svg" Type="http://schemas.openxmlformats.org/officeDocument/2006/relationships/image"/><Relationship Id="rId32" Target="../media/image19.png" Type="http://schemas.openxmlformats.org/officeDocument/2006/relationships/image"/><Relationship Id="rId33" Target="../media/image20.svg" Type="http://schemas.openxmlformats.org/officeDocument/2006/relationships/image"/><Relationship Id="rId34" Target="../media/image39.png" Type="http://schemas.openxmlformats.org/officeDocument/2006/relationships/image"/><Relationship Id="rId35" Target="../media/image40.svg" Type="http://schemas.openxmlformats.org/officeDocument/2006/relationships/image"/><Relationship Id="rId36" Target="../media/image23.png" Type="http://schemas.openxmlformats.org/officeDocument/2006/relationships/image"/><Relationship Id="rId37" Target="../media/image2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773" r="0" b="-5677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7729"/>
            <a:ext cx="10422430" cy="7171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11"/>
              </a:lnSpc>
            </a:pPr>
            <a:r>
              <a:rPr lang="en-US" sz="20507">
                <a:solidFill>
                  <a:srgbClr val="112E36"/>
                </a:solidFill>
                <a:latin typeface="Mansalva"/>
                <a:ea typeface="Mansalva"/>
                <a:cs typeface="Mansalva"/>
                <a:sym typeface="Mansalva"/>
              </a:rPr>
              <a:t>Articles-</a:t>
            </a:r>
          </a:p>
          <a:p>
            <a:pPr algn="l">
              <a:lnSpc>
                <a:spcPts val="28711"/>
              </a:lnSpc>
            </a:pPr>
            <a:r>
              <a:rPr lang="en-US" sz="20507">
                <a:solidFill>
                  <a:srgbClr val="112E36"/>
                </a:solidFill>
                <a:latin typeface="Mansalva"/>
                <a:ea typeface="Mansalva"/>
                <a:cs typeface="Mansalva"/>
                <a:sym typeface="Mansalva"/>
              </a:rPr>
              <a:t>a/an, the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11641846" y="1839024"/>
            <a:ext cx="6219822" cy="8447976"/>
          </a:xfrm>
          <a:custGeom>
            <a:avLst/>
            <a:gdLst/>
            <a:ahLst/>
            <a:cxnLst/>
            <a:rect r="r" b="b" t="t" l="l"/>
            <a:pathLst>
              <a:path h="8447976" w="6219822">
                <a:moveTo>
                  <a:pt x="6219822" y="0"/>
                </a:moveTo>
                <a:lnTo>
                  <a:pt x="0" y="0"/>
                </a:lnTo>
                <a:lnTo>
                  <a:pt x="0" y="8447976"/>
                </a:lnTo>
                <a:lnTo>
                  <a:pt x="6219822" y="8447976"/>
                </a:lnTo>
                <a:lnTo>
                  <a:pt x="621982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58949" y="8041569"/>
            <a:ext cx="8973185" cy="654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83"/>
              </a:lnSpc>
            </a:pPr>
            <a:r>
              <a:rPr lang="en-US" sz="3845">
                <a:solidFill>
                  <a:srgbClr val="112E3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ČLENI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773" r="0" b="-5677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79967" y="4587463"/>
            <a:ext cx="5328065" cy="5571833"/>
          </a:xfrm>
          <a:custGeom>
            <a:avLst/>
            <a:gdLst/>
            <a:ahLst/>
            <a:cxnLst/>
            <a:rect r="r" b="b" t="t" l="l"/>
            <a:pathLst>
              <a:path h="5571833" w="5328065">
                <a:moveTo>
                  <a:pt x="0" y="0"/>
                </a:moveTo>
                <a:lnTo>
                  <a:pt x="5328066" y="0"/>
                </a:lnTo>
                <a:lnTo>
                  <a:pt x="5328066" y="5571833"/>
                </a:lnTo>
                <a:lnTo>
                  <a:pt x="0" y="5571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71788" y="-61548"/>
            <a:ext cx="16287512" cy="4649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45"/>
              </a:lnSpc>
            </a:pPr>
            <a:r>
              <a:rPr lang="en-US" sz="27103">
                <a:solidFill>
                  <a:srgbClr val="112E36"/>
                </a:solidFill>
                <a:latin typeface="Mansalva"/>
                <a:ea typeface="Mansalva"/>
                <a:cs typeface="Mansalva"/>
                <a:sym typeface="Mansalva"/>
              </a:rPr>
              <a:t>Great job!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54621" y="3016984"/>
            <a:ext cx="1469889" cy="1621201"/>
          </a:xfrm>
          <a:custGeom>
            <a:avLst/>
            <a:gdLst/>
            <a:ahLst/>
            <a:cxnLst/>
            <a:rect r="r" b="b" t="t" l="l"/>
            <a:pathLst>
              <a:path h="1621201" w="1469889">
                <a:moveTo>
                  <a:pt x="0" y="0"/>
                </a:moveTo>
                <a:lnTo>
                  <a:pt x="1469889" y="0"/>
                </a:lnTo>
                <a:lnTo>
                  <a:pt x="1469889" y="1621201"/>
                </a:lnTo>
                <a:lnTo>
                  <a:pt x="0" y="1621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0982" y="3016984"/>
            <a:ext cx="2102043" cy="1621201"/>
          </a:xfrm>
          <a:custGeom>
            <a:avLst/>
            <a:gdLst/>
            <a:ahLst/>
            <a:cxnLst/>
            <a:rect r="r" b="b" t="t" l="l"/>
            <a:pathLst>
              <a:path h="1621201" w="2102043">
                <a:moveTo>
                  <a:pt x="0" y="0"/>
                </a:moveTo>
                <a:lnTo>
                  <a:pt x="2102043" y="0"/>
                </a:lnTo>
                <a:lnTo>
                  <a:pt x="2102043" y="1621201"/>
                </a:lnTo>
                <a:lnTo>
                  <a:pt x="0" y="1621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102528" y="3016984"/>
            <a:ext cx="1472591" cy="1621201"/>
          </a:xfrm>
          <a:custGeom>
            <a:avLst/>
            <a:gdLst/>
            <a:ahLst/>
            <a:cxnLst/>
            <a:rect r="r" b="b" t="t" l="l"/>
            <a:pathLst>
              <a:path h="1621201" w="1472591">
                <a:moveTo>
                  <a:pt x="0" y="0"/>
                </a:moveTo>
                <a:lnTo>
                  <a:pt x="1472591" y="0"/>
                </a:lnTo>
                <a:lnTo>
                  <a:pt x="1472591" y="1621201"/>
                </a:lnTo>
                <a:lnTo>
                  <a:pt x="0" y="16212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20982" y="5139900"/>
            <a:ext cx="2319045" cy="1773103"/>
          </a:xfrm>
          <a:custGeom>
            <a:avLst/>
            <a:gdLst/>
            <a:ahLst/>
            <a:cxnLst/>
            <a:rect r="r" b="b" t="t" l="l"/>
            <a:pathLst>
              <a:path h="1773103" w="2319045">
                <a:moveTo>
                  <a:pt x="0" y="0"/>
                </a:moveTo>
                <a:lnTo>
                  <a:pt x="2319045" y="0"/>
                </a:lnTo>
                <a:lnTo>
                  <a:pt x="2319045" y="1773103"/>
                </a:lnTo>
                <a:lnTo>
                  <a:pt x="0" y="1773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574862" y="5139900"/>
            <a:ext cx="1533734" cy="1773103"/>
          </a:xfrm>
          <a:custGeom>
            <a:avLst/>
            <a:gdLst/>
            <a:ahLst/>
            <a:cxnLst/>
            <a:rect r="r" b="b" t="t" l="l"/>
            <a:pathLst>
              <a:path h="1773103" w="1533734">
                <a:moveTo>
                  <a:pt x="0" y="0"/>
                </a:moveTo>
                <a:lnTo>
                  <a:pt x="1533734" y="0"/>
                </a:lnTo>
                <a:lnTo>
                  <a:pt x="1533734" y="1773103"/>
                </a:lnTo>
                <a:lnTo>
                  <a:pt x="0" y="17731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043430" y="5139900"/>
            <a:ext cx="2319045" cy="1773103"/>
          </a:xfrm>
          <a:custGeom>
            <a:avLst/>
            <a:gdLst/>
            <a:ahLst/>
            <a:cxnLst/>
            <a:rect r="r" b="b" t="t" l="l"/>
            <a:pathLst>
              <a:path h="1773103" w="2319045">
                <a:moveTo>
                  <a:pt x="0" y="0"/>
                </a:moveTo>
                <a:lnTo>
                  <a:pt x="2319046" y="0"/>
                </a:lnTo>
                <a:lnTo>
                  <a:pt x="2319046" y="1773103"/>
                </a:lnTo>
                <a:lnTo>
                  <a:pt x="0" y="1773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404013" y="3016984"/>
            <a:ext cx="2143737" cy="1621201"/>
          </a:xfrm>
          <a:custGeom>
            <a:avLst/>
            <a:gdLst/>
            <a:ahLst/>
            <a:cxnLst/>
            <a:rect r="r" b="b" t="t" l="l"/>
            <a:pathLst>
              <a:path h="1621201" w="2143737">
                <a:moveTo>
                  <a:pt x="0" y="0"/>
                </a:moveTo>
                <a:lnTo>
                  <a:pt x="2143736" y="0"/>
                </a:lnTo>
                <a:lnTo>
                  <a:pt x="2143736" y="1621201"/>
                </a:lnTo>
                <a:lnTo>
                  <a:pt x="0" y="16212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97310" y="5264125"/>
            <a:ext cx="1418035" cy="1648878"/>
          </a:xfrm>
          <a:custGeom>
            <a:avLst/>
            <a:gdLst/>
            <a:ahLst/>
            <a:cxnLst/>
            <a:rect r="r" b="b" t="t" l="l"/>
            <a:pathLst>
              <a:path h="1648878" w="1418035">
                <a:moveTo>
                  <a:pt x="0" y="0"/>
                </a:moveTo>
                <a:lnTo>
                  <a:pt x="1418035" y="0"/>
                </a:lnTo>
                <a:lnTo>
                  <a:pt x="1418035" y="1648878"/>
                </a:lnTo>
                <a:lnTo>
                  <a:pt x="0" y="16488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650179" y="5250126"/>
            <a:ext cx="1633776" cy="1662877"/>
          </a:xfrm>
          <a:custGeom>
            <a:avLst/>
            <a:gdLst/>
            <a:ahLst/>
            <a:cxnLst/>
            <a:rect r="r" b="b" t="t" l="l"/>
            <a:pathLst>
              <a:path h="1662877" w="1633776">
                <a:moveTo>
                  <a:pt x="0" y="0"/>
                </a:moveTo>
                <a:lnTo>
                  <a:pt x="1633777" y="0"/>
                </a:lnTo>
                <a:lnTo>
                  <a:pt x="1633777" y="1662877"/>
                </a:lnTo>
                <a:lnTo>
                  <a:pt x="0" y="166287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070098" y="7169228"/>
            <a:ext cx="1538079" cy="2089072"/>
          </a:xfrm>
          <a:custGeom>
            <a:avLst/>
            <a:gdLst/>
            <a:ahLst/>
            <a:cxnLst/>
            <a:rect r="r" b="b" t="t" l="l"/>
            <a:pathLst>
              <a:path h="2089072" w="1538079">
                <a:moveTo>
                  <a:pt x="0" y="0"/>
                </a:moveTo>
                <a:lnTo>
                  <a:pt x="1538080" y="0"/>
                </a:lnTo>
                <a:lnTo>
                  <a:pt x="1538080" y="2089072"/>
                </a:lnTo>
                <a:lnTo>
                  <a:pt x="0" y="208907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8700" y="7135951"/>
            <a:ext cx="1861477" cy="2122349"/>
          </a:xfrm>
          <a:custGeom>
            <a:avLst/>
            <a:gdLst/>
            <a:ahLst/>
            <a:cxnLst/>
            <a:rect r="r" b="b" t="t" l="l"/>
            <a:pathLst>
              <a:path h="2122349" w="1861477">
                <a:moveTo>
                  <a:pt x="0" y="0"/>
                </a:moveTo>
                <a:lnTo>
                  <a:pt x="1861477" y="0"/>
                </a:lnTo>
                <a:lnTo>
                  <a:pt x="1861477" y="2122349"/>
                </a:lnTo>
                <a:lnTo>
                  <a:pt x="0" y="212234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727213" y="3111067"/>
            <a:ext cx="1532087" cy="1480379"/>
          </a:xfrm>
          <a:custGeom>
            <a:avLst/>
            <a:gdLst/>
            <a:ahLst/>
            <a:cxnLst/>
            <a:rect r="r" b="b" t="t" l="l"/>
            <a:pathLst>
              <a:path h="1480379" w="1532087">
                <a:moveTo>
                  <a:pt x="0" y="0"/>
                </a:moveTo>
                <a:lnTo>
                  <a:pt x="1532087" y="0"/>
                </a:lnTo>
                <a:lnTo>
                  <a:pt x="1532087" y="1480379"/>
                </a:lnTo>
                <a:lnTo>
                  <a:pt x="0" y="148037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788099" y="7414718"/>
            <a:ext cx="1988583" cy="1843582"/>
          </a:xfrm>
          <a:custGeom>
            <a:avLst/>
            <a:gdLst/>
            <a:ahLst/>
            <a:cxnLst/>
            <a:rect r="r" b="b" t="t" l="l"/>
            <a:pathLst>
              <a:path h="1843582" w="1988583">
                <a:moveTo>
                  <a:pt x="0" y="0"/>
                </a:moveTo>
                <a:lnTo>
                  <a:pt x="1988583" y="0"/>
                </a:lnTo>
                <a:lnTo>
                  <a:pt x="1988583" y="1843582"/>
                </a:lnTo>
                <a:lnTo>
                  <a:pt x="0" y="184358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956603" y="7103800"/>
            <a:ext cx="2219228" cy="2154500"/>
          </a:xfrm>
          <a:custGeom>
            <a:avLst/>
            <a:gdLst/>
            <a:ahLst/>
            <a:cxnLst/>
            <a:rect r="r" b="b" t="t" l="l"/>
            <a:pathLst>
              <a:path h="2154500" w="2219228">
                <a:moveTo>
                  <a:pt x="0" y="0"/>
                </a:moveTo>
                <a:lnTo>
                  <a:pt x="2219227" y="0"/>
                </a:lnTo>
                <a:lnTo>
                  <a:pt x="2219227" y="2154500"/>
                </a:lnTo>
                <a:lnTo>
                  <a:pt x="0" y="21545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355751" y="7135951"/>
            <a:ext cx="981587" cy="2122349"/>
          </a:xfrm>
          <a:custGeom>
            <a:avLst/>
            <a:gdLst/>
            <a:ahLst/>
            <a:cxnLst/>
            <a:rect r="r" b="b" t="t" l="l"/>
            <a:pathLst>
              <a:path h="2122349" w="981587">
                <a:moveTo>
                  <a:pt x="0" y="0"/>
                </a:moveTo>
                <a:lnTo>
                  <a:pt x="981587" y="0"/>
                </a:lnTo>
                <a:lnTo>
                  <a:pt x="981587" y="2122349"/>
                </a:lnTo>
                <a:lnTo>
                  <a:pt x="0" y="212234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411099" y="2718357"/>
            <a:ext cx="1636611" cy="1873089"/>
          </a:xfrm>
          <a:custGeom>
            <a:avLst/>
            <a:gdLst/>
            <a:ahLst/>
            <a:cxnLst/>
            <a:rect r="r" b="b" t="t" l="l"/>
            <a:pathLst>
              <a:path h="1873089" w="1636611">
                <a:moveTo>
                  <a:pt x="0" y="0"/>
                </a:moveTo>
                <a:lnTo>
                  <a:pt x="1636611" y="0"/>
                </a:lnTo>
                <a:lnTo>
                  <a:pt x="1636611" y="1873089"/>
                </a:lnTo>
                <a:lnTo>
                  <a:pt x="0" y="187308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218790" y="5448696"/>
            <a:ext cx="2040510" cy="1350137"/>
          </a:xfrm>
          <a:custGeom>
            <a:avLst/>
            <a:gdLst/>
            <a:ahLst/>
            <a:cxnLst/>
            <a:rect r="r" b="b" t="t" l="l"/>
            <a:pathLst>
              <a:path h="1350137" w="2040510">
                <a:moveTo>
                  <a:pt x="0" y="0"/>
                </a:moveTo>
                <a:lnTo>
                  <a:pt x="2040510" y="0"/>
                </a:lnTo>
                <a:lnTo>
                  <a:pt x="2040510" y="1350137"/>
                </a:lnTo>
                <a:lnTo>
                  <a:pt x="0" y="1350137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5517259" y="7225778"/>
            <a:ext cx="1742041" cy="2032522"/>
          </a:xfrm>
          <a:custGeom>
            <a:avLst/>
            <a:gdLst/>
            <a:ahLst/>
            <a:cxnLst/>
            <a:rect r="r" b="b" t="t" l="l"/>
            <a:pathLst>
              <a:path h="2032522" w="1742041">
                <a:moveTo>
                  <a:pt x="0" y="0"/>
                </a:moveTo>
                <a:lnTo>
                  <a:pt x="1742041" y="0"/>
                </a:lnTo>
                <a:lnTo>
                  <a:pt x="1742041" y="2032522"/>
                </a:lnTo>
                <a:lnTo>
                  <a:pt x="0" y="2032522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227252" y="3064328"/>
            <a:ext cx="1504345" cy="1573857"/>
          </a:xfrm>
          <a:custGeom>
            <a:avLst/>
            <a:gdLst/>
            <a:ahLst/>
            <a:cxnLst/>
            <a:rect r="r" b="b" t="t" l="l"/>
            <a:pathLst>
              <a:path h="1573857" w="1504345">
                <a:moveTo>
                  <a:pt x="0" y="0"/>
                </a:moveTo>
                <a:lnTo>
                  <a:pt x="1504344" y="0"/>
                </a:lnTo>
                <a:lnTo>
                  <a:pt x="1504344" y="1573857"/>
                </a:lnTo>
                <a:lnTo>
                  <a:pt x="0" y="1573857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841049" y="535428"/>
            <a:ext cx="16605902" cy="171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112E36"/>
                </a:solidFill>
                <a:latin typeface="Mansalva"/>
                <a:ea typeface="Mansalva"/>
                <a:cs typeface="Mansalva"/>
                <a:sym typeface="Mansalva"/>
              </a:rPr>
              <a:t>Teacher Resources Page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773" r="0" b="-5677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966282"/>
            <a:ext cx="15600368" cy="2834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72"/>
              </a:lnSpc>
            </a:pPr>
            <a:r>
              <a:rPr lang="en-US" sz="7056">
                <a:solidFill>
                  <a:srgbClr val="112E3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in AN sta </a:t>
            </a:r>
            <a:r>
              <a:rPr lang="en-US" sz="7056" b="true">
                <a:solidFill>
                  <a:srgbClr val="AA6F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nedoločna člena</a:t>
            </a:r>
            <a:r>
              <a:rPr lang="en-US" sz="7056" b="true">
                <a:solidFill>
                  <a:srgbClr val="112E3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.</a:t>
            </a:r>
          </a:p>
          <a:p>
            <a:pPr algn="l">
              <a:lnSpc>
                <a:spcPts val="11572"/>
              </a:lnSpc>
            </a:pPr>
            <a:r>
              <a:rPr lang="en-US" sz="7056">
                <a:solidFill>
                  <a:srgbClr val="112E3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je </a:t>
            </a:r>
            <a:r>
              <a:rPr lang="en-US" sz="7056" b="true">
                <a:solidFill>
                  <a:srgbClr val="AA6F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določni člen.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816884" y="481416"/>
            <a:ext cx="4442416" cy="9605223"/>
          </a:xfrm>
          <a:custGeom>
            <a:avLst/>
            <a:gdLst/>
            <a:ahLst/>
            <a:cxnLst/>
            <a:rect r="r" b="b" t="t" l="l"/>
            <a:pathLst>
              <a:path h="9605223" w="4442416">
                <a:moveTo>
                  <a:pt x="0" y="0"/>
                </a:moveTo>
                <a:lnTo>
                  <a:pt x="4442416" y="0"/>
                </a:lnTo>
                <a:lnTo>
                  <a:pt x="4442416" y="9605223"/>
                </a:lnTo>
                <a:lnTo>
                  <a:pt x="0" y="9605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2E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7080" y="437472"/>
            <a:ext cx="17313839" cy="9412056"/>
          </a:xfrm>
          <a:custGeom>
            <a:avLst/>
            <a:gdLst/>
            <a:ahLst/>
            <a:cxnLst/>
            <a:rect r="r" b="b" t="t" l="l"/>
            <a:pathLst>
              <a:path h="9412056" w="17313839">
                <a:moveTo>
                  <a:pt x="0" y="0"/>
                </a:moveTo>
                <a:lnTo>
                  <a:pt x="17313840" y="0"/>
                </a:lnTo>
                <a:lnTo>
                  <a:pt x="17313840" y="9412056"/>
                </a:lnTo>
                <a:lnTo>
                  <a:pt x="0" y="9412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36" t="-82113" r="0" b="-7274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907074" y="693774"/>
            <a:ext cx="5893846" cy="4545629"/>
          </a:xfrm>
          <a:custGeom>
            <a:avLst/>
            <a:gdLst/>
            <a:ahLst/>
            <a:cxnLst/>
            <a:rect r="r" b="b" t="t" l="l"/>
            <a:pathLst>
              <a:path h="4545629" w="5893846">
                <a:moveTo>
                  <a:pt x="0" y="0"/>
                </a:moveTo>
                <a:lnTo>
                  <a:pt x="5893846" y="0"/>
                </a:lnTo>
                <a:lnTo>
                  <a:pt x="5893846" y="4545629"/>
                </a:lnTo>
                <a:lnTo>
                  <a:pt x="0" y="4545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385313"/>
            <a:ext cx="5519471" cy="2581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0"/>
              </a:lnSpc>
            </a:pPr>
            <a:r>
              <a:rPr lang="en-US" sz="15000">
                <a:solidFill>
                  <a:srgbClr val="112E36"/>
                </a:solidFill>
                <a:latin typeface="Mansalva"/>
                <a:ea typeface="Mansalva"/>
                <a:cs typeface="Mansalva"/>
                <a:sym typeface="Mansalva"/>
              </a:rPr>
              <a:t>a/an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78468" y="3092006"/>
            <a:ext cx="12053837" cy="5363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78927" indent="-689464" lvl="1">
              <a:lnSpc>
                <a:spcPts val="10729"/>
              </a:lnSpc>
              <a:buFont typeface="Arial"/>
              <a:buChar char="•"/>
            </a:pPr>
            <a:r>
              <a:rPr lang="en-US" sz="6386">
                <a:solidFill>
                  <a:srgbClr val="112E3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in an uporabljamo, ko o nečem govorimo prvič</a:t>
            </a:r>
          </a:p>
          <a:p>
            <a:pPr algn="l">
              <a:lnSpc>
                <a:spcPts val="10729"/>
              </a:lnSpc>
            </a:pPr>
            <a:r>
              <a:rPr lang="en-US" sz="6386">
                <a:solidFill>
                  <a:srgbClr val="112E3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There is </a:t>
            </a:r>
            <a:r>
              <a:rPr lang="en-US" sz="6386" u="sng" b="true">
                <a:solidFill>
                  <a:srgbClr val="AA6FE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an old market</a:t>
            </a:r>
            <a:r>
              <a:rPr lang="en-US" sz="6386">
                <a:solidFill>
                  <a:srgbClr val="112E3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in town.</a:t>
            </a:r>
          </a:p>
          <a:p>
            <a:pPr algn="l">
              <a:lnSpc>
                <a:spcPts val="1072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773" r="0" b="-5677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95726" y="-295275"/>
            <a:ext cx="4348404" cy="2581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0"/>
              </a:lnSpc>
            </a:pPr>
            <a:r>
              <a:rPr lang="en-US" sz="15000">
                <a:solidFill>
                  <a:srgbClr val="112E36"/>
                </a:solidFill>
                <a:latin typeface="Mansalva"/>
                <a:ea typeface="Mansalva"/>
                <a:cs typeface="Mansalva"/>
                <a:sym typeface="Mansalva"/>
              </a:rPr>
              <a:t>the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797165" y="-171450"/>
            <a:ext cx="13155906" cy="11287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45368" indent="-422684" lvl="1">
              <a:lnSpc>
                <a:spcPts val="6421"/>
              </a:lnSpc>
              <a:buFont typeface="Arial"/>
              <a:buChar char="•"/>
            </a:pPr>
            <a:r>
              <a:rPr lang="en-US" sz="3915" u="sng">
                <a:solidFill>
                  <a:srgbClr val="112E3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za izražanje položaja:</a:t>
            </a:r>
          </a:p>
          <a:p>
            <a:pPr algn="l">
              <a:lnSpc>
                <a:spcPts val="6421"/>
              </a:lnSpc>
            </a:pPr>
            <a:r>
              <a:rPr lang="en-US" sz="3915">
                <a:solidFill>
                  <a:srgbClr val="AA6FE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 the middle, on the left, at the top</a:t>
            </a:r>
          </a:p>
          <a:p>
            <a:pPr algn="l" marL="845368" indent="-422684" lvl="1">
              <a:lnSpc>
                <a:spcPts val="6421"/>
              </a:lnSpc>
              <a:buFont typeface="Arial"/>
              <a:buChar char="•"/>
            </a:pPr>
            <a:r>
              <a:rPr lang="en-US" sz="3915" u="sng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 obstaja samo en:</a:t>
            </a:r>
          </a:p>
          <a:p>
            <a:pPr algn="l">
              <a:lnSpc>
                <a:spcPts val="6421"/>
              </a:lnSpc>
            </a:pPr>
            <a:r>
              <a:rPr lang="en-US" sz="3915">
                <a:solidFill>
                  <a:srgbClr val="AA6FE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south west of England</a:t>
            </a:r>
          </a:p>
          <a:p>
            <a:pPr algn="l" marL="845368" indent="-422684" lvl="1">
              <a:lnSpc>
                <a:spcPts val="6421"/>
              </a:lnSpc>
              <a:buFont typeface="Arial"/>
              <a:buChar char="•"/>
            </a:pPr>
            <a:r>
              <a:rPr lang="en-US" sz="3915" u="sng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 presežniki:</a:t>
            </a:r>
          </a:p>
          <a:p>
            <a:pPr algn="l">
              <a:lnSpc>
                <a:spcPts val="6421"/>
              </a:lnSpc>
            </a:pPr>
            <a:r>
              <a:rPr lang="en-US" sz="3915">
                <a:solidFill>
                  <a:srgbClr val="AA6FE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best, the nearest, the most interesting</a:t>
            </a:r>
          </a:p>
          <a:p>
            <a:pPr algn="l" marL="845368" indent="-422684" lvl="1">
              <a:lnSpc>
                <a:spcPts val="6421"/>
              </a:lnSpc>
              <a:buFont typeface="Arial"/>
              <a:buChar char="•"/>
            </a:pPr>
            <a:r>
              <a:rPr lang="en-US" sz="3915" u="sng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 imeni držav z Republic, Kingdom ali State ali državami v množini:</a:t>
            </a:r>
          </a:p>
          <a:p>
            <a:pPr algn="l">
              <a:lnSpc>
                <a:spcPts val="6421"/>
              </a:lnSpc>
            </a:pPr>
            <a:r>
              <a:rPr lang="en-US" sz="3915">
                <a:solidFill>
                  <a:srgbClr val="AA6FE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Unites States, The Dominican Republic, the Nederlands</a:t>
            </a:r>
          </a:p>
          <a:p>
            <a:pPr algn="l" marL="845368" indent="-422684" lvl="1">
              <a:lnSpc>
                <a:spcPts val="6421"/>
              </a:lnSpc>
              <a:buFont typeface="Arial"/>
              <a:buChar char="•"/>
            </a:pPr>
            <a:r>
              <a:rPr lang="en-US" sz="3915" u="sng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 imeni rek:</a:t>
            </a:r>
          </a:p>
          <a:p>
            <a:pPr algn="l">
              <a:lnSpc>
                <a:spcPts val="6421"/>
              </a:lnSpc>
            </a:pPr>
            <a:r>
              <a:rPr lang="en-US" sz="3915">
                <a:solidFill>
                  <a:srgbClr val="AA6FE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river Thames, the Nile</a:t>
            </a:r>
          </a:p>
          <a:p>
            <a:pPr algn="l" marL="845368" indent="-422684" lvl="1">
              <a:lnSpc>
                <a:spcPts val="6421"/>
              </a:lnSpc>
              <a:buFont typeface="Arial"/>
              <a:buChar char="•"/>
            </a:pPr>
            <a:r>
              <a:rPr lang="en-US" sz="3915" u="sng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 imeni posameznih zgradb:</a:t>
            </a:r>
          </a:p>
          <a:p>
            <a:pPr algn="l">
              <a:lnSpc>
                <a:spcPts val="6421"/>
              </a:lnSpc>
            </a:pPr>
            <a:r>
              <a:rPr lang="en-US" sz="3915">
                <a:solidFill>
                  <a:srgbClr val="AA6FE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Eiffel Tower, the National Gallery </a:t>
            </a:r>
          </a:p>
          <a:p>
            <a:pPr algn="l">
              <a:lnSpc>
                <a:spcPts val="6421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2775934" y="2771130"/>
            <a:ext cx="6879318" cy="7843403"/>
          </a:xfrm>
          <a:custGeom>
            <a:avLst/>
            <a:gdLst/>
            <a:ahLst/>
            <a:cxnLst/>
            <a:rect r="r" b="b" t="t" l="l"/>
            <a:pathLst>
              <a:path h="7843403" w="6879318">
                <a:moveTo>
                  <a:pt x="0" y="0"/>
                </a:moveTo>
                <a:lnTo>
                  <a:pt x="6879319" y="0"/>
                </a:lnTo>
                <a:lnTo>
                  <a:pt x="6879319" y="7843403"/>
                </a:lnTo>
                <a:lnTo>
                  <a:pt x="0" y="78434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773" r="0" b="-5677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56418" y="3150777"/>
            <a:ext cx="7832622" cy="3462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22"/>
              </a:lnSpc>
            </a:pPr>
            <a:r>
              <a:rPr lang="en-US" sz="4299">
                <a:solidFill>
                  <a:srgbClr val="112E3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‘A’ uporabljamo, ko o nečem govorimo prvič. Če o tem govorimo ponovno, uporabljamo ‘the’.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670942" y="7583932"/>
            <a:ext cx="8803573" cy="1674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sz="4299" b="true">
                <a:solidFill>
                  <a:srgbClr val="112E3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Ex:</a:t>
            </a:r>
            <a:r>
              <a:rPr lang="en-US" sz="4299">
                <a:solidFill>
                  <a:srgbClr val="112E3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Let’s have a hamburger. The hamburger was very good.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-514350" y="-314970"/>
            <a:ext cx="8970077" cy="11529910"/>
            <a:chOff x="0" y="0"/>
            <a:chExt cx="2362489" cy="303668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62490" cy="3036684"/>
            </a:xfrm>
            <a:custGeom>
              <a:avLst/>
              <a:gdLst/>
              <a:ahLst/>
              <a:cxnLst/>
              <a:rect r="r" b="b" t="t" l="l"/>
              <a:pathLst>
                <a:path h="3036684" w="2362490">
                  <a:moveTo>
                    <a:pt x="0" y="0"/>
                  </a:moveTo>
                  <a:lnTo>
                    <a:pt x="2362490" y="0"/>
                  </a:lnTo>
                  <a:lnTo>
                    <a:pt x="2362490" y="3036684"/>
                  </a:lnTo>
                  <a:lnTo>
                    <a:pt x="0" y="3036684"/>
                  </a:lnTo>
                  <a:close/>
                </a:path>
              </a:pathLst>
            </a:custGeom>
            <a:solidFill>
              <a:srgbClr val="FFF0B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362489" cy="30843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0" y="4055030"/>
            <a:ext cx="8150805" cy="6231970"/>
          </a:xfrm>
          <a:custGeom>
            <a:avLst/>
            <a:gdLst/>
            <a:ahLst/>
            <a:cxnLst/>
            <a:rect r="r" b="b" t="t" l="l"/>
            <a:pathLst>
              <a:path h="6231970" w="8150805">
                <a:moveTo>
                  <a:pt x="0" y="0"/>
                </a:moveTo>
                <a:lnTo>
                  <a:pt x="8150805" y="0"/>
                </a:lnTo>
                <a:lnTo>
                  <a:pt x="8150805" y="6231970"/>
                </a:lnTo>
                <a:lnTo>
                  <a:pt x="0" y="62319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493953" y="120107"/>
            <a:ext cx="9195777" cy="2746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9"/>
              </a:lnSpc>
            </a:pPr>
            <a:r>
              <a:rPr lang="en-US" sz="15999">
                <a:solidFill>
                  <a:srgbClr val="112E36"/>
                </a:solidFill>
                <a:latin typeface="Mansalva"/>
                <a:ea typeface="Mansalva"/>
                <a:cs typeface="Mansalva"/>
                <a:sym typeface="Mansalva"/>
              </a:rPr>
              <a:t>a or the?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773" r="0" b="-5677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58039"/>
            <a:ext cx="3134548" cy="3028757"/>
          </a:xfrm>
          <a:custGeom>
            <a:avLst/>
            <a:gdLst/>
            <a:ahLst/>
            <a:cxnLst/>
            <a:rect r="r" b="b" t="t" l="l"/>
            <a:pathLst>
              <a:path h="3028757" w="3134548">
                <a:moveTo>
                  <a:pt x="0" y="0"/>
                </a:moveTo>
                <a:lnTo>
                  <a:pt x="3134548" y="0"/>
                </a:lnTo>
                <a:lnTo>
                  <a:pt x="3134548" y="3028758"/>
                </a:lnTo>
                <a:lnTo>
                  <a:pt x="0" y="30287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897685" y="6313043"/>
            <a:ext cx="3818192" cy="4114800"/>
          </a:xfrm>
          <a:custGeom>
            <a:avLst/>
            <a:gdLst/>
            <a:ahLst/>
            <a:cxnLst/>
            <a:rect r="r" b="b" t="t" l="l"/>
            <a:pathLst>
              <a:path h="4114800" w="3818192">
                <a:moveTo>
                  <a:pt x="0" y="0"/>
                </a:moveTo>
                <a:lnTo>
                  <a:pt x="3818191" y="0"/>
                </a:lnTo>
                <a:lnTo>
                  <a:pt x="38181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242463" y="2905822"/>
            <a:ext cx="14090155" cy="696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28369" indent="-464185" lvl="1">
              <a:lnSpc>
                <a:spcPts val="6922"/>
              </a:lnSpc>
              <a:buFont typeface="Arial"/>
              <a:buChar char="•"/>
            </a:pPr>
            <a:r>
              <a:rPr lang="en-US" sz="4299" u="sng">
                <a:solidFill>
                  <a:srgbClr val="112E3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 imeni ulic:</a:t>
            </a:r>
          </a:p>
          <a:p>
            <a:pPr algn="l">
              <a:lnSpc>
                <a:spcPts val="6922"/>
              </a:lnSpc>
            </a:pPr>
            <a:r>
              <a:rPr lang="en-US" sz="4299">
                <a:solidFill>
                  <a:srgbClr val="AA6FE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Oxford Street, Broadway</a:t>
            </a:r>
          </a:p>
          <a:p>
            <a:pPr algn="l" marL="928369" indent="-464185" lvl="1">
              <a:lnSpc>
                <a:spcPts val="6922"/>
              </a:lnSpc>
              <a:buFont typeface="Arial"/>
              <a:buChar char="•"/>
            </a:pPr>
            <a:r>
              <a:rPr lang="en-US" sz="4299" u="sng">
                <a:solidFill>
                  <a:srgbClr val="112E3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 imeni ljudi:</a:t>
            </a:r>
          </a:p>
          <a:p>
            <a:pPr algn="l">
              <a:lnSpc>
                <a:spcPts val="6922"/>
              </a:lnSpc>
            </a:pPr>
            <a:r>
              <a:rPr lang="en-US" sz="4299">
                <a:solidFill>
                  <a:srgbClr val="AA6FE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queen Elizabeth, Miss Novak</a:t>
            </a:r>
          </a:p>
          <a:p>
            <a:pPr algn="l" marL="928369" indent="-464185" lvl="1">
              <a:lnSpc>
                <a:spcPts val="6922"/>
              </a:lnSpc>
              <a:buFont typeface="Arial"/>
              <a:buChar char="•"/>
            </a:pPr>
            <a:r>
              <a:rPr lang="en-US" sz="4299" u="sng">
                <a:solidFill>
                  <a:srgbClr val="112E3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 imeni držav:</a:t>
            </a:r>
          </a:p>
          <a:p>
            <a:pPr algn="l">
              <a:lnSpc>
                <a:spcPts val="6922"/>
              </a:lnSpc>
            </a:pPr>
            <a:r>
              <a:rPr lang="en-US" sz="4299">
                <a:solidFill>
                  <a:srgbClr val="AA6FE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France, Austria</a:t>
            </a:r>
          </a:p>
          <a:p>
            <a:pPr algn="l" marL="928369" indent="-464185" lvl="1">
              <a:lnSpc>
                <a:spcPts val="6922"/>
              </a:lnSpc>
              <a:buFont typeface="Arial"/>
              <a:buChar char="•"/>
            </a:pPr>
            <a:r>
              <a:rPr lang="en-US" sz="4299" u="sng">
                <a:solidFill>
                  <a:srgbClr val="112E3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 imeni mest</a:t>
            </a:r>
          </a:p>
          <a:p>
            <a:pPr algn="l">
              <a:lnSpc>
                <a:spcPts val="6922"/>
              </a:lnSpc>
            </a:pPr>
            <a:r>
              <a:rPr lang="en-US" sz="4299">
                <a:solidFill>
                  <a:srgbClr val="AA6FE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London, Ljubljana, Mumbai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46112" y="97651"/>
            <a:ext cx="11642966" cy="2581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15000">
                <a:solidFill>
                  <a:srgbClr val="112E36"/>
                </a:solidFill>
                <a:latin typeface="Mansalva"/>
                <a:ea typeface="Mansalva"/>
                <a:cs typeface="Mansalva"/>
                <a:sym typeface="Mansalva"/>
              </a:rPr>
              <a:t>No article- /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773" r="0" b="-5677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927617"/>
            <a:ext cx="16230600" cy="2801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01"/>
              </a:lnSpc>
            </a:pPr>
            <a:r>
              <a:rPr lang="en-US" sz="21112">
                <a:solidFill>
                  <a:srgbClr val="112E36"/>
                </a:solidFill>
                <a:latin typeface="Mansalva"/>
                <a:ea typeface="Mansalva"/>
                <a:cs typeface="Mansalva"/>
                <a:sym typeface="Mansalva"/>
              </a:rPr>
              <a:t>Let’s practice!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159048" y="5143500"/>
            <a:ext cx="5548045" cy="5143500"/>
          </a:xfrm>
          <a:custGeom>
            <a:avLst/>
            <a:gdLst/>
            <a:ahLst/>
            <a:cxnLst/>
            <a:rect r="r" b="b" t="t" l="l"/>
            <a:pathLst>
              <a:path h="5143500" w="5548045">
                <a:moveTo>
                  <a:pt x="0" y="0"/>
                </a:moveTo>
                <a:lnTo>
                  <a:pt x="5548045" y="0"/>
                </a:lnTo>
                <a:lnTo>
                  <a:pt x="554804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6168600"/>
            <a:ext cx="5386464" cy="4118400"/>
          </a:xfrm>
          <a:custGeom>
            <a:avLst/>
            <a:gdLst/>
            <a:ahLst/>
            <a:cxnLst/>
            <a:rect r="r" b="b" t="t" l="l"/>
            <a:pathLst>
              <a:path h="4118400" w="5386464">
                <a:moveTo>
                  <a:pt x="0" y="0"/>
                </a:moveTo>
                <a:lnTo>
                  <a:pt x="5386464" y="0"/>
                </a:lnTo>
                <a:lnTo>
                  <a:pt x="5386464" y="4118400"/>
                </a:lnTo>
                <a:lnTo>
                  <a:pt x="0" y="4118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773" r="0" b="-5677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0157" y="647018"/>
            <a:ext cx="17755988" cy="7239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5453" indent="-402727" lvl="1">
              <a:lnSpc>
                <a:spcPts val="5222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My brother is ________ architect in ________ London.</a:t>
            </a:r>
          </a:p>
          <a:p>
            <a:pPr algn="l" marL="805453" indent="-402727" lvl="1">
              <a:lnSpc>
                <a:spcPts val="5222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________ Mississippi River flows through ________ United States.</a:t>
            </a:r>
          </a:p>
          <a:p>
            <a:pPr algn="l" marL="805453" indent="-402727" lvl="1">
              <a:lnSpc>
                <a:spcPts val="5222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We visited ________ Republic of Slovenia last summer.</a:t>
            </a:r>
          </a:p>
          <a:p>
            <a:pPr algn="l" marL="805453" indent="-402727" lvl="1">
              <a:lnSpc>
                <a:spcPts val="5222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She was elected ________ President of the company.</a:t>
            </a:r>
          </a:p>
          <a:p>
            <a:pPr algn="l" marL="805453" indent="-402727" lvl="1">
              <a:lnSpc>
                <a:spcPts val="5222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________ Mount Everest is the highest mountain in ________ world.</a:t>
            </a:r>
          </a:p>
          <a:p>
            <a:pPr algn="l" marL="805453" indent="-402727" lvl="1">
              <a:lnSpc>
                <a:spcPts val="5222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They live in ________ Ohio, near ________ Lake Erie.</a:t>
            </a:r>
          </a:p>
          <a:p>
            <a:pPr algn="l" marL="805453" indent="-402727" lvl="1">
              <a:lnSpc>
                <a:spcPts val="5222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________ Danube flows through many European capitals, including ________ Vienna.</a:t>
            </a:r>
          </a:p>
          <a:p>
            <a:pPr algn="l" marL="805453" indent="-402727" lvl="1">
              <a:lnSpc>
                <a:spcPts val="5222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He is ________ honest man who works as ________ director.</a:t>
            </a:r>
          </a:p>
          <a:p>
            <a:pPr algn="l" marL="805453" indent="-402727" lvl="1">
              <a:lnSpc>
                <a:spcPts val="5222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We are planning a trip to ________ Netherlands and then to ________ France.</a:t>
            </a:r>
          </a:p>
          <a:p>
            <a:pPr algn="l" marL="805453" indent="-402727" lvl="1">
              <a:lnSpc>
                <a:spcPts val="5222"/>
              </a:lnSpc>
              <a:buFont typeface="Arial"/>
              <a:buChar char="•"/>
            </a:pPr>
            <a:r>
              <a:rPr lang="en-US" sz="373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________ Nile is longer than ________ Thames.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5519569" y="7728263"/>
            <a:ext cx="2759986" cy="2558737"/>
          </a:xfrm>
          <a:custGeom>
            <a:avLst/>
            <a:gdLst/>
            <a:ahLst/>
            <a:cxnLst/>
            <a:rect r="r" b="b" t="t" l="l"/>
            <a:pathLst>
              <a:path h="2558737" w="2759986">
                <a:moveTo>
                  <a:pt x="0" y="0"/>
                </a:moveTo>
                <a:lnTo>
                  <a:pt x="2759986" y="0"/>
                </a:lnTo>
                <a:lnTo>
                  <a:pt x="2759986" y="2558737"/>
                </a:lnTo>
                <a:lnTo>
                  <a:pt x="0" y="25587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8644159"/>
            <a:ext cx="2482883" cy="1642841"/>
          </a:xfrm>
          <a:custGeom>
            <a:avLst/>
            <a:gdLst/>
            <a:ahLst/>
            <a:cxnLst/>
            <a:rect r="r" b="b" t="t" l="l"/>
            <a:pathLst>
              <a:path h="1642841" w="2482883">
                <a:moveTo>
                  <a:pt x="0" y="0"/>
                </a:moveTo>
                <a:lnTo>
                  <a:pt x="2482883" y="0"/>
                </a:lnTo>
                <a:lnTo>
                  <a:pt x="2482883" y="1642841"/>
                </a:lnTo>
                <a:lnTo>
                  <a:pt x="0" y="16428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773" r="0" b="-5677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952500"/>
            <a:ext cx="18288000" cy="803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Rešitve z razlagami: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an (poklic), / (mesto) – My brother is an architect in / London.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The (reka), the (ime države s "States") – The Mississippi River flows through the United States.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the (beseda "Republic") – We visited the Republic of Slovenia last summer.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/ (položaj/funkcija, ki jo zaseda le ena oseba hkrati) – She was elected / President of the company.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/ (posamezna gora), the (edinstvena stvar) – / Mount Everest is the highest mountain in the world.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/ (zvezna država), / (jezero brez besede "of") – They live in / Ohio, near / Lake Erie.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The (reka), / (mesto) – The Danube flows through many European capitals, including / Vienna.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an (beseda se začne na samoglasniški zvok "o"), a (poklic) – He is an honest man who works as a director.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the (množinsko ime države), / (običajno ime države) – We are planning a trip to the Netherlands and then to / France.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The (reka), the (reka) – The Nile is longer than the Thames.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5848886" y="7919027"/>
            <a:ext cx="2439114" cy="2367973"/>
          </a:xfrm>
          <a:custGeom>
            <a:avLst/>
            <a:gdLst/>
            <a:ahLst/>
            <a:cxnLst/>
            <a:rect r="r" b="b" t="t" l="l"/>
            <a:pathLst>
              <a:path h="2367973" w="2439114">
                <a:moveTo>
                  <a:pt x="0" y="0"/>
                </a:moveTo>
                <a:lnTo>
                  <a:pt x="2439114" y="0"/>
                </a:lnTo>
                <a:lnTo>
                  <a:pt x="2439114" y="2367973"/>
                </a:lnTo>
                <a:lnTo>
                  <a:pt x="0" y="23679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330118" y="56583"/>
            <a:ext cx="1858364" cy="1944234"/>
          </a:xfrm>
          <a:custGeom>
            <a:avLst/>
            <a:gdLst/>
            <a:ahLst/>
            <a:cxnLst/>
            <a:rect r="r" b="b" t="t" l="l"/>
            <a:pathLst>
              <a:path h="1944234" w="1858364">
                <a:moveTo>
                  <a:pt x="0" y="0"/>
                </a:moveTo>
                <a:lnTo>
                  <a:pt x="1858364" y="0"/>
                </a:lnTo>
                <a:lnTo>
                  <a:pt x="1858364" y="1944234"/>
                </a:lnTo>
                <a:lnTo>
                  <a:pt x="0" y="19442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DAHGpcDEj_Y</dc:identifier>
  <dcterms:modified xsi:type="dcterms:W3CDTF">2011-08-01T06:04:30Z</dcterms:modified>
  <cp:revision>1</cp:revision>
  <dc:title>ČLENI</dc:title>
</cp:coreProperties>
</file>