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4"/>
  </p:sldMasterIdLst>
  <p:notesMasterIdLst>
    <p:notesMasterId r:id="rId14"/>
  </p:notesMasterIdLst>
  <p:handoutMasterIdLst>
    <p:handoutMasterId r:id="rId15"/>
  </p:handoutMasterIdLst>
  <p:sldIdLst>
    <p:sldId id="257" r:id="rId5"/>
    <p:sldId id="260" r:id="rId6"/>
    <p:sldId id="258" r:id="rId7"/>
    <p:sldId id="259" r:id="rId8"/>
    <p:sldId id="261" r:id="rId9"/>
    <p:sldId id="262" r:id="rId10"/>
    <p:sldId id="263" r:id="rId11"/>
    <p:sldId id="264" r:id="rId12"/>
    <p:sldId id="265" r:id="rId13"/>
  </p:sldIdLst>
  <p:sldSz cx="12192000" cy="6858000"/>
  <p:notesSz cx="6858000" cy="9144000"/>
  <p:defaultTextStyle>
    <a:defPPr rtl="0"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7066A9-12AA-0295-9B44-88D1A4CC64C0}" v="1" dt="2026-02-17T07:09:35.7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33" autoAdjust="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0" d="100"/>
          <a:sy n="120" d="100"/>
        </p:scale>
        <p:origin x="504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Označba mesta za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3259D66-223C-45C0-9C48-E22FA68CE2B9}" type="datetime1">
              <a:rPr lang="sl-SI" smtClean="0"/>
              <a:t>17. 02. 2026</a:t>
            </a:fld>
            <a:endParaRPr lang="en-US" dirty="0"/>
          </a:p>
        </p:txBody>
      </p:sp>
      <p:sp>
        <p:nvSpPr>
          <p:cNvPr id="4" name="Označba mesta za nogo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7ACF5E7-ACB0-497B-A8C6-F2E617B46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53396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Označba mesta za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C621EBA-8B62-4A4E-810D-6D6C6572B556}" type="datetime1">
              <a:rPr lang="sl-SI" smtClean="0"/>
              <a:t>17. 02. 2026</a:t>
            </a:fld>
            <a:endParaRPr lang="en-US"/>
          </a:p>
        </p:txBody>
      </p:sp>
      <p:sp>
        <p:nvSpPr>
          <p:cNvPr id="4" name="Označba mesta za sliko diapoz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sl"/>
              <a:t>Uredite sloge besedila matrice</a:t>
            </a:r>
            <a:endParaRPr lang="en-US"/>
          </a:p>
          <a:p>
            <a:pPr lvl="1" rtl="0"/>
            <a:r>
              <a:rPr lang="sl"/>
              <a:t>Druga raven</a:t>
            </a:r>
          </a:p>
          <a:p>
            <a:pPr lvl="2" rtl="0"/>
            <a:r>
              <a:rPr lang="sl"/>
              <a:t>Tretja raven</a:t>
            </a:r>
          </a:p>
          <a:p>
            <a:pPr lvl="3" rtl="0"/>
            <a:r>
              <a:rPr lang="sl"/>
              <a:t>Četrta raven</a:t>
            </a:r>
          </a:p>
          <a:p>
            <a:pPr lvl="4" rtl="0"/>
            <a:r>
              <a:rPr lang="sl"/>
              <a:t>Peta raven</a:t>
            </a:r>
            <a:endParaRPr lang="en-US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7A705E3-E620-489D-9973-6221209A4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58183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kotnik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10" name="Pravokotnik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Pravokotnik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Pravokotnik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Skupina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Raven povezovalnik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aven povezovalnik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Raven povezovalnik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rtlCol="0" anchor="ctr">
            <a:noAutofit/>
          </a:bodyPr>
          <a:lstStyle>
            <a:lvl1pPr algn="ctr">
              <a:lnSpc>
                <a:spcPct val="83000"/>
              </a:lnSpc>
              <a:defRPr lang="en-US" sz="64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20" name="Označba mesta za datum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 rtlCol="0"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fld id="{1899042E-5439-46F5-9F84-4B1A5EB664D2}" type="datetime1">
              <a:rPr lang="sl-SI" smtClean="0"/>
              <a:t>17. 02. 2026</a:t>
            </a:fld>
            <a:endParaRPr lang="en-US" dirty="0"/>
          </a:p>
        </p:txBody>
      </p:sp>
      <p:sp>
        <p:nvSpPr>
          <p:cNvPr id="21" name="Označba mesta za nogo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22" name="Označba mesta za številko diapozitiva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Označba mesta za navpično besedilo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sl-SI"/>
              <a:t>Kliknite za urejanje slogov besedila matrice</a:t>
            </a:r>
          </a:p>
          <a:p>
            <a:pPr lvl="1" rtl="0"/>
            <a:r>
              <a:rPr lang="sl-SI"/>
              <a:t>Druga raven</a:t>
            </a:r>
          </a:p>
          <a:p>
            <a:pPr lvl="2" rtl="0"/>
            <a:r>
              <a:rPr lang="sl-SI"/>
              <a:t>Tretja raven</a:t>
            </a:r>
          </a:p>
          <a:p>
            <a:pPr lvl="3" rtl="0"/>
            <a:r>
              <a:rPr lang="sl-SI"/>
              <a:t>Četrta raven</a:t>
            </a:r>
          </a:p>
          <a:p>
            <a:pPr lvl="4" rtl="0"/>
            <a:r>
              <a:rPr lang="sl-SI"/>
              <a:t>Peta raven</a:t>
            </a:r>
            <a:endParaRPr lang="en-US" dirty="0"/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E46487-6F07-4737-B28E-A8F9120F2C32}" type="datetime1">
              <a:rPr lang="sl-SI" smtClean="0"/>
              <a:t>17. 02. 2026</a:t>
            </a:fld>
            <a:endParaRPr lang="en-US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en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en naslov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 rtlCol="0"/>
          <a:lstStyle/>
          <a:p>
            <a:pPr rtl="0"/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Označba mesta za navpično besedilo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 rtlCol="0"/>
          <a:lstStyle/>
          <a:p>
            <a:pPr lvl="0" rtl="0"/>
            <a:r>
              <a:rPr lang="sl-SI"/>
              <a:t>Kliknite za urejanje slogov besedila matrice</a:t>
            </a:r>
          </a:p>
          <a:p>
            <a:pPr lvl="1" rtl="0"/>
            <a:r>
              <a:rPr lang="sl-SI"/>
              <a:t>Druga raven</a:t>
            </a:r>
          </a:p>
          <a:p>
            <a:pPr lvl="2" rtl="0"/>
            <a:r>
              <a:rPr lang="sl-SI"/>
              <a:t>Tretja raven</a:t>
            </a:r>
          </a:p>
          <a:p>
            <a:pPr lvl="3" rtl="0"/>
            <a:r>
              <a:rPr lang="sl-SI"/>
              <a:t>Četrta raven</a:t>
            </a:r>
          </a:p>
          <a:p>
            <a:pPr lvl="4" rtl="0"/>
            <a:r>
              <a:rPr lang="sl-SI"/>
              <a:t>Peta raven</a:t>
            </a:r>
            <a:endParaRPr lang="en-US" dirty="0"/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EC83338-E90C-45B6-B805-3168D3C87F9C}" type="datetime1">
              <a:rPr lang="sl-SI" smtClean="0"/>
              <a:t>17. 02. 2026</a:t>
            </a:fld>
            <a:endParaRPr lang="en-US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Označba mesta za vsebin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sl-SI"/>
              <a:t>Kliknite za urejanje slogov besedila matrice</a:t>
            </a:r>
          </a:p>
          <a:p>
            <a:pPr lvl="1" rtl="0"/>
            <a:r>
              <a:rPr lang="sl-SI"/>
              <a:t>Druga raven</a:t>
            </a:r>
          </a:p>
          <a:p>
            <a:pPr lvl="2" rtl="0"/>
            <a:r>
              <a:rPr lang="sl-SI"/>
              <a:t>Tretja raven</a:t>
            </a:r>
          </a:p>
          <a:p>
            <a:pPr lvl="3" rtl="0"/>
            <a:r>
              <a:rPr lang="sl-SI"/>
              <a:t>Četrta raven</a:t>
            </a:r>
          </a:p>
          <a:p>
            <a:pPr lvl="4" rtl="0"/>
            <a:r>
              <a:rPr lang="sl-SI"/>
              <a:t>Peta raven</a:t>
            </a:r>
            <a:endParaRPr lang="en-US" dirty="0"/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BAF680E-CA8A-4EFE-A014-604585F34906}" type="datetime1">
              <a:rPr lang="sl-SI" smtClean="0"/>
              <a:t>17. 02. 2026</a:t>
            </a:fld>
            <a:endParaRPr lang="en-US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avokotnik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23" name="Pravokotnik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Pravokotnik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Pravokotnik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rtlCol="0" anchor="ctr">
            <a:noAutofit/>
          </a:bodyPr>
          <a:lstStyle>
            <a:lvl1pPr algn="ctr">
              <a:lnSpc>
                <a:spcPct val="83000"/>
              </a:lnSpc>
              <a:defRPr lang="en-US" sz="64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sl-SI"/>
              <a:t>Kliknite, če želite urediti slog naslova matrice</a:t>
            </a:r>
            <a:endParaRPr lang="en-US" dirty="0"/>
          </a:p>
        </p:txBody>
      </p:sp>
      <p:grpSp>
        <p:nvGrpSpPr>
          <p:cNvPr id="16" name="Skupina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Raven povezovalnik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aven povezovalnik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Raven povezovalnik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rtlCol="0"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 rtlCol="0"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 rtl="0"/>
            <a:fld id="{56A61364-EBD4-4FBC-A404-4DCA1EDD9BA8}" type="datetime1">
              <a:rPr lang="sl-SI" smtClean="0"/>
              <a:t>17. 02. 2026</a:t>
            </a:fld>
            <a:endParaRPr lang="en-US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Označba mesta za vsebino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sl-SI"/>
              <a:t>Kliknite za urejanje slogov besedila matrice</a:t>
            </a:r>
          </a:p>
          <a:p>
            <a:pPr lvl="1" rtl="0"/>
            <a:r>
              <a:rPr lang="sl-SI"/>
              <a:t>Druga raven</a:t>
            </a:r>
          </a:p>
          <a:p>
            <a:pPr lvl="2" rtl="0"/>
            <a:r>
              <a:rPr lang="sl-SI"/>
              <a:t>Tretja raven</a:t>
            </a:r>
          </a:p>
          <a:p>
            <a:pPr lvl="3" rtl="0"/>
            <a:r>
              <a:rPr lang="sl-SI"/>
              <a:t>Četrta raven</a:t>
            </a:r>
          </a:p>
          <a:p>
            <a:pPr lvl="4" rtl="0"/>
            <a:r>
              <a:rPr lang="sl-SI"/>
              <a:t>Peta raven</a:t>
            </a:r>
            <a:endParaRPr lang="en-US" dirty="0"/>
          </a:p>
        </p:txBody>
      </p:sp>
      <p:sp>
        <p:nvSpPr>
          <p:cNvPr id="4" name="Označba mesta za vsebino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sl-SI"/>
              <a:t>Kliknite za urejanje slogov besedila matrice</a:t>
            </a:r>
          </a:p>
          <a:p>
            <a:pPr lvl="1" rtl="0"/>
            <a:r>
              <a:rPr lang="sl-SI"/>
              <a:t>Druga raven</a:t>
            </a:r>
          </a:p>
          <a:p>
            <a:pPr lvl="2" rtl="0"/>
            <a:r>
              <a:rPr lang="sl-SI"/>
              <a:t>Tretja raven</a:t>
            </a:r>
          </a:p>
          <a:p>
            <a:pPr lvl="3" rtl="0"/>
            <a:r>
              <a:rPr lang="sl-SI"/>
              <a:t>Četrta raven</a:t>
            </a:r>
          </a:p>
          <a:p>
            <a:pPr lvl="4" rtl="0"/>
            <a:r>
              <a:rPr lang="sl-SI"/>
              <a:t>Peta raven</a:t>
            </a:r>
            <a:endParaRPr lang="en-US" dirty="0"/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59E8BF9-9688-49A9-9FA4-4F474489B965}" type="datetime1">
              <a:rPr lang="sl-SI" smtClean="0"/>
              <a:t>17. 02. 2026</a:t>
            </a:fld>
            <a:endParaRPr lang="en-US"/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Označba mesta za besedilo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za vsebino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sl-SI"/>
              <a:t>Kliknite za urejanje slogov besedila matrice</a:t>
            </a:r>
          </a:p>
          <a:p>
            <a:pPr lvl="1" rtl="0"/>
            <a:r>
              <a:rPr lang="sl-SI"/>
              <a:t>Druga raven</a:t>
            </a:r>
          </a:p>
          <a:p>
            <a:pPr lvl="2" rtl="0"/>
            <a:r>
              <a:rPr lang="sl-SI"/>
              <a:t>Tretja raven</a:t>
            </a:r>
          </a:p>
          <a:p>
            <a:pPr lvl="3" rtl="0"/>
            <a:r>
              <a:rPr lang="sl-SI"/>
              <a:t>Četrta raven</a:t>
            </a:r>
          </a:p>
          <a:p>
            <a:pPr lvl="4" rtl="0"/>
            <a:r>
              <a:rPr lang="sl-SI"/>
              <a:t>Peta raven</a:t>
            </a:r>
            <a:endParaRPr lang="sl"/>
          </a:p>
        </p:txBody>
      </p:sp>
      <p:sp>
        <p:nvSpPr>
          <p:cNvPr id="5" name="Označba mesta za besedilo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za vsebino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sl-SI"/>
              <a:t>Kliknite za urejanje slogov besedila matrice</a:t>
            </a:r>
          </a:p>
          <a:p>
            <a:pPr lvl="1" rtl="0"/>
            <a:r>
              <a:rPr lang="sl-SI"/>
              <a:t>Druga raven</a:t>
            </a:r>
          </a:p>
          <a:p>
            <a:pPr lvl="2" rtl="0"/>
            <a:r>
              <a:rPr lang="sl-SI"/>
              <a:t>Tretja raven</a:t>
            </a:r>
          </a:p>
          <a:p>
            <a:pPr lvl="3" rtl="0"/>
            <a:r>
              <a:rPr lang="sl-SI"/>
              <a:t>Četrta raven</a:t>
            </a:r>
          </a:p>
          <a:p>
            <a:pPr lvl="4" rtl="0"/>
            <a:r>
              <a:rPr lang="sl-SI"/>
              <a:t>Peta raven</a:t>
            </a:r>
            <a:endParaRPr lang="sl"/>
          </a:p>
        </p:txBody>
      </p:sp>
      <p:sp>
        <p:nvSpPr>
          <p:cNvPr id="7" name="Označba mesta za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595EF1-E626-4F92-8A78-2C699A2816B7}" type="datetime1">
              <a:rPr lang="sl-SI" smtClean="0"/>
              <a:t>17. 02. 2026</a:t>
            </a:fld>
            <a:endParaRPr lang="en-US"/>
          </a:p>
        </p:txBody>
      </p:sp>
      <p:sp>
        <p:nvSpPr>
          <p:cNvPr id="8" name="Označba mesta za nogo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9" name="Označba mesta za številko diapoz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Označba mesta za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EB6503D-9B74-4B17-8079-64CDD66DFBE1}" type="datetime1">
              <a:rPr lang="sl-SI" smtClean="0"/>
              <a:t>17. 02. 2026</a:t>
            </a:fld>
            <a:endParaRPr lang="en-US"/>
          </a:p>
        </p:txBody>
      </p:sp>
      <p:sp>
        <p:nvSpPr>
          <p:cNvPr id="4" name="Označba mesta za nogo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01A0150-6C5E-4CA1-B198-6BBC2B2B8B1D}" type="datetime1">
              <a:rPr lang="sl-SI" smtClean="0"/>
              <a:t>17. 02. 2026</a:t>
            </a:fld>
            <a:endParaRPr lang="en-US"/>
          </a:p>
        </p:txBody>
      </p:sp>
      <p:sp>
        <p:nvSpPr>
          <p:cNvPr id="3" name="Označba mesta za nogo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Označba mesta za številko diapoz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kotnik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Pravokotnik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Označba mesta za vsebino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 rtlCol="0"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sl-SI"/>
              <a:t>Kliknite za urejanje slogov besedila matrice</a:t>
            </a:r>
          </a:p>
          <a:p>
            <a:pPr lvl="1" rtl="0"/>
            <a:r>
              <a:rPr lang="sl-SI"/>
              <a:t>Druga raven</a:t>
            </a:r>
          </a:p>
          <a:p>
            <a:pPr lvl="2" rtl="0"/>
            <a:r>
              <a:rPr lang="sl-SI"/>
              <a:t>Tretja raven</a:t>
            </a:r>
          </a:p>
          <a:p>
            <a:pPr lvl="3" rtl="0"/>
            <a:r>
              <a:rPr lang="sl-SI"/>
              <a:t>Četrta raven</a:t>
            </a:r>
          </a:p>
          <a:p>
            <a:pPr lvl="4" rtl="0"/>
            <a:r>
              <a:rPr lang="sl-SI"/>
              <a:t>Peta raven</a:t>
            </a:r>
            <a:endParaRPr lang="en-US" dirty="0"/>
          </a:p>
        </p:txBody>
      </p:sp>
      <p:sp>
        <p:nvSpPr>
          <p:cNvPr id="4" name="Označba mesta za besedilo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l-SI"/>
              <a:t>Kliknite za urejanje slogov besedila matrice</a:t>
            </a:r>
          </a:p>
        </p:txBody>
      </p:sp>
      <p:sp>
        <p:nvSpPr>
          <p:cNvPr id="8" name="Označba mesta za datum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163AEB5A-02E9-42DF-B233-80252659AF5D}" type="datetime1">
              <a:rPr lang="sl-SI" smtClean="0"/>
              <a:t>17. 02. 2026</a:t>
            </a:fld>
            <a:endParaRPr lang="en-US"/>
          </a:p>
        </p:txBody>
      </p:sp>
      <p:sp>
        <p:nvSpPr>
          <p:cNvPr id="9" name="Označba mesta za nogo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endParaRPr lang="en-US"/>
          </a:p>
        </p:txBody>
      </p:sp>
      <p:sp>
        <p:nvSpPr>
          <p:cNvPr id="11" name="Označba mesta za številko diapozitiva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avokotnik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Označba mesta za sliko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 rtlCol="0"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rtl="0"/>
            <a:fld id="{73719589-42AC-4A50-8327-2B798552497B}" type="datetime1">
              <a:rPr lang="sl-SI" smtClean="0"/>
              <a:t>17. 02. 2026</a:t>
            </a:fld>
            <a:endParaRPr lang="en-US" dirty="0"/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 rtlCol="0"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 rtl="0"/>
            <a:endParaRPr lang="en-US" dirty="0"/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 rtlCol="0"/>
          <a:lstStyle/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ravokotnik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rtlCol="0" anchor="b">
            <a:noAutofit/>
          </a:bodyPr>
          <a:lstStyle>
            <a:lvl1pPr algn="l">
              <a:lnSpc>
                <a:spcPct val="100000"/>
              </a:lnSpc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4" name="Označba mesta za besedilo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 rtlCol="0"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l-SI"/>
              <a:t>Kliknite za urejanje slogov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Pravokotnik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7" name="Pravokotnik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Pravokotnik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Označba mesta za naslov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rtl="0"/>
            <a:r>
              <a:rPr lang="sl" dirty="0"/>
              <a:t>Kliknite, da uredite slog naslova matrice.</a:t>
            </a:r>
            <a:endParaRPr lang="en-US" dirty="0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sl"/>
              <a:t>Uredite sloge besedila matrice</a:t>
            </a:r>
          </a:p>
          <a:p>
            <a:pPr lvl="1" rtl="0"/>
            <a:r>
              <a:rPr lang="sl"/>
              <a:t>Druga raven</a:t>
            </a:r>
          </a:p>
          <a:p>
            <a:pPr lvl="2" rtl="0"/>
            <a:r>
              <a:rPr lang="sl"/>
              <a:t>Tretja raven</a:t>
            </a:r>
          </a:p>
          <a:p>
            <a:pPr lvl="3" rtl="0"/>
            <a:r>
              <a:rPr lang="sl"/>
              <a:t>Četrta raven</a:t>
            </a:r>
          </a:p>
          <a:p>
            <a:pPr lvl="4" rtl="0"/>
            <a:r>
              <a:rPr lang="sl"/>
              <a:t>Peta raven</a:t>
            </a:r>
            <a:endParaRPr lang="en-US" dirty="0"/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899DB29D-364B-4F66-9EA7-82EDB8D158E9}" type="datetime1">
              <a:rPr lang="sl-SI" smtClean="0"/>
              <a:t>17. 02. 2026</a:t>
            </a:fld>
            <a:endParaRPr lang="en-US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8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5" descr="Bližnji posnetek logotipa&#10;&#10;Opis je bil samodejno ustvarjen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82" name="Pravokotnik 81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84" name="Pravokotnik 83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3793" y="2355458"/>
            <a:ext cx="4775075" cy="1630907"/>
          </a:xfrm>
        </p:spPr>
        <p:txBody>
          <a:bodyPr rtlCol="0">
            <a:normAutofit/>
          </a:bodyPr>
          <a:lstStyle/>
          <a:p>
            <a:pPr rtl="0"/>
            <a:r>
              <a:rPr lang="sl-SI" sz="4400" dirty="0">
                <a:solidFill>
                  <a:schemeClr val="tx1"/>
                </a:solidFill>
              </a:rPr>
              <a:t>V</a:t>
            </a:r>
            <a:r>
              <a:rPr lang="sl" sz="4400" dirty="0">
                <a:solidFill>
                  <a:schemeClr val="tx1"/>
                </a:solidFill>
              </a:rPr>
              <a:t>zorci in zaporedja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33793" y="3995988"/>
            <a:ext cx="4775075" cy="559656"/>
          </a:xfrm>
        </p:spPr>
        <p:txBody>
          <a:bodyPr rtlCol="0">
            <a:normAutofit/>
          </a:bodyPr>
          <a:lstStyle/>
          <a:p>
            <a:pPr rtl="0">
              <a:spcAft>
                <a:spcPts val="600"/>
              </a:spcAft>
            </a:pPr>
            <a:r>
              <a:rPr lang="sl-SI" dirty="0">
                <a:solidFill>
                  <a:schemeClr val="tx1"/>
                </a:solidFill>
              </a:rPr>
              <a:t>Zapis z izrazi s spremenljivkami</a:t>
            </a:r>
            <a:endParaRPr lang="s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2F6B1AD-8244-E10B-B515-615221438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Kaj se bomo danes naučili?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987164C-D626-6F1D-23B6-1219C590D7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3200" dirty="0"/>
              <a:t>CILJ IZ UČNEGA NAČRTA:</a:t>
            </a:r>
          </a:p>
          <a:p>
            <a:pPr marL="0" indent="0">
              <a:buNone/>
            </a:pPr>
            <a:r>
              <a:rPr lang="sl-SI" sz="3200" dirty="0"/>
              <a:t>Učenci opazujejo vzorce, ugotovijo pravilo </a:t>
            </a:r>
            <a:r>
              <a:rPr lang="sl-SI" sz="3200" b="0" i="0" dirty="0">
                <a:solidFill>
                  <a:srgbClr val="000000"/>
                </a:solidFill>
                <a:effectLst/>
                <a:latin typeface="Roboto" panose="020F0502020204030204" pitchFamily="2" charset="0"/>
              </a:rPr>
              <a:t>in ga zapišejo z algebrskim izrazom;</a:t>
            </a:r>
            <a:endParaRPr lang="sl-SI" sz="3200" dirty="0"/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36DCB72A-2BBF-9F3F-DAF8-92B040CDD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8BAF680E-CA8A-4EFE-A014-604585F34906}" type="datetime1">
              <a:rPr lang="sl-SI" smtClean="0"/>
              <a:t>17. 02. 2026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566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like 1">
            <a:extLst>
              <a:ext uri="{FF2B5EF4-FFF2-40B4-BE49-F238E27FC236}">
                <a16:creationId xmlns:a16="http://schemas.microsoft.com/office/drawing/2014/main" id="{9A5B474D-DF4D-986F-13BE-598269738A9B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828D2B02-5A8A-2D72-DAC2-660AE33EE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3719589-42AC-4A50-8327-2B798552497B}" type="datetime1">
              <a:rPr lang="sl-SI" smtClean="0"/>
              <a:t>17. 02. 2026</a:t>
            </a:fld>
            <a:endParaRPr lang="en-US" dirty="0"/>
          </a:p>
        </p:txBody>
      </p:sp>
      <p:sp>
        <p:nvSpPr>
          <p:cNvPr id="4" name="Naslov 3">
            <a:extLst>
              <a:ext uri="{FF2B5EF4-FFF2-40B4-BE49-F238E27FC236}">
                <a16:creationId xmlns:a16="http://schemas.microsoft.com/office/drawing/2014/main" id="{9E5EF30A-8F5A-E94F-B7F6-03DFEDFB2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1. naloga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93C7B187-04CE-B8C5-99CD-CE1E071728D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sl-SI" dirty="0"/>
              <a:t>Oglej si zaporedje na sliki.</a:t>
            </a:r>
          </a:p>
          <a:p>
            <a:pPr marL="342900" indent="-342900">
              <a:buAutoNum type="alphaLcParenR"/>
            </a:pPr>
            <a:r>
              <a:rPr lang="sl-SI" dirty="0"/>
              <a:t>Nariši naslednji korak.</a:t>
            </a:r>
          </a:p>
          <a:p>
            <a:pPr marL="342900" indent="-342900">
              <a:buAutoNum type="alphaLcParenR"/>
            </a:pPr>
            <a:r>
              <a:rPr lang="sl-SI" dirty="0"/>
              <a:t>Napiši preglednico po korakih.</a:t>
            </a:r>
          </a:p>
          <a:p>
            <a:pPr marL="342900" indent="-342900">
              <a:buAutoNum type="alphaLcParenR"/>
            </a:pPr>
            <a:r>
              <a:rPr lang="sl-SI" dirty="0"/>
              <a:t>Zapiši algebrski izraz, ki ponazarja število vžigalic v n-tem koraku.</a:t>
            </a:r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3F337C10-8F1A-8352-563A-20ABC143D5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976" y="457200"/>
            <a:ext cx="6773200" cy="2268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659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like 1">
            <a:extLst>
              <a:ext uri="{FF2B5EF4-FFF2-40B4-BE49-F238E27FC236}">
                <a16:creationId xmlns:a16="http://schemas.microsoft.com/office/drawing/2014/main" id="{E1186DFF-D1AE-4649-B10F-953155DABBD3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15CBA687-46EE-F0B1-5946-782068AA8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3719589-42AC-4A50-8327-2B798552497B}" type="datetime1">
              <a:rPr lang="sl-SI" smtClean="0"/>
              <a:t>17. 02. 2026</a:t>
            </a:fld>
            <a:endParaRPr lang="en-US" dirty="0"/>
          </a:p>
        </p:txBody>
      </p:sp>
      <p:sp>
        <p:nvSpPr>
          <p:cNvPr id="4" name="Naslov 3">
            <a:extLst>
              <a:ext uri="{FF2B5EF4-FFF2-40B4-BE49-F238E27FC236}">
                <a16:creationId xmlns:a16="http://schemas.microsoft.com/office/drawing/2014/main" id="{3E3DFE9D-998F-FAFA-4AA1-403C30EA4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2. naloga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E510A37A-C5A3-2596-1FDA-6DF2C26788C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sl-SI" dirty="0"/>
              <a:t>Po nekem pravilu so prikazani členi vzorca. Ugotovi pravilo in v preglednico v zvezku zapiši število trikotnikov vsakega člena v vzorcu. Koliko trikotnikov sestavlja k-ti člen vzorca?</a:t>
            </a:r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FE9765B8-DDAA-D2BF-F362-3E3A117AAA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645" y="353850"/>
            <a:ext cx="4556196" cy="3075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998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like 1">
            <a:extLst>
              <a:ext uri="{FF2B5EF4-FFF2-40B4-BE49-F238E27FC236}">
                <a16:creationId xmlns:a16="http://schemas.microsoft.com/office/drawing/2014/main" id="{1A58D176-0409-07AD-18D0-E3170ED5C44F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8AD2EFD2-804B-262B-0CFB-B648B414B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3719589-42AC-4A50-8327-2B798552497B}" type="datetime1">
              <a:rPr lang="sl-SI" smtClean="0"/>
              <a:t>17. 02. 2026</a:t>
            </a:fld>
            <a:endParaRPr lang="en-US" dirty="0"/>
          </a:p>
        </p:txBody>
      </p:sp>
      <p:sp>
        <p:nvSpPr>
          <p:cNvPr id="4" name="Naslov 3">
            <a:extLst>
              <a:ext uri="{FF2B5EF4-FFF2-40B4-BE49-F238E27FC236}">
                <a16:creationId xmlns:a16="http://schemas.microsoft.com/office/drawing/2014/main" id="{8A2B5CCB-D97A-5DA3-1832-127186E04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3. naloga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2AE96D92-360B-C87F-90E9-4CC1B5147BA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342900" indent="-342900">
              <a:buAutoNum type="alphaLcParenR"/>
            </a:pPr>
            <a:r>
              <a:rPr lang="sl-SI" dirty="0"/>
              <a:t>Koliko krožcev je v 5.koraku?</a:t>
            </a:r>
          </a:p>
          <a:p>
            <a:pPr marL="342900" indent="-342900">
              <a:buAutoNum type="alphaLcParenR"/>
            </a:pPr>
            <a:r>
              <a:rPr lang="sl-SI" dirty="0"/>
              <a:t>Izračunaj, koliko krožcev je v 10. koraku.</a:t>
            </a:r>
          </a:p>
          <a:p>
            <a:pPr marL="342900" indent="-342900">
              <a:buAutoNum type="alphaLcParenR"/>
            </a:pPr>
            <a:r>
              <a:rPr lang="sl-SI" dirty="0"/>
              <a:t>Zapiši algebrski izraz, ki ponazarja, koliko krožcev je v desetem koraku.</a:t>
            </a:r>
          </a:p>
          <a:p>
            <a:pPr marL="342900" indent="-342900">
              <a:buAutoNum type="alphaLcParenR"/>
            </a:pPr>
            <a:endParaRPr lang="sl-SI" dirty="0"/>
          </a:p>
        </p:txBody>
      </p:sp>
      <p:pic>
        <p:nvPicPr>
          <p:cNvPr id="9" name="Slika 8">
            <a:extLst>
              <a:ext uri="{FF2B5EF4-FFF2-40B4-BE49-F238E27FC236}">
                <a16:creationId xmlns:a16="http://schemas.microsoft.com/office/drawing/2014/main" id="{B30B8697-BA4B-BD6F-4E4F-5C3771131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09" y="603504"/>
            <a:ext cx="7138179" cy="22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788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like 1">
            <a:extLst>
              <a:ext uri="{FF2B5EF4-FFF2-40B4-BE49-F238E27FC236}">
                <a16:creationId xmlns:a16="http://schemas.microsoft.com/office/drawing/2014/main" id="{E52A176D-DC66-1FC8-5DF4-4714F6537C08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D4733673-C420-1B24-189F-E0AB7A859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3719589-42AC-4A50-8327-2B798552497B}" type="datetime1">
              <a:rPr lang="sl-SI" smtClean="0"/>
              <a:t>17. 02. 2026</a:t>
            </a:fld>
            <a:endParaRPr lang="en-US" dirty="0"/>
          </a:p>
        </p:txBody>
      </p:sp>
      <p:sp>
        <p:nvSpPr>
          <p:cNvPr id="4" name="Naslov 3">
            <a:extLst>
              <a:ext uri="{FF2B5EF4-FFF2-40B4-BE49-F238E27FC236}">
                <a16:creationId xmlns:a16="http://schemas.microsoft.com/office/drawing/2014/main" id="{DDB452F8-B8B4-65F4-1323-CD141E4EB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4. naloga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F7838E82-C3A6-E945-2776-7C56F5954FF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99C526CA-8C9A-8C7F-0000-4A1A22DBD5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110" y="303091"/>
            <a:ext cx="7330190" cy="312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882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like 1">
            <a:extLst>
              <a:ext uri="{FF2B5EF4-FFF2-40B4-BE49-F238E27FC236}">
                <a16:creationId xmlns:a16="http://schemas.microsoft.com/office/drawing/2014/main" id="{054E43E6-C69A-796E-8E0F-AF87F70A2EEC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0EEC7FBA-CCF1-0FF9-833B-263C7A3F8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3719589-42AC-4A50-8327-2B798552497B}" type="datetime1">
              <a:rPr lang="sl-SI" smtClean="0"/>
              <a:t>17. 02. 2026</a:t>
            </a:fld>
            <a:endParaRPr lang="en-US" dirty="0"/>
          </a:p>
        </p:txBody>
      </p:sp>
      <p:sp>
        <p:nvSpPr>
          <p:cNvPr id="4" name="Naslov 3">
            <a:extLst>
              <a:ext uri="{FF2B5EF4-FFF2-40B4-BE49-F238E27FC236}">
                <a16:creationId xmlns:a16="http://schemas.microsoft.com/office/drawing/2014/main" id="{9C26DC71-A910-6340-4A62-F98744A00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5. naloga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08914C0E-1AF9-33DB-3161-71CA65608B9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sl-SI" dirty="0"/>
              <a:t>Zapiši in poenostavi izraz za ploščino pravokotnega trikotnika na sliki.</a:t>
            </a:r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78CA4A5E-AD11-330F-752A-CD63C4E84A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976" y="603504"/>
            <a:ext cx="4133499" cy="2538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9197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like 1">
            <a:extLst>
              <a:ext uri="{FF2B5EF4-FFF2-40B4-BE49-F238E27FC236}">
                <a16:creationId xmlns:a16="http://schemas.microsoft.com/office/drawing/2014/main" id="{45E5290A-8AD8-AFAD-F1C7-9F03117B3ECC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E14DF7F0-639F-976B-A1F4-24E354E00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3719589-42AC-4A50-8327-2B798552497B}" type="datetime1">
              <a:rPr lang="sl-SI" smtClean="0"/>
              <a:t>17. 02. 2026</a:t>
            </a:fld>
            <a:endParaRPr lang="en-US" dirty="0"/>
          </a:p>
        </p:txBody>
      </p:sp>
      <p:sp>
        <p:nvSpPr>
          <p:cNvPr id="4" name="Naslov 3">
            <a:extLst>
              <a:ext uri="{FF2B5EF4-FFF2-40B4-BE49-F238E27FC236}">
                <a16:creationId xmlns:a16="http://schemas.microsoft.com/office/drawing/2014/main" id="{8174BD1E-6735-F155-6646-A6BEA161E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6. naloga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C4028011-BFBD-8FE1-6573-467FAED573D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C6E4805D-C552-4D78-F00F-BBD89CE7B7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9" y="237744"/>
            <a:ext cx="11919189" cy="203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01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like 1">
            <a:extLst>
              <a:ext uri="{FF2B5EF4-FFF2-40B4-BE49-F238E27FC236}">
                <a16:creationId xmlns:a16="http://schemas.microsoft.com/office/drawing/2014/main" id="{B116D713-F13D-8FB2-400F-76104DC510BD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2F6F2D7B-7B87-2929-62B0-5E1EC569E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3719589-42AC-4A50-8327-2B798552497B}" type="datetime1">
              <a:rPr lang="sl-SI" smtClean="0"/>
              <a:t>17. 02. 2026</a:t>
            </a:fld>
            <a:endParaRPr lang="en-US" dirty="0"/>
          </a:p>
        </p:txBody>
      </p:sp>
      <p:sp>
        <p:nvSpPr>
          <p:cNvPr id="4" name="Naslov 3">
            <a:extLst>
              <a:ext uri="{FF2B5EF4-FFF2-40B4-BE49-F238E27FC236}">
                <a16:creationId xmlns:a16="http://schemas.microsoft.com/office/drawing/2014/main" id="{036193CF-35EC-5E9A-4DEA-6ECC110E8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7. naloga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D93CE33E-E7CE-E43D-05FE-5A36E40B155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sl-SI" dirty="0"/>
              <a:t>Zapiši in poenostavi izraza:</a:t>
            </a:r>
          </a:p>
          <a:p>
            <a:pPr marL="342900" indent="-342900">
              <a:buAutoNum type="alphaLcParenR"/>
            </a:pPr>
            <a:r>
              <a:rPr lang="sl-SI" dirty="0"/>
              <a:t>za obseg</a:t>
            </a:r>
          </a:p>
          <a:p>
            <a:pPr marL="342900" indent="-342900">
              <a:buAutoNum type="alphaLcParenR"/>
            </a:pPr>
            <a:r>
              <a:rPr lang="sl-SI" dirty="0"/>
              <a:t>za ploščino</a:t>
            </a:r>
          </a:p>
          <a:p>
            <a:r>
              <a:rPr lang="sl-SI" dirty="0"/>
              <a:t>lika na sliki.</a:t>
            </a:r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FE64B94D-E747-FF83-DB18-A91A86E568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976" y="578109"/>
            <a:ext cx="4402398" cy="2850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3698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1799034_TF78438558" id="{5254DEA4-1D98-423A-9F28-88A6413EF962}" vid="{2332C630-D0CF-4CC5-990A-363655B530E7}"/>
    </a:ext>
  </a:extLst>
</a:theme>
</file>

<file path=ppt/theme/theme2.xml><?xml version="1.0" encoding="utf-8"?>
<a:theme xmlns:a="http://schemas.openxmlformats.org/drawingml/2006/main" name="Officeova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ova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3F0FCD096DD4A4D8E927D648B5C37A9" ma:contentTypeVersion="17" ma:contentTypeDescription="Ustvari nov dokument." ma:contentTypeScope="" ma:versionID="5a5682e228abb1d7e6ca4d0406e0f7a9">
  <xsd:schema xmlns:xsd="http://www.w3.org/2001/XMLSchema" xmlns:xs="http://www.w3.org/2001/XMLSchema" xmlns:p="http://schemas.microsoft.com/office/2006/metadata/properties" xmlns:ns3="c047ba00-ac2f-45b2-83fb-2ccb2ee7d79f" xmlns:ns4="d4402471-c1e4-4fc7-9a0d-9c86bdc319d9" targetNamespace="http://schemas.microsoft.com/office/2006/metadata/properties" ma:root="true" ma:fieldsID="5eeb63d773496c8d83e9acf9746141b4" ns3:_="" ns4:_="">
    <xsd:import namespace="c047ba00-ac2f-45b2-83fb-2ccb2ee7d79f"/>
    <xsd:import namespace="d4402471-c1e4-4fc7-9a0d-9c86bdc319d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47ba00-ac2f-45b2-83fb-2ccb2ee7d7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402471-c1e4-4fc7-9a0d-9c86bdc319d9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V skupni rabi z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V skupni rabi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Razprševanje namiga za skupno rabo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vsebin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047ba00-ac2f-45b2-83fb-2ccb2ee7d79f" xsi:nil="true"/>
  </documentManagement>
</p:properties>
</file>

<file path=customXml/itemProps1.xml><?xml version="1.0" encoding="utf-8"?>
<ds:datastoreItem xmlns:ds="http://schemas.openxmlformats.org/officeDocument/2006/customXml" ds:itemID="{4F834736-C335-4781-B17D-80F11F70F1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047ba00-ac2f-45b2-83fb-2ccb2ee7d79f"/>
    <ds:schemaRef ds:uri="d4402471-c1e4-4fc7-9a0d-9c86bdc319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2F7DABA-B9FC-4B62-A555-33FF04E600D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8FB8621-79B5-453B-B3C1-E0EE93B1CFBD}">
  <ds:schemaRefs>
    <ds:schemaRef ds:uri="http://purl.org/dc/terms/"/>
    <ds:schemaRef ds:uri="http://schemas.microsoft.com/office/2006/documentManagement/types"/>
    <ds:schemaRef ds:uri="http://purl.org/dc/elements/1.1/"/>
    <ds:schemaRef ds:uri="http://schemas.microsoft.com/office/2006/metadata/properties"/>
    <ds:schemaRef ds:uri="d4402471-c1e4-4fc7-9a0d-9c86bdc319d9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c047ba00-ac2f-45b2-83fb-2ccb2ee7d79f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{163F8639-B7B1-4C78-A171-8A94CC9C1097}TF8a9b5915-b8c7-461e-8cdd-693d48b5e3230fab3797_win32-16062296fe97</Template>
  <TotalTime>72</TotalTime>
  <Words>175</Words>
  <Application>Microsoft Office PowerPoint</Application>
  <PresentationFormat>Širokozaslonsko</PresentationFormat>
  <Paragraphs>33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0" baseType="lpstr">
      <vt:lpstr>SavonVTI</vt:lpstr>
      <vt:lpstr>Vzorci in zaporedja</vt:lpstr>
      <vt:lpstr>Kaj se bomo danes naučili?</vt:lpstr>
      <vt:lpstr>1. naloga</vt:lpstr>
      <vt:lpstr>2. naloga</vt:lpstr>
      <vt:lpstr>3. naloga</vt:lpstr>
      <vt:lpstr>4. naloga</vt:lpstr>
      <vt:lpstr>5. naloga</vt:lpstr>
      <vt:lpstr>6. naloga</vt:lpstr>
      <vt:lpstr>7. naloga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Vesna Resnik</dc:creator>
  <cp:lastModifiedBy>Vesna Resnik</cp:lastModifiedBy>
  <cp:revision>3</cp:revision>
  <dcterms:created xsi:type="dcterms:W3CDTF">2026-02-16T18:10:11Z</dcterms:created>
  <dcterms:modified xsi:type="dcterms:W3CDTF">2026-02-18T07:56:08Z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0x01010013F0FCD096DD4A4D8E927D648B5C37A9</vt:lpwstr>
  </property>
</Properties>
</file>