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3" r:id="rId5"/>
    <p:sldId id="261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B245-5438-4CDE-AE4A-99DA0218FAF0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C3A4-25D0-4FE5-99E5-26B03F692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B245-5438-4CDE-AE4A-99DA0218FAF0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C3A4-25D0-4FE5-99E5-26B03F692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B245-5438-4CDE-AE4A-99DA0218FAF0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C3A4-25D0-4FE5-99E5-26B03F692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B245-5438-4CDE-AE4A-99DA0218FAF0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C3A4-25D0-4FE5-99E5-26B03F692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B245-5438-4CDE-AE4A-99DA0218FAF0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C3A4-25D0-4FE5-99E5-26B03F692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B245-5438-4CDE-AE4A-99DA0218FAF0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C3A4-25D0-4FE5-99E5-26B03F692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B245-5438-4CDE-AE4A-99DA0218FAF0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C3A4-25D0-4FE5-99E5-26B03F692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B245-5438-4CDE-AE4A-99DA0218FAF0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C3A4-25D0-4FE5-99E5-26B03F692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B245-5438-4CDE-AE4A-99DA0218FAF0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C3A4-25D0-4FE5-99E5-26B03F692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B245-5438-4CDE-AE4A-99DA0218FAF0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C3A4-25D0-4FE5-99E5-26B03F692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B245-5438-4CDE-AE4A-99DA0218FAF0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EC3A4-25D0-4FE5-99E5-26B03F692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AB245-5438-4CDE-AE4A-99DA0218FAF0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EC3A4-25D0-4FE5-99E5-26B03F692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714356"/>
            <a:ext cx="7772400" cy="1470025"/>
          </a:xfrm>
        </p:spPr>
        <p:txBody>
          <a:bodyPr>
            <a:noAutofit/>
          </a:bodyPr>
          <a:lstStyle/>
          <a:p>
            <a:r>
              <a:rPr lang="sl-SI" sz="9600" dirty="0" smtClean="0">
                <a:solidFill>
                  <a:srgbClr val="7030A0"/>
                </a:solidFill>
              </a:rPr>
              <a:t>SAMOSTALNIK</a:t>
            </a:r>
            <a:endParaRPr lang="en-US" sz="9600" dirty="0">
              <a:solidFill>
                <a:srgbClr val="7030A0"/>
              </a:solidFill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214686"/>
            <a:ext cx="2500330" cy="1483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3214686"/>
            <a:ext cx="249289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14744" y="3786190"/>
            <a:ext cx="2012111" cy="1627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57158" y="500042"/>
            <a:ext cx="6400800" cy="3615267"/>
          </a:xfrm>
        </p:spPr>
        <p:txBody>
          <a:bodyPr>
            <a:noAutofit/>
          </a:bodyPr>
          <a:lstStyle/>
          <a:p>
            <a:r>
              <a:rPr lang="sl-SI" sz="4400" b="1" dirty="0" smtClean="0">
                <a:solidFill>
                  <a:schemeClr val="tx1"/>
                </a:solidFill>
              </a:rPr>
              <a:t>Samostalniki so besede, ki poimenujejo </a:t>
            </a:r>
            <a:r>
              <a:rPr lang="sl-SI" sz="4400" b="1" dirty="0" smtClean="0">
                <a:solidFill>
                  <a:srgbClr val="7030A0"/>
                </a:solidFill>
              </a:rPr>
              <a:t>OSEBE </a:t>
            </a:r>
            <a:r>
              <a:rPr lang="sl-SI" sz="4400" b="1" dirty="0" smtClean="0">
                <a:solidFill>
                  <a:schemeClr val="tx1"/>
                </a:solidFill>
              </a:rPr>
              <a:t>(Tine, Slovenec), </a:t>
            </a:r>
            <a:r>
              <a:rPr lang="sl-SI" sz="4400" b="1" dirty="0" smtClean="0">
                <a:solidFill>
                  <a:srgbClr val="7030A0"/>
                </a:solidFill>
              </a:rPr>
              <a:t>ŽIVALI</a:t>
            </a:r>
            <a:r>
              <a:rPr lang="sl-SI" sz="4400" b="1" dirty="0" smtClean="0">
                <a:solidFill>
                  <a:schemeClr val="tx1"/>
                </a:solidFill>
              </a:rPr>
              <a:t> (slon), </a:t>
            </a:r>
            <a:r>
              <a:rPr lang="sl-SI" sz="4400" b="1" dirty="0" smtClean="0">
                <a:solidFill>
                  <a:srgbClr val="7030A0"/>
                </a:solidFill>
              </a:rPr>
              <a:t>RASTLINE</a:t>
            </a:r>
            <a:r>
              <a:rPr lang="sl-SI" sz="4400" b="1" dirty="0" smtClean="0">
                <a:solidFill>
                  <a:schemeClr val="tx1"/>
                </a:solidFill>
              </a:rPr>
              <a:t> (krompir, iglavec) </a:t>
            </a:r>
            <a:r>
              <a:rPr lang="sl-SI" sz="4400" b="1" dirty="0" smtClean="0">
                <a:solidFill>
                  <a:srgbClr val="7030A0"/>
                </a:solidFill>
              </a:rPr>
              <a:t>STVARI</a:t>
            </a:r>
            <a:r>
              <a:rPr lang="sl-SI" sz="4400" b="1" dirty="0" smtClean="0">
                <a:solidFill>
                  <a:schemeClr val="tx1"/>
                </a:solidFill>
              </a:rPr>
              <a:t> </a:t>
            </a:r>
            <a:r>
              <a:rPr lang="sl-SI" sz="4400" b="1" dirty="0" smtClean="0">
                <a:solidFill>
                  <a:schemeClr val="tx1"/>
                </a:solidFill>
              </a:rPr>
              <a:t>(npr. </a:t>
            </a:r>
            <a:r>
              <a:rPr lang="sl-SI" sz="4400" b="1" dirty="0" smtClean="0"/>
              <a:t>kocka</a:t>
            </a:r>
            <a:r>
              <a:rPr lang="sl-SI" sz="4400" b="1" dirty="0" smtClean="0">
                <a:solidFill>
                  <a:schemeClr val="tx1"/>
                </a:solidFill>
              </a:rPr>
              <a:t>, </a:t>
            </a:r>
            <a:r>
              <a:rPr lang="sl-SI" sz="4400" b="1" dirty="0" smtClean="0">
                <a:solidFill>
                  <a:schemeClr val="tx1"/>
                </a:solidFill>
              </a:rPr>
              <a:t>list) </a:t>
            </a:r>
            <a:r>
              <a:rPr lang="sl-SI" sz="4400" b="1" dirty="0" smtClean="0">
                <a:solidFill>
                  <a:schemeClr val="tx1"/>
                </a:solidFill>
              </a:rPr>
              <a:t>in </a:t>
            </a:r>
            <a:r>
              <a:rPr lang="sl-SI" sz="4400" b="1" dirty="0" smtClean="0">
                <a:solidFill>
                  <a:srgbClr val="7030A0"/>
                </a:solidFill>
              </a:rPr>
              <a:t>POJME</a:t>
            </a:r>
            <a:r>
              <a:rPr lang="sl-SI" sz="4400" b="1" dirty="0" smtClean="0">
                <a:solidFill>
                  <a:schemeClr val="tx1"/>
                </a:solidFill>
              </a:rPr>
              <a:t> (npr. ljubezen, mir). </a:t>
            </a:r>
          </a:p>
          <a:p>
            <a:endParaRPr lang="sl-SI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1644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 smtClean="0">
                <a:solidFill>
                  <a:srgbClr val="7030A0"/>
                </a:solidFill>
              </a:rPr>
              <a:t>SAMOSTALNIKOM DOLOČIMO: 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b="1" dirty="0" smtClean="0">
                <a:solidFill>
                  <a:srgbClr val="C00000"/>
                </a:solidFill>
              </a:rPr>
              <a:t>SPOL</a:t>
            </a:r>
            <a:r>
              <a:rPr lang="sl-SI" b="1" dirty="0" smtClean="0"/>
              <a:t> </a:t>
            </a:r>
            <a:endParaRPr lang="sl-SI" b="1" dirty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2357430"/>
            <a:ext cx="4643447" cy="3385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l-SI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ŠTEVILO</a:t>
            </a:r>
            <a:r>
              <a:rPr lang="sl-SI" b="1" dirty="0" smtClean="0">
                <a:sym typeface="Wingdings" panose="05000000000000000000" pitchFamily="2" charset="2"/>
              </a:rPr>
              <a:t> </a:t>
            </a:r>
            <a:endParaRPr lang="sl-SI" b="1" dirty="0" smtClean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sl-SI" b="1" dirty="0" smtClean="0">
                <a:sym typeface="Wingdings" panose="05000000000000000000" pitchFamily="2" charset="2"/>
              </a:rPr>
              <a:t>EDNINA (</a:t>
            </a:r>
            <a:r>
              <a:rPr lang="sl-SI" b="1" dirty="0" smtClean="0">
                <a:solidFill>
                  <a:schemeClr val="accent5">
                    <a:lumMod val="75000"/>
                  </a:schemeClr>
                </a:solidFill>
                <a:sym typeface="Wingdings" panose="05000000000000000000" pitchFamily="2" charset="2"/>
              </a:rPr>
              <a:t>TO JE </a:t>
            </a:r>
            <a:r>
              <a:rPr lang="sl-SI" dirty="0" smtClean="0">
                <a:sym typeface="Wingdings" panose="05000000000000000000" pitchFamily="2" charset="2"/>
              </a:rPr>
              <a:t>en</a:t>
            </a:r>
            <a:r>
              <a:rPr lang="sl-SI" b="1" dirty="0" smtClean="0">
                <a:sym typeface="Wingdings" panose="05000000000000000000" pitchFamily="2" charset="2"/>
              </a:rPr>
              <a:t> stol, </a:t>
            </a:r>
            <a:r>
              <a:rPr lang="sl-SI" dirty="0" smtClean="0">
                <a:sym typeface="Wingdings" panose="05000000000000000000" pitchFamily="2" charset="2"/>
              </a:rPr>
              <a:t>ena</a:t>
            </a:r>
            <a:r>
              <a:rPr lang="sl-SI" b="1" dirty="0" smtClean="0">
                <a:sym typeface="Wingdings" panose="05000000000000000000" pitchFamily="2" charset="2"/>
              </a:rPr>
              <a:t> miz</a:t>
            </a:r>
            <a:r>
              <a:rPr lang="sl-SI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a</a:t>
            </a:r>
            <a:r>
              <a:rPr lang="sl-SI" b="1" dirty="0" smtClean="0">
                <a:sym typeface="Wingdings" panose="05000000000000000000" pitchFamily="2" charset="2"/>
              </a:rPr>
              <a:t>, </a:t>
            </a:r>
            <a:r>
              <a:rPr lang="sl-SI" dirty="0" smtClean="0">
                <a:sym typeface="Wingdings" panose="05000000000000000000" pitchFamily="2" charset="2"/>
              </a:rPr>
              <a:t>eno</a:t>
            </a:r>
            <a:r>
              <a:rPr lang="sl-SI" b="1" dirty="0" smtClean="0">
                <a:sym typeface="Wingdings" panose="05000000000000000000" pitchFamily="2" charset="2"/>
              </a:rPr>
              <a:t> okn</a:t>
            </a:r>
            <a:r>
              <a:rPr lang="sl-SI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o</a:t>
            </a:r>
            <a:r>
              <a:rPr lang="sl-SI" b="1" dirty="0" smtClean="0">
                <a:sym typeface="Wingdings" panose="05000000000000000000" pitchFamily="2" charset="2"/>
              </a:rPr>
              <a:t>)</a:t>
            </a:r>
          </a:p>
          <a:p>
            <a:pPr>
              <a:buFontTx/>
              <a:buChar char="-"/>
            </a:pPr>
            <a:endParaRPr lang="sl-SI" b="1" dirty="0" smtClean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sl-SI" b="1" dirty="0" smtClean="0">
                <a:sym typeface="Wingdings" panose="05000000000000000000" pitchFamily="2" charset="2"/>
              </a:rPr>
              <a:t>DVOJINA: </a:t>
            </a:r>
            <a:r>
              <a:rPr lang="sl-SI" b="1" dirty="0" smtClean="0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TO STA </a:t>
            </a:r>
            <a:r>
              <a:rPr lang="sl-SI" dirty="0" smtClean="0">
                <a:sym typeface="Wingdings" panose="05000000000000000000" pitchFamily="2" charset="2"/>
              </a:rPr>
              <a:t>dva</a:t>
            </a:r>
            <a:r>
              <a:rPr lang="sl-SI" b="1" dirty="0" smtClean="0">
                <a:sym typeface="Wingdings" panose="05000000000000000000" pitchFamily="2" charset="2"/>
              </a:rPr>
              <a:t> stol</a:t>
            </a:r>
            <a:r>
              <a:rPr lang="sl-SI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a</a:t>
            </a:r>
            <a:r>
              <a:rPr lang="sl-SI" b="1" dirty="0" smtClean="0">
                <a:sym typeface="Wingdings" panose="05000000000000000000" pitchFamily="2" charset="2"/>
              </a:rPr>
              <a:t>, </a:t>
            </a:r>
            <a:r>
              <a:rPr lang="sl-SI" dirty="0" smtClean="0">
                <a:sym typeface="Wingdings" panose="05000000000000000000" pitchFamily="2" charset="2"/>
              </a:rPr>
              <a:t>dve</a:t>
            </a:r>
            <a:r>
              <a:rPr lang="sl-SI" b="1" dirty="0" smtClean="0">
                <a:sym typeface="Wingdings" panose="05000000000000000000" pitchFamily="2" charset="2"/>
              </a:rPr>
              <a:t> miz</a:t>
            </a:r>
            <a:r>
              <a:rPr lang="sl-SI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i</a:t>
            </a:r>
            <a:r>
              <a:rPr lang="sl-SI" b="1" dirty="0" smtClean="0">
                <a:sym typeface="Wingdings" panose="05000000000000000000" pitchFamily="2" charset="2"/>
              </a:rPr>
              <a:t>, </a:t>
            </a:r>
            <a:r>
              <a:rPr lang="sl-SI" dirty="0" smtClean="0">
                <a:sym typeface="Wingdings" panose="05000000000000000000" pitchFamily="2" charset="2"/>
              </a:rPr>
              <a:t>dve</a:t>
            </a:r>
            <a:r>
              <a:rPr lang="sl-SI" b="1" dirty="0" smtClean="0">
                <a:sym typeface="Wingdings" panose="05000000000000000000" pitchFamily="2" charset="2"/>
              </a:rPr>
              <a:t> okn</a:t>
            </a:r>
            <a:r>
              <a:rPr lang="sl-SI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i</a:t>
            </a:r>
            <a:r>
              <a:rPr lang="sl-SI" b="1" dirty="0" smtClean="0">
                <a:sym typeface="Wingdings" panose="05000000000000000000" pitchFamily="2" charset="2"/>
              </a:rPr>
              <a:t>)</a:t>
            </a:r>
          </a:p>
          <a:p>
            <a:pPr>
              <a:buNone/>
            </a:pPr>
            <a:endParaRPr lang="sl-SI" b="1" dirty="0" smtClean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sl-SI" b="1" dirty="0" smtClean="0">
                <a:sym typeface="Wingdings" panose="05000000000000000000" pitchFamily="2" charset="2"/>
              </a:rPr>
              <a:t>MNOŽINA (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TO SO </a:t>
            </a:r>
            <a:r>
              <a:rPr lang="sl-SI" dirty="0" smtClean="0">
                <a:sym typeface="Wingdings" panose="05000000000000000000" pitchFamily="2" charset="2"/>
              </a:rPr>
              <a:t>trije</a:t>
            </a:r>
            <a:r>
              <a:rPr lang="sl-SI" b="1" dirty="0" smtClean="0">
                <a:sym typeface="Wingdings" panose="05000000000000000000" pitchFamily="2" charset="2"/>
              </a:rPr>
              <a:t> stol</a:t>
            </a:r>
            <a:r>
              <a:rPr lang="sl-SI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i</a:t>
            </a:r>
            <a:r>
              <a:rPr lang="sl-SI" b="1" dirty="0" smtClean="0">
                <a:sym typeface="Wingdings" panose="05000000000000000000" pitchFamily="2" charset="2"/>
              </a:rPr>
              <a:t>, </a:t>
            </a:r>
            <a:r>
              <a:rPr lang="sl-SI" dirty="0" smtClean="0">
                <a:sym typeface="Wingdings" panose="05000000000000000000" pitchFamily="2" charset="2"/>
              </a:rPr>
              <a:t>tri</a:t>
            </a:r>
            <a:r>
              <a:rPr lang="sl-SI" b="1" dirty="0" smtClean="0">
                <a:sym typeface="Wingdings" panose="05000000000000000000" pitchFamily="2" charset="2"/>
              </a:rPr>
              <a:t> miz</a:t>
            </a:r>
            <a:r>
              <a:rPr lang="sl-SI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e</a:t>
            </a:r>
            <a:r>
              <a:rPr lang="sl-SI" b="1" dirty="0" smtClean="0">
                <a:sym typeface="Wingdings" panose="05000000000000000000" pitchFamily="2" charset="2"/>
              </a:rPr>
              <a:t>, </a:t>
            </a:r>
            <a:r>
              <a:rPr lang="sl-SI" dirty="0" smtClean="0">
                <a:sym typeface="Wingdings" panose="05000000000000000000" pitchFamily="2" charset="2"/>
              </a:rPr>
              <a:t>tri</a:t>
            </a:r>
            <a:r>
              <a:rPr lang="sl-SI" b="1" dirty="0" smtClean="0">
                <a:sym typeface="Wingdings" panose="05000000000000000000" pitchFamily="2" charset="2"/>
              </a:rPr>
              <a:t> okn</a:t>
            </a:r>
            <a:r>
              <a:rPr lang="sl-SI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a</a:t>
            </a:r>
            <a:r>
              <a:rPr lang="sl-SI" b="1" dirty="0" smtClean="0">
                <a:sym typeface="Wingdings" panose="05000000000000000000" pitchFamily="2" charset="2"/>
              </a:rPr>
              <a:t>)</a:t>
            </a:r>
          </a:p>
          <a:p>
            <a:pPr>
              <a:buNone/>
            </a:pPr>
            <a:r>
              <a:rPr lang="sl-SI" b="1" dirty="0" smtClean="0">
                <a:sym typeface="Wingdings" panose="05000000000000000000" pitchFamily="2" charset="2"/>
              </a:rPr>
              <a:t>i</a:t>
            </a:r>
            <a:r>
              <a:rPr lang="sl-SI" b="1" dirty="0" smtClean="0">
                <a:sym typeface="Wingdings" panose="05000000000000000000" pitchFamily="2" charset="2"/>
              </a:rPr>
              <a:t>n </a:t>
            </a:r>
            <a:r>
              <a:rPr lang="sl-SI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SKLON</a:t>
            </a:r>
            <a:r>
              <a:rPr lang="sl-SI" b="1" dirty="0" smtClean="0">
                <a:sym typeface="Wingdings" panose="05000000000000000000" pitchFamily="2" charset="2"/>
              </a:rPr>
              <a:t>.</a:t>
            </a:r>
            <a:endParaRPr lang="sl-SI" b="1" dirty="0" smtClean="0">
              <a:sym typeface="Wingdings" panose="05000000000000000000" pitchFamily="2" charset="2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l-SI" sz="9600" dirty="0" smtClean="0">
                <a:solidFill>
                  <a:schemeClr val="accent5">
                    <a:lumMod val="75000"/>
                  </a:schemeClr>
                </a:solidFill>
              </a:rPr>
              <a:t>SKLANJANJE </a:t>
            </a:r>
            <a:r>
              <a:rPr lang="sl-SI" sz="8000" dirty="0" smtClean="0">
                <a:solidFill>
                  <a:schemeClr val="accent5">
                    <a:lumMod val="75000"/>
                  </a:schemeClr>
                </a:solidFill>
              </a:rPr>
              <a:t>SAMOSTALNIKOV</a:t>
            </a:r>
            <a:endParaRPr lang="en-US" sz="8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3159" y="685801"/>
            <a:ext cx="7735760" cy="495777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l-SI" sz="5400" dirty="0" smtClean="0">
                <a:solidFill>
                  <a:schemeClr val="tx1"/>
                </a:solidFill>
              </a:rPr>
              <a:t>  Samostalnikom spreminjamo </a:t>
            </a:r>
            <a:r>
              <a:rPr lang="sl-SI" sz="5400" b="1" u="sng" dirty="0" smtClean="0">
                <a:solidFill>
                  <a:srgbClr val="C00000"/>
                </a:solidFill>
              </a:rPr>
              <a:t>KONČNICE, </a:t>
            </a:r>
            <a:r>
              <a:rPr lang="sl-SI" sz="5400" dirty="0" smtClean="0">
                <a:solidFill>
                  <a:schemeClr val="tx1"/>
                </a:solidFill>
              </a:rPr>
              <a:t> </a:t>
            </a:r>
            <a:r>
              <a:rPr lang="sl-SI" sz="5400" dirty="0" smtClean="0"/>
              <a:t>t</a:t>
            </a:r>
            <a:r>
              <a:rPr lang="sl-SI" sz="5400" dirty="0" smtClean="0">
                <a:solidFill>
                  <a:schemeClr val="tx1"/>
                </a:solidFill>
              </a:rPr>
              <a:t>o imenujemo </a:t>
            </a:r>
            <a:r>
              <a:rPr lang="sl-SI" sz="5400" b="1" dirty="0" smtClean="0">
                <a:solidFill>
                  <a:srgbClr val="C00000"/>
                </a:solidFill>
              </a:rPr>
              <a:t>SKLANJANJE</a:t>
            </a:r>
            <a:r>
              <a:rPr lang="sl-SI" sz="5400" dirty="0" smtClean="0">
                <a:solidFill>
                  <a:schemeClr val="tx1"/>
                </a:solidFill>
              </a:rPr>
              <a:t>. </a:t>
            </a:r>
          </a:p>
          <a:p>
            <a:endParaRPr lang="sl-SI" sz="4000" dirty="0"/>
          </a:p>
        </p:txBody>
      </p:sp>
    </p:spTree>
    <p:extLst>
      <p:ext uri="{BB962C8B-B14F-4D97-AF65-F5344CB8AC3E}">
        <p14:creationId xmlns="" xmlns:p14="http://schemas.microsoft.com/office/powerpoint/2010/main" val="4205373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 smtClean="0">
                <a:solidFill>
                  <a:schemeClr val="accent5">
                    <a:lumMod val="75000"/>
                  </a:schemeClr>
                </a:solidFill>
              </a:rPr>
              <a:t>SKLONI</a:t>
            </a:r>
            <a:endParaRPr lang="sl-SI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860143937"/>
              </p:ext>
            </p:extLst>
          </p:nvPr>
        </p:nvGraphicFramePr>
        <p:xfrm>
          <a:off x="357158" y="1285860"/>
          <a:ext cx="8228826" cy="4666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800"/>
                <a:gridCol w="4353865"/>
                <a:gridCol w="2605161"/>
              </a:tblGrid>
              <a:tr h="604177">
                <a:tc>
                  <a:txBody>
                    <a:bodyPr/>
                    <a:lstStyle/>
                    <a:p>
                      <a:r>
                        <a:rPr lang="sl-SI" sz="2000" b="1" dirty="0" smtClean="0">
                          <a:latin typeface="Garamond" pitchFamily="18" charset="0"/>
                        </a:rPr>
                        <a:t>SKLON</a:t>
                      </a:r>
                      <a:endParaRPr lang="sl-SI" sz="20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VPRAŠALNICA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IME SKLONA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604177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sl-SI" sz="2400" b="1" baseline="0" dirty="0" smtClean="0">
                          <a:latin typeface="Garamond" pitchFamily="18" charset="0"/>
                        </a:rPr>
                        <a:t> 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KDO</a:t>
                      </a:r>
                      <a:r>
                        <a:rPr lang="sl-SI" sz="2400" b="1" baseline="0" dirty="0" smtClean="0">
                          <a:latin typeface="Garamond" pitchFamily="18" charset="0"/>
                        </a:rPr>
                        <a:t> ali KAJ (je tu)?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IMENOVALNIK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04177"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2.</a:t>
                      </a:r>
                      <a:r>
                        <a:rPr lang="sl-SI" sz="2400" b="1" baseline="0" dirty="0" smtClean="0">
                          <a:latin typeface="Garamond" pitchFamily="18" charset="0"/>
                        </a:rPr>
                        <a:t> 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KOGA</a:t>
                      </a:r>
                      <a:r>
                        <a:rPr lang="sl-SI" sz="2400" b="1" baseline="0" dirty="0" smtClean="0">
                          <a:latin typeface="Garamond" pitchFamily="18" charset="0"/>
                        </a:rPr>
                        <a:t> ali ČESA (</a:t>
                      </a:r>
                      <a:r>
                        <a:rPr lang="sl-SI" sz="2400" b="1" baseline="0" dirty="0" smtClean="0">
                          <a:latin typeface="Garamond" pitchFamily="18" charset="0"/>
                        </a:rPr>
                        <a:t>ni)?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RODILNIK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04177"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3.</a:t>
                      </a:r>
                      <a:r>
                        <a:rPr lang="sl-SI" sz="2400" b="1" baseline="0" dirty="0" smtClean="0">
                          <a:latin typeface="Garamond" pitchFamily="18" charset="0"/>
                        </a:rPr>
                        <a:t> 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KOMU ali ČEMU (dam </a:t>
                      </a:r>
                      <a:r>
                        <a:rPr lang="sl-SI" sz="2400" b="1" dirty="0" smtClean="0">
                          <a:latin typeface="Garamond" pitchFamily="18" charset="0"/>
                        </a:rPr>
                        <a:t>čokolado)?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DAJALNIK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04177"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4.</a:t>
                      </a:r>
                      <a:r>
                        <a:rPr lang="sl-SI" sz="2400" b="1" baseline="0" dirty="0" smtClean="0">
                          <a:latin typeface="Garamond" pitchFamily="18" charset="0"/>
                        </a:rPr>
                        <a:t> 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KOGA ali KAJ </a:t>
                      </a:r>
                      <a:r>
                        <a:rPr lang="sl-SI" sz="2400" b="1" dirty="0" smtClean="0">
                          <a:latin typeface="Garamond" pitchFamily="18" charset="0"/>
                        </a:rPr>
                        <a:t>(tožim)?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TOŽILNIK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04177"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5. 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O KOM ali ČEM</a:t>
                      </a:r>
                      <a:r>
                        <a:rPr lang="sl-SI" sz="2400" b="1" baseline="0" dirty="0" smtClean="0">
                          <a:latin typeface="Garamond" pitchFamily="18" charset="0"/>
                        </a:rPr>
                        <a:t> (se pogovarjam)?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MESTNIK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04177"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6. 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S KOM ali ČIM (</a:t>
                      </a:r>
                      <a:r>
                        <a:rPr lang="sl-SI" sz="2400" b="1" dirty="0" smtClean="0">
                          <a:latin typeface="Garamond" pitchFamily="18" charset="0"/>
                        </a:rPr>
                        <a:t>grem</a:t>
                      </a:r>
                      <a:r>
                        <a:rPr lang="sl-SI" sz="2400" b="1" baseline="0" dirty="0" smtClean="0">
                          <a:latin typeface="Garamond" pitchFamily="18" charset="0"/>
                        </a:rPr>
                        <a:t> domov)?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latin typeface="Garamond" pitchFamily="18" charset="0"/>
                        </a:rPr>
                        <a:t>ORODNIK</a:t>
                      </a:r>
                      <a:endParaRPr lang="sl-SI" sz="2400" b="1" dirty="0">
                        <a:latin typeface="Garamond" pitchFamily="18" charset="0"/>
                      </a:endParaRPr>
                    </a:p>
                  </a:txBody>
                  <a:tcPr marL="76472" marR="76472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8798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162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SAMOSTALNIK</vt:lpstr>
      <vt:lpstr>Slide 2</vt:lpstr>
      <vt:lpstr>SAMOSTALNIKOM DOLOČIMO: </vt:lpstr>
      <vt:lpstr>Slide 4</vt:lpstr>
      <vt:lpstr>SKLANJANJE SAMOSTALNIKOV</vt:lpstr>
      <vt:lpstr>Slide 6</vt:lpstr>
      <vt:lpstr>SKLONI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SAMOSTALNIK</dc:title>
  <dc:creator>Sandra</dc:creator>
  <cp:lastModifiedBy>Sandra</cp:lastModifiedBy>
  <cp:revision>5</cp:revision>
  <dcterms:created xsi:type="dcterms:W3CDTF">2021-09-27T12:02:00Z</dcterms:created>
  <dcterms:modified xsi:type="dcterms:W3CDTF">2021-09-27T12:38:07Z</dcterms:modified>
</cp:coreProperties>
</file>