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3074" y="1296785"/>
            <a:ext cx="7766936" cy="1881214"/>
          </a:xfrm>
        </p:spPr>
        <p:txBody>
          <a:bodyPr/>
          <a:lstStyle/>
          <a:p>
            <a:pPr algn="l"/>
            <a:r>
              <a:rPr lang="sl-SI" dirty="0"/>
              <a:t>IZLOČALA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10134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Ime in priimek: Taja Travnik in Teja Pintar</a:t>
            </a:r>
          </a:p>
          <a:p>
            <a:pPr algn="l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Razred: 7.a</a:t>
            </a:r>
          </a:p>
          <a:p>
            <a:pPr algn="l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Datum: 14.2.2022</a:t>
            </a:r>
          </a:p>
          <a:p>
            <a:pPr algn="l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Učitelj: Gašper Klemenčič</a:t>
            </a: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45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IZLOČALA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812175"/>
            <a:ext cx="8596668" cy="4229187"/>
          </a:xfrm>
        </p:spPr>
        <p:txBody>
          <a:bodyPr/>
          <a:lstStyle/>
          <a:p>
            <a:endParaRPr lang="sl-SI" dirty="0"/>
          </a:p>
          <a:p>
            <a:r>
              <a:rPr lang="sl-SI" b="1" dirty="0"/>
              <a:t>IZLOČALA</a:t>
            </a:r>
            <a:r>
              <a:rPr lang="sl-SI" dirty="0"/>
              <a:t> so organski sistem, ki zmes iz obtočil loči na koristne snovi in odpadke.</a:t>
            </a:r>
          </a:p>
          <a:p>
            <a:r>
              <a:rPr lang="sl-SI" dirty="0"/>
              <a:t>Izločamo tudi nerabne snovi. Izločala vzdržujejo količino vode v telesu. Izločamo jo s </a:t>
            </a:r>
            <a:r>
              <a:rPr lang="sl-SI" b="1" dirty="0"/>
              <a:t>znojenje, s sečem, z dihanjem in z blatom.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47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731520"/>
          </a:xfrm>
        </p:spPr>
        <p:txBody>
          <a:bodyPr/>
          <a:lstStyle/>
          <a:p>
            <a:r>
              <a:rPr lang="sl-SI" dirty="0"/>
              <a:t>IZLOČEVANJE VODE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6574" y="1504604"/>
            <a:ext cx="6686728" cy="4375201"/>
          </a:xfrm>
        </p:spPr>
        <p:txBody>
          <a:bodyPr>
            <a:normAutofit/>
          </a:bodyPr>
          <a:lstStyle/>
          <a:p>
            <a:r>
              <a:rPr lang="sl-SI" b="1" dirty="0"/>
              <a:t>ZNOJENJE</a:t>
            </a:r>
            <a:r>
              <a:rPr lang="sl-SI" dirty="0"/>
              <a:t>: je proizvodnja tekočin, ki jih izločajo žleze znojnice v koži. Najvišja stopnja znoja pri odraslih je lahko do 2-4 litrov na uro.</a:t>
            </a:r>
          </a:p>
          <a:p>
            <a:r>
              <a:rPr lang="sl-SI" b="1" dirty="0"/>
              <a:t>SEČ</a:t>
            </a:r>
            <a:r>
              <a:rPr lang="sl-SI" dirty="0"/>
              <a:t>: je tekočina, ki jo izločajo ledvice preko sečnih poti Človeški seč je običajno rumenkaste tekočine.</a:t>
            </a:r>
          </a:p>
          <a:p>
            <a:r>
              <a:rPr lang="sl-SI" b="1" dirty="0"/>
              <a:t>DIHANJE</a:t>
            </a:r>
            <a:r>
              <a:rPr lang="sl-SI" dirty="0"/>
              <a:t>: je prenos kisika v telo in izločanje ogljikovega dioksida iz telesa.</a:t>
            </a:r>
          </a:p>
          <a:p>
            <a:r>
              <a:rPr lang="sl-SI" b="1" dirty="0"/>
              <a:t>BLATO</a:t>
            </a:r>
            <a:r>
              <a:rPr lang="sl-SI" dirty="0"/>
              <a:t>: blato v telesu pomeni neprebavljene ostanke hrane, ki se izločijo skozi zadnjo odprtino.</a:t>
            </a:r>
          </a:p>
        </p:txBody>
      </p:sp>
    </p:spTree>
    <p:extLst>
      <p:ext uri="{BB962C8B-B14F-4D97-AF65-F5344CB8AC3E}">
        <p14:creationId xmlns:p14="http://schemas.microsoft.com/office/powerpoint/2010/main" val="91236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791" y="609600"/>
            <a:ext cx="8689211" cy="6248400"/>
          </a:xfrm>
        </p:spPr>
        <p:txBody>
          <a:bodyPr/>
          <a:lstStyle/>
          <a:p>
            <a:r>
              <a:rPr lang="sl-SI" dirty="0"/>
              <a:t>IZLOČANJE VODE                         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  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DIHANJE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ZNOJENJE</a:t>
            </a: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1800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br>
              <a:rPr lang="sl-SI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       ČLOVEŠKO BLATO                                                    ČLOVEŠKI URIN</a:t>
            </a:r>
          </a:p>
        </p:txBody>
      </p:sp>
      <p:pic>
        <p:nvPicPr>
          <p:cNvPr id="1026" name="Picture 2" descr="Telo in dihan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16" y="1347415"/>
            <a:ext cx="3270634" cy="22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ŽA - 1.del: O kožnih priveskih - žlezah, laseh in nohtih | Naravni koti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46" y="795774"/>
            <a:ext cx="3270634" cy="27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boratorijska analiza mokraće (urina)- pregled urina">
            <a:extLst>
              <a:ext uri="{FF2B5EF4-FFF2-40B4-BE49-F238E27FC236}">
                <a16:creationId xmlns:a16="http://schemas.microsoft.com/office/drawing/2014/main" id="{E3398DC4-AEA9-4540-9A9A-6B266F7D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46" y="4286268"/>
            <a:ext cx="3028950" cy="19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DAJ JE DRISKA PRI PSIH NEVARNA IN KAKO LAHKO POMAGAMO? - Vitalizem">
            <a:extLst>
              <a:ext uri="{FF2B5EF4-FFF2-40B4-BE49-F238E27FC236}">
                <a16:creationId xmlns:a16="http://schemas.microsoft.com/office/drawing/2014/main" id="{6E492A47-5CF3-4A7E-BF30-FF731A54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01" y="4008473"/>
            <a:ext cx="2852069" cy="22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B60A9-E2E5-44EA-A65A-1FA0A41D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591"/>
            <a:ext cx="8596668" cy="1158949"/>
          </a:xfrm>
        </p:spPr>
        <p:txBody>
          <a:bodyPr/>
          <a:lstStyle/>
          <a:p>
            <a:r>
              <a:rPr lang="sl-SI" dirty="0"/>
              <a:t>IZLOČALA ČLOVEKA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E5EA42-8B8F-42B6-8149-1A2B5BB87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956930"/>
            <a:ext cx="10143461" cy="577347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sl-SI" sz="7200" b="1" dirty="0">
                <a:solidFill>
                  <a:schemeClr val="bg2">
                    <a:lumMod val="25000"/>
                  </a:schemeClr>
                </a:solidFill>
              </a:rPr>
              <a:t>LEDVICA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</a:rPr>
              <a:t>- vsaka ledvica ima sečevod po katerem odteka seč v sečni mehur. V ledvico gredo skozi špranjo dve žili, ena žila vodi kri v ledvico druga pa kri vodi iz ledvice.</a:t>
            </a:r>
          </a:p>
          <a:p>
            <a:pPr>
              <a:lnSpc>
                <a:spcPct val="120000"/>
              </a:lnSpc>
            </a:pPr>
            <a:r>
              <a:rPr lang="sl-SI" sz="7200" b="1" dirty="0">
                <a:solidFill>
                  <a:schemeClr val="bg2">
                    <a:lumMod val="25000"/>
                  </a:schemeClr>
                </a:solidFill>
              </a:rPr>
              <a:t>SEČEVOD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</a:rPr>
              <a:t>- je del sečnih izvodil po katerem teče seč iz ledvice v sečnike. Je mišično izvodilo, ki lahko poganja seč s pomočjo </a:t>
            </a:r>
            <a:r>
              <a:rPr lang="sl-SI" sz="7200" b="1" dirty="0">
                <a:solidFill>
                  <a:schemeClr val="bg2">
                    <a:lumMod val="25000"/>
                  </a:schemeClr>
                </a:solidFill>
              </a:rPr>
              <a:t>peristaltičnega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</a:rPr>
              <a:t> gibanja.</a:t>
            </a:r>
          </a:p>
          <a:p>
            <a:endParaRPr lang="sl-SI" sz="7200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7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sl-SI" sz="7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sl-SI" sz="7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sl-SI" sz="7200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Je ritmično krčenje</a:t>
            </a:r>
          </a:p>
          <a:p>
            <a:pPr marL="0" indent="0">
              <a:buNone/>
            </a:pPr>
            <a:r>
              <a:rPr lang="sl-SI" sz="7200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 gladkega mišičja prebavil.                                                        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l-SI" sz="7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sl-SI" sz="7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MEHUR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je gladka mišična vrečka. Sečevoda se zlivata v sečni mehur.</a:t>
            </a:r>
          </a:p>
          <a:p>
            <a:pPr>
              <a:lnSpc>
                <a:spcPct val="120000"/>
              </a:lnSpc>
            </a:pPr>
            <a:r>
              <a:rPr lang="sl-SI" sz="7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l-SI" sz="7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SEČNICA</a:t>
            </a:r>
            <a:r>
              <a:rPr lang="sl-SI" sz="7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cev, ki vodi iz sečnega mehurja je sečnica, ki se imenuje tudi ureter. Moška in ženska sečnica se razlikujeta</a:t>
            </a:r>
            <a:r>
              <a:rPr lang="sl-SI" sz="45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45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l-SI" sz="4500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sl-SI" sz="45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sl-SI" sz="4500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  <a:p>
            <a:endParaRPr lang="sl-SI" sz="4500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4500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5064C15E-3A86-4671-8D9B-866CDF304326}"/>
              </a:ext>
            </a:extLst>
          </p:cNvPr>
          <p:cNvSpPr/>
          <p:nvPr/>
        </p:nvSpPr>
        <p:spPr>
          <a:xfrm>
            <a:off x="4277832" y="2376377"/>
            <a:ext cx="797442" cy="1052623"/>
          </a:xfrm>
          <a:prstGeom prst="downArrow">
            <a:avLst>
              <a:gd name="adj1" fmla="val 58000"/>
              <a:gd name="adj2" fmla="val 5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70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9A212-3BEB-4698-914E-DFBEE90F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837"/>
          </a:xfrm>
        </p:spPr>
        <p:txBody>
          <a:bodyPr/>
          <a:lstStyle/>
          <a:p>
            <a:r>
              <a:rPr lang="sl-SI" dirty="0"/>
              <a:t>IZLOČALA VODNIH ORGANIZMOV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FB5948-43B8-4C25-B1A7-F8001E88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73" y="1881962"/>
            <a:ext cx="9327904" cy="4159399"/>
          </a:xfrm>
        </p:spPr>
        <p:txBody>
          <a:bodyPr/>
          <a:lstStyle/>
          <a:p>
            <a:r>
              <a:rPr lang="sl-SI" dirty="0"/>
              <a:t>Vodne živali nimajo težav z izločanjem snovi, saj izgubljeno vodo zlahka nadomeščajo. Ribe odpadne snovi izločajo skozi škrge. Večina morskih vretenčarjev nerabne snovi izloča podobno, kot ribe skozi dihalno in telesno površino.</a:t>
            </a:r>
          </a:p>
          <a:p>
            <a:endParaRPr lang="sl-SI" dirty="0"/>
          </a:p>
        </p:txBody>
      </p:sp>
      <p:pic>
        <p:nvPicPr>
          <p:cNvPr id="2052" name="Picture 4" descr="transportni sistemi | Mind Map">
            <a:extLst>
              <a:ext uri="{FF2B5EF4-FFF2-40B4-BE49-F238E27FC236}">
                <a16:creationId xmlns:a16="http://schemas.microsoft.com/office/drawing/2014/main" id="{7F660678-12F7-4017-80F6-05001594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86" y="3317359"/>
            <a:ext cx="3338623" cy="25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j jesti žaba? Vrste žab. Žaba v naravi - naravo 2022">
            <a:extLst>
              <a:ext uri="{FF2B5EF4-FFF2-40B4-BE49-F238E27FC236}">
                <a16:creationId xmlns:a16="http://schemas.microsoft.com/office/drawing/2014/main" id="{DC86843C-B217-4D17-97C5-9C706334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8" y="3317359"/>
            <a:ext cx="3629246" cy="25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8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5517DA-9FFD-4FC4-96BD-559C881B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837"/>
          </a:xfrm>
        </p:spPr>
        <p:txBody>
          <a:bodyPr/>
          <a:lstStyle/>
          <a:p>
            <a:r>
              <a:rPr lang="sl-SI" dirty="0"/>
              <a:t>IZLOČANJE PRI ENOCELIČARJIH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A0E78D-C451-4F54-8E56-1E78403AE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9081"/>
            <a:ext cx="8596668" cy="4739941"/>
          </a:xfrm>
        </p:spPr>
        <p:txBody>
          <a:bodyPr/>
          <a:lstStyle/>
          <a:p>
            <a:r>
              <a:rPr lang="sl-SI" dirty="0"/>
              <a:t>Večina enoceličarjev izloča nerabne snovi skozi celično membrano, torej skozi telesno površino. Večje živali morajo te snovi spraviti iz celic do izločil s pomočjo obtočil.</a:t>
            </a:r>
          </a:p>
          <a:p>
            <a:r>
              <a:rPr lang="sl-SI" dirty="0"/>
              <a:t> Nekateri enoceličarji med njimi (npr. migetalkarji), morajo izločiti odvečne snovi skozi celično membrano in skozi organel imenovan krčljivi mehurček.</a:t>
            </a:r>
          </a:p>
        </p:txBody>
      </p:sp>
      <p:pic>
        <p:nvPicPr>
          <p:cNvPr id="3074" name="Picture 2" descr="Zmesi in čiste snovi Raztopine">
            <a:extLst>
              <a:ext uri="{FF2B5EF4-FFF2-40B4-BE49-F238E27FC236}">
                <a16:creationId xmlns:a16="http://schemas.microsoft.com/office/drawing/2014/main" id="{24509E8B-9D83-475C-B52E-26B2C9EB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8" y="3945564"/>
            <a:ext cx="3169167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188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TM03457515[[fn=Ogled]]</Template>
  <TotalTime>177</TotalTime>
  <Words>379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Gladko</vt:lpstr>
      <vt:lpstr>IZLOČALA</vt:lpstr>
      <vt:lpstr>IZLOČALA</vt:lpstr>
      <vt:lpstr>IZLOČEVANJE VODE</vt:lpstr>
      <vt:lpstr>IZLOČANJE VODE                                 DIHANJE                                                           ZNOJENJE                        ČLOVEŠKO BLATO                                                    ČLOVEŠKI URIN</vt:lpstr>
      <vt:lpstr>IZLOČALA ČLOVEKA</vt:lpstr>
      <vt:lpstr>IZLOČALA VODNIH ORGANIZMOV</vt:lpstr>
      <vt:lpstr>IZLOČANJE PRI ENOCELIČARJIH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IZLOČALA</dc:title>
  <dc:creator>Učenec</dc:creator>
  <cp:lastModifiedBy>SENJA TRvnik</cp:lastModifiedBy>
  <cp:revision>11</cp:revision>
  <dcterms:created xsi:type="dcterms:W3CDTF">2022-02-14T09:04:37Z</dcterms:created>
  <dcterms:modified xsi:type="dcterms:W3CDTF">2022-02-17T19:50:10Z</dcterms:modified>
</cp:coreProperties>
</file>