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88163" cy="10020300"/>
  <p:custDataLst>
    <p:tags r:id="rId47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gs" Target="tags/tag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D3D0549-D8F6-4588-A4EC-E7225032BD21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9BC9FD0-675A-4E0F-973A-D8C48BB57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6572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1387218-34FA-4A0C-87AF-9D7B4D36F226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D66815E-6638-46C4-B491-F0F4AFC8C00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602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6815E-6638-46C4-B491-F0F4AFC8C00C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5461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6815E-6638-46C4-B491-F0F4AFC8C00C}" type="slidenum">
              <a:rPr lang="sl-SI" smtClean="0"/>
              <a:t>32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9862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6975450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09052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2567264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394628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004425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923112" cy="4525963"/>
          </a:xfrm>
        </p:spPr>
        <p:txBody>
          <a:bodyPr/>
          <a:lstStyle>
            <a:lvl1pPr marL="0" indent="0">
              <a:buFontTx/>
              <a:buNone/>
              <a:defRPr sz="3600">
                <a:solidFill>
                  <a:srgbClr val="FF0000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735748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1838190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857178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345074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6668086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7063794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C8A2F-6B0E-43F3-B90F-23E7E1D20DC4}" type="datetimeFigureOut">
              <a:rPr lang="sl-SI" smtClean="0"/>
              <a:t>2. 02. 2026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530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slide" Target="slide27.xml"/><Relationship Id="rId18" Type="http://schemas.openxmlformats.org/officeDocument/2006/relationships/slide" Target="slide37.xml"/><Relationship Id="rId3" Type="http://schemas.openxmlformats.org/officeDocument/2006/relationships/slide" Target="slide7.xml"/><Relationship Id="rId7" Type="http://schemas.openxmlformats.org/officeDocument/2006/relationships/slide" Target="slide15.xml"/><Relationship Id="rId12" Type="http://schemas.openxmlformats.org/officeDocument/2006/relationships/slide" Target="slide25.xml"/><Relationship Id="rId17" Type="http://schemas.openxmlformats.org/officeDocument/2006/relationships/slide" Target="slide35.xml"/><Relationship Id="rId2" Type="http://schemas.openxmlformats.org/officeDocument/2006/relationships/slide" Target="slide5.xml"/><Relationship Id="rId16" Type="http://schemas.openxmlformats.org/officeDocument/2006/relationships/slide" Target="slide33.xml"/><Relationship Id="rId20" Type="http://schemas.openxmlformats.org/officeDocument/2006/relationships/slide" Target="slide4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11" Type="http://schemas.openxmlformats.org/officeDocument/2006/relationships/slide" Target="slide23.xml"/><Relationship Id="rId5" Type="http://schemas.openxmlformats.org/officeDocument/2006/relationships/slide" Target="slide11.xml"/><Relationship Id="rId15" Type="http://schemas.openxmlformats.org/officeDocument/2006/relationships/slide" Target="slide31.xml"/><Relationship Id="rId10" Type="http://schemas.openxmlformats.org/officeDocument/2006/relationships/slide" Target="slide21.xml"/><Relationship Id="rId19" Type="http://schemas.openxmlformats.org/officeDocument/2006/relationships/slide" Target="slide39.xml"/><Relationship Id="rId4" Type="http://schemas.openxmlformats.org/officeDocument/2006/relationships/slide" Target="slide9.xml"/><Relationship Id="rId9" Type="http://schemas.openxmlformats.org/officeDocument/2006/relationships/slide" Target="slide19.xml"/><Relationship Id="rId14" Type="http://schemas.openxmlformats.org/officeDocument/2006/relationships/slide" Target="slide2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/>
              <a:t>Preveri znanje o starih Grkih?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6593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Legenda o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Dedalu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Ikarju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povezana z gradnjo labirinta-palače v </a:t>
            </a:r>
            <a:r>
              <a:rPr lang="sl-S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Knososu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Legenda o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Tezeju in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Minotavru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je povezana s palačo, pošiljanjem talcev na Kreto in njihovim preskakovanjem bikov (poslikave in arheološki dokazi o žrtvovanju bikov in celo ljudi).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2422119"/>
      </p:ext>
    </p:extLst>
  </p:cSld>
  <p:clrMapOvr>
    <a:masterClrMapping/>
  </p:clrMapOvr>
  <p:transition spd="slow" advClick="0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Zakaj je kasneje prevladala mikenska kultura? Po čem je znana?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8671247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63711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l-SI" altLang="sl-SI" u="sng" dirty="0"/>
              <a:t>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Kretska kultura uničena zaradi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vulkana na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Santoriniju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morskih valov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-cunamijev, zato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prevlada mikenska kultura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znana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 utrjenih mestih s kiklopskimi zidovi (Levja vrata) razvitem poljedelstvu, zlatarstvu, dobri vojski, trojanski vojni.</a:t>
            </a:r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6991621"/>
      </p:ext>
    </p:extLst>
  </p:cSld>
  <p:clrMapOvr>
    <a:masterClrMapping/>
  </p:clrMapOvr>
  <p:transition spd="slow" advClick="0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6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Kateri junaški pesnitvi govorita o Mikencih in Trojancih? Kdo ju je spesnil?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74144349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sta epa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Iliada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(trojanska vojna) in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Odiseja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(vrnitev Odiseja domov), ki ju je spesnil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slepi pevec Homer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Trojo je raziskoval Heinrich Schliemann.</a:t>
            </a: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9418317"/>
      </p:ext>
    </p:extLst>
  </p:cSld>
  <p:clrMapOvr>
    <a:masterClrMapping/>
  </p:clrMapOvr>
  <p:transition spd="slow" advClick="0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7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Kaj veš o verovanju Grkov in o grških bogovih?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43588837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308163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Grki verujejo v več bogov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 naj bi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bivali na gori Olimp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-Bogovi imajo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človeško podobo in značaj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so bili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vsemogočni in nesmrtni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Častili so še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polbogove, heroje in junake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(Tezej, Jazon, Odisej, Ahil, </a:t>
            </a:r>
            <a:r>
              <a:rPr lang="sl-S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Heraklej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,..).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Najbolj znano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preročišče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kamor hodijo po nasvete, je bilo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svetišče boga Apolona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svečenico Pitijo.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altLang="sl-SI" dirty="0"/>
              <a:t> </a:t>
            </a: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277230"/>
      </p:ext>
    </p:extLst>
  </p:cSld>
  <p:clrMapOvr>
    <a:masterClrMapping/>
  </p:clrMapOvr>
  <p:transition spd="slow" advClick="0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8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Kakšen pomen so imele za Grke? Primerjaj grške OI z OI moderne dobe?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91965710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Pomen OI-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politični, verski, nacionalni, kulturni, športni, časovni.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OI danes-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premirja v času OI, niso v čast bogov, tudi ženske tekmovalke </a:t>
            </a:r>
            <a:r>
              <a:rPr lang="sl-SI">
                <a:latin typeface="Times New Roman" panose="02020603050405020304" pitchFamily="18" charset="0"/>
                <a:cs typeface="Times New Roman" panose="02020603050405020304" pitchFamily="18" charset="0"/>
              </a:rPr>
              <a:t>in gledalke,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tekmujejo različni narodi, so pa tudi kulturni dogodki, še druge discipline zastopane, ne štejemo po njih let.</a:t>
            </a: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9693944"/>
      </p:ext>
    </p:extLst>
  </p:cSld>
  <p:clrMapOvr>
    <a:masterClrMapping/>
  </p:clrMapOvr>
  <p:transition spd="slow" advClick="0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9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Kaj je polis? Naštej glavne polise.</a:t>
            </a:r>
          </a:p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katerem stoletju se okrepijo? Opiši zgradbo polisov in družbo polisov!</a:t>
            </a:r>
            <a:br>
              <a:rPr lang="sl-SI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56424928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r>
              <a:rPr lang="sl-SI"/>
              <a:t>Izberi vprašanje</a:t>
            </a:r>
            <a:endParaRPr lang="sl-SI" dirty="0"/>
          </a:p>
        </p:txBody>
      </p:sp>
      <p:sp>
        <p:nvSpPr>
          <p:cNvPr id="4" name="AutoShape 4">
            <a:hlinkClick r:id="" action="ppaction://hlinkshowjump?jump=nextslide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 dirty="0"/>
              <a:t>1</a:t>
            </a:r>
          </a:p>
        </p:txBody>
      </p:sp>
      <p:sp>
        <p:nvSpPr>
          <p:cNvPr id="5" name="AutoShape 9">
            <a:hlinkClick r:id="rId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 dirty="0"/>
              <a:t>2</a:t>
            </a:r>
          </a:p>
        </p:txBody>
      </p:sp>
      <p:sp>
        <p:nvSpPr>
          <p:cNvPr id="6" name="AutoShape 10">
            <a:hlinkClick r:id="rId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 dirty="0"/>
              <a:t>3</a:t>
            </a:r>
          </a:p>
        </p:txBody>
      </p:sp>
      <p:sp>
        <p:nvSpPr>
          <p:cNvPr id="7" name="AutoShape 11">
            <a:hlinkClick r:id="rId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4</a:t>
            </a:r>
          </a:p>
        </p:txBody>
      </p:sp>
      <p:sp>
        <p:nvSpPr>
          <p:cNvPr id="8" name="AutoShape 12">
            <a:hlinkClick r:id="rId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5</a:t>
            </a:r>
          </a:p>
        </p:txBody>
      </p:sp>
      <p:sp>
        <p:nvSpPr>
          <p:cNvPr id="9" name="AutoShape 13">
            <a:hlinkClick r:id="rId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6</a:t>
            </a:r>
          </a:p>
        </p:txBody>
      </p:sp>
      <p:sp>
        <p:nvSpPr>
          <p:cNvPr id="10" name="AutoShape 14">
            <a:hlinkClick r:id="rId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7</a:t>
            </a:r>
          </a:p>
        </p:txBody>
      </p:sp>
      <p:sp>
        <p:nvSpPr>
          <p:cNvPr id="11" name="AutoShape 15">
            <a:hlinkClick r:id="rId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8</a:t>
            </a:r>
          </a:p>
        </p:txBody>
      </p:sp>
      <p:sp>
        <p:nvSpPr>
          <p:cNvPr id="12" name="AutoShape 16">
            <a:hlinkClick r:id="rId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9</a:t>
            </a:r>
          </a:p>
        </p:txBody>
      </p:sp>
      <p:sp>
        <p:nvSpPr>
          <p:cNvPr id="13" name="AutoShape 17">
            <a:hlinkClick r:id="rId1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10</a:t>
            </a:r>
          </a:p>
        </p:txBody>
      </p:sp>
      <p:sp>
        <p:nvSpPr>
          <p:cNvPr id="14" name="AutoShape 18">
            <a:hlinkClick r:id="rId1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11</a:t>
            </a:r>
          </a:p>
        </p:txBody>
      </p:sp>
      <p:sp>
        <p:nvSpPr>
          <p:cNvPr id="15" name="AutoShape 19">
            <a:hlinkClick r:id="rId1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12</a:t>
            </a:r>
          </a:p>
        </p:txBody>
      </p:sp>
      <p:sp>
        <p:nvSpPr>
          <p:cNvPr id="16" name="AutoShape 20">
            <a:hlinkClick r:id="rId1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13</a:t>
            </a:r>
          </a:p>
        </p:txBody>
      </p:sp>
      <p:sp>
        <p:nvSpPr>
          <p:cNvPr id="17" name="AutoShape 21">
            <a:hlinkClick r:id="rId1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14</a:t>
            </a:r>
          </a:p>
        </p:txBody>
      </p:sp>
      <p:sp>
        <p:nvSpPr>
          <p:cNvPr id="18" name="AutoShape 22">
            <a:hlinkClick r:id="rId1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15</a:t>
            </a:r>
          </a:p>
        </p:txBody>
      </p:sp>
      <p:sp>
        <p:nvSpPr>
          <p:cNvPr id="19" name="AutoShape 23">
            <a:hlinkClick r:id="rId1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16</a:t>
            </a:r>
          </a:p>
        </p:txBody>
      </p:sp>
      <p:sp>
        <p:nvSpPr>
          <p:cNvPr id="20" name="AutoShape 24">
            <a:hlinkClick r:id="rId1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17</a:t>
            </a:r>
          </a:p>
        </p:txBody>
      </p:sp>
      <p:sp>
        <p:nvSpPr>
          <p:cNvPr id="21" name="AutoShape 25">
            <a:hlinkClick r:id="rId1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18</a:t>
            </a:r>
          </a:p>
        </p:txBody>
      </p:sp>
      <p:sp>
        <p:nvSpPr>
          <p:cNvPr id="22" name="AutoShape 26">
            <a:hlinkClick r:id="rId1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19</a:t>
            </a:r>
          </a:p>
        </p:txBody>
      </p:sp>
      <p:sp>
        <p:nvSpPr>
          <p:cNvPr id="23" name="AutoShape 27">
            <a:hlinkClick r:id="rId2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9724160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7" grpId="1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251520" y="1196752"/>
            <a:ext cx="8892480" cy="4783064"/>
          </a:xfrm>
        </p:spPr>
        <p:txBody>
          <a:bodyPr>
            <a:normAutofit/>
          </a:bodyPr>
          <a:lstStyle/>
          <a:p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Polis je grška mestna državica. Glavni grški </a:t>
            </a:r>
            <a:r>
              <a:rPr lang="sl-SI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polisi;Atene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Šparta, Korint.</a:t>
            </a:r>
          </a:p>
          <a:p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Grški polisi so se pričeli razvijati po </a:t>
            </a:r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letu 800 </a:t>
            </a:r>
            <a:r>
              <a:rPr lang="sl-SI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pr.n.št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sl-SI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Dorci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1200 pr. n. št. povzročijo propad Miken in nastopi „temna doba“- propad obrti in trgovine, pozabijo pisavo, le ustni viri ohranjeni).</a:t>
            </a:r>
            <a:b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Polis je sestavljalo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mesto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obzidjem in glavnim trgom (</a:t>
            </a:r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agora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akropola na griču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nad mestom (trdnjava s templji);</a:t>
            </a:r>
          </a:p>
          <a:p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ob mestu pa še </a:t>
            </a:r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podeželska okolica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Družba polisov 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deli na sloje-</a:t>
            </a:r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bogat sloj/aristokracija 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(bogati lastniki zemlje, bogati trgovci),</a:t>
            </a:r>
            <a:b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- </a:t>
            </a:r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preprosto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ljudstvo/demos</a:t>
            </a: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(kmetje, obrtniki, trgovci)</a:t>
            </a:r>
            <a:b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- </a:t>
            </a:r>
            <a:r>
              <a:rPr lang="sl-SI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sužnji</a:t>
            </a:r>
            <a:br>
              <a:rPr lang="sl-SI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sz="2100" dirty="0">
              <a:solidFill>
                <a:schemeClr val="tx1"/>
              </a:solidFill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1081611"/>
      </p:ext>
    </p:extLst>
  </p:cSld>
  <p:clrMapOvr>
    <a:masterClrMapping/>
  </p:clrMapOvr>
  <p:transition spd="slow" advClick="0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10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Primerjaj polisa Atene in Šparta? </a:t>
            </a:r>
            <a:b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Kje nastaneta? Katero pleme ju ustanovi? Opiši njuno gospodarsko usmerjenost!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06958384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492628" cy="4525963"/>
          </a:xfrm>
        </p:spPr>
        <p:txBody>
          <a:bodyPr>
            <a:normAutofit fontScale="92500"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Atene (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Atika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osrednjem delu polotoka) ustanovijo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Jonci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Šparto (na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polotoku Peloponez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ustanovijo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Dorci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Atene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usmerjene v razvoj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obrti, ribolova,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pomorske trgovine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(Pirej- uvoz žita, izvoz vina, oliv, srebra, obrtnih izdelkov), 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Šparta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usmerjena v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razvoj poljedelstva.</a:t>
            </a:r>
            <a:b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9065210"/>
      </p:ext>
    </p:extLst>
  </p:cSld>
  <p:clrMapOvr>
    <a:masterClrMapping/>
  </p:clrMapOvr>
  <p:transition spd="slow" advClick="0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11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Kakšno vodenje države je značilno za Atene, kaj pa za Šparto?</a:t>
            </a:r>
            <a:br>
              <a:rPr lang="sl-SI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8243077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308163"/>
            <a:ext cx="8492628" cy="4781128"/>
          </a:xfrm>
        </p:spPr>
        <p:txBody>
          <a:bodyPr>
            <a:normAutofit fontScale="92500" lnSpcReduction="10000"/>
          </a:bodyPr>
          <a:lstStyle/>
          <a:p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Atenski državi sprva vlada aristokracija</a:t>
            </a:r>
            <a: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nato</a:t>
            </a:r>
            <a: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demokracija.</a:t>
            </a:r>
            <a: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(oblast ljudske skupščine-svobodni moški državljani stari nad 20 let)</a:t>
            </a:r>
            <a:b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-V </a:t>
            </a: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Šparti vladata sprva dva kralja, nato aristokracija-vojaško organizirana država.</a:t>
            </a:r>
            <a:b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altLang="sl-SI" sz="4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9155345"/>
      </p:ext>
    </p:extLst>
  </p:cSld>
  <p:clrMapOvr>
    <a:masterClrMapping/>
  </p:clrMapOvr>
  <p:transition spd="slow" advClick="0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12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Opiši grško družino? Primerjaj družabno življenje žensk in moških? Opiši vzgojo in šolanje otrok?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24642273"/>
      </p:ext>
    </p:extLst>
  </p:cSld>
  <p:clrMapOvr>
    <a:masterClrMapping/>
  </p:clrMapOvr>
  <p:transition spd="slow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32804" y="1268760"/>
            <a:ext cx="7931224" cy="4824536"/>
          </a:xfrm>
        </p:spPr>
        <p:txBody>
          <a:bodyPr>
            <a:normAutofit fontScale="40000" lnSpcReduction="20000"/>
          </a:bodyPr>
          <a:lstStyle/>
          <a:p>
            <a:r>
              <a:rPr lang="sl-SI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grški družini je imel glavno besedo ________, saj je sodeloval v ________________ in ______________ življenju. Žene so imele _____________ vlogo. Njene naloge so bile: vzgoja ___________ in skrb za _____________. Družine so imele tudi dva _______________.</a:t>
            </a:r>
            <a:br>
              <a:rPr lang="sl-SI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Razvedrilo žena so bili ________________ s sosedami. Možje so se ukvarjali s _____________, udeleževali so se   _______________, hodili so v ___________________, na športna ____________ in v ____________  . </a:t>
            </a:r>
          </a:p>
          <a:p>
            <a:r>
              <a:rPr lang="sl-SI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Sinovi so odhajali v šolo po _________ letu. Bogatejši so najeli _________________ ______________________. Šolanje je bilo zaupano izobraženim ___________________. Po 16. letu so sinovi bogatih odhajali v _____________________, kjer so gojili športne discipline, ostali so bili vključeni v obrti svojih staršev. Pri ______ letih so odšli za dve leti na služenje v _______________. Deklice se niso šolale, le hetere, ljubice izobraženih Grkov,   so bile bolj _____________.</a:t>
            </a:r>
          </a:p>
          <a:p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743737"/>
      </p:ext>
    </p:extLst>
  </p:cSld>
  <p:clrMapOvr>
    <a:masterClrMapping/>
  </p:clrMapOvr>
  <p:transition spd="slow" advClick="0">
    <p:wip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13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Kaj je kolonizacija, kaj je kolonija? Naštej vzroke grške kolonizacije? Opiši kako je potekala kolonizacija?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0454393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99176" cy="4781128"/>
          </a:xfrm>
        </p:spPr>
        <p:txBody>
          <a:bodyPr>
            <a:normAutofit fontScale="77500" lnSpcReduction="20000"/>
          </a:bodyPr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Kolonizacija je načrtno izseljevanje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Kolonija je načrtno nastala naselbina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 jo ustanovijo polisi na osvojenih obalah in nato širi vpliv v notranjost.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Vzroki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kolonizacije: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presežek prebivalstva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pomanjkanje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zemlje (lakota, zadolževanje)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: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politični razlogi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(spori in izgoni iz polisa)    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Potek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kolonizacije: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posvet s preročiščem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: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izbira kraja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kolonije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: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priprave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(ladje, hrana, seznam kolonistov)              :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odhod in naselitev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2962065"/>
      </p:ext>
    </p:extLst>
  </p:cSld>
  <p:clrMapOvr>
    <a:masterClrMapping/>
  </p:clrMapOvr>
  <p:transition spd="slow" advClick="0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14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Kje so Grki ustanavljali kolonije? </a:t>
            </a:r>
            <a:b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Kakšen položaj so imele in kako so bile povezane z matično domovino?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1892659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Kaj veš o Grčiji kot deželi?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2895031"/>
      </p:ext>
    </p:extLst>
  </p:cSld>
  <p:clrMapOvr>
    <a:masterClrMapping/>
  </p:clrMapOvr>
  <p:transition spd="slow">
    <p:wip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90364" y="1435528"/>
            <a:ext cx="8363272" cy="5256584"/>
          </a:xfrm>
        </p:spPr>
        <p:txBody>
          <a:bodyPr>
            <a:normAutofit fontScale="70000" lnSpcReduction="20000"/>
          </a:bodyPr>
          <a:lstStyle/>
          <a:p>
            <a: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Grške kolonije: </a:t>
            </a: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obale Sredozemlja </a:t>
            </a:r>
            <a: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(severna Afrika, južna Italija in Sicilija-</a:t>
            </a: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Velika Grčija</a:t>
            </a:r>
            <a: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vzhodne obale Jadrana) in </a:t>
            </a: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obale Črnega morja.</a:t>
            </a:r>
            <a:b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Položaj </a:t>
            </a:r>
            <a: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kolonij </a:t>
            </a: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samostojne, a povezane z grškimi polisi</a:t>
            </a:r>
            <a:b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Urejenost </a:t>
            </a:r>
            <a:r>
              <a:rPr lang="sl-SI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kolonij:</a:t>
            </a: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sorodstvene vezi s polisi (jezik, pisava, vera,..)</a:t>
            </a:r>
            <a:b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: podobno urejene kot polis ustanovitelj</a:t>
            </a:r>
            <a:b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:vojaška pomoč polisom</a:t>
            </a:r>
            <a:b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:gospodarsko sodelovanje, sodelovanje na olimpijskih igrah   </a:t>
            </a:r>
            <a:br>
              <a:rPr lang="sl-S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sz="4400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grada vsebine 2"/>
          <p:cNvSpPr txBox="1">
            <a:spLocks/>
          </p:cNvSpPr>
          <p:nvPr/>
        </p:nvSpPr>
        <p:spPr>
          <a:xfrm>
            <a:off x="1501316" y="1384176"/>
            <a:ext cx="1306488" cy="1108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6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l-SI" sz="9600" dirty="0"/>
          </a:p>
        </p:txBody>
      </p:sp>
    </p:spTree>
    <p:extLst>
      <p:ext uri="{BB962C8B-B14F-4D97-AF65-F5344CB8AC3E}">
        <p14:creationId xmlns:p14="http://schemas.microsoft.com/office/powerpoint/2010/main" val="1963705028"/>
      </p:ext>
    </p:extLst>
  </p:cSld>
  <p:clrMapOvr>
    <a:masterClrMapping/>
  </p:clrMapOvr>
  <p:transition spd="slow" advClick="0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Opiši vzroke grško- perzijskih vojn? Kdaj so potekale vojne? Kdo je podrobno opisal vojne med Perzijci in Grki?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50448776"/>
      </p:ext>
    </p:extLst>
  </p:cSld>
  <p:clrMapOvr>
    <a:masterClrMapping/>
  </p:clrMapOvr>
  <p:transition spd="slow">
    <p:wip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79512" y="1403508"/>
            <a:ext cx="8770316" cy="5071766"/>
          </a:xfrm>
        </p:spPr>
        <p:txBody>
          <a:bodyPr>
            <a:normAutofit fontScale="77500" lnSpcReduction="20000"/>
          </a:bodyPr>
          <a:lstStyle/>
          <a:p>
            <a:r>
              <a:rPr lang="sl-SI" altLang="sl-SI" sz="5100" dirty="0"/>
              <a:t>     </a:t>
            </a:r>
            <a:r>
              <a:rPr lang="sl-SI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Vojne so se pričele zato, ker so se </a:t>
            </a:r>
            <a:r>
              <a:rPr lang="sl-SI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polisi (Milet) </a:t>
            </a:r>
            <a:r>
              <a:rPr lang="sl-SI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obali Male Azije </a:t>
            </a:r>
            <a:r>
              <a:rPr lang="sl-SI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 podpori Aten uprli plačevanju davka Perzijcem</a:t>
            </a:r>
            <a:r>
              <a:rPr lang="sl-SI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l-SI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Perzijci so </a:t>
            </a:r>
            <a:r>
              <a:rPr lang="sl-SI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upor zatrli in </a:t>
            </a:r>
            <a:r>
              <a:rPr lang="sl-SI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sl-SI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maščevali Grkom z vojnimi pohodi</a:t>
            </a:r>
            <a:r>
              <a:rPr lang="sl-SI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sl-SI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-Začetek vojn </a:t>
            </a:r>
            <a:r>
              <a:rPr lang="sl-SI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okrog leta 500 p. n. š. (492-479 </a:t>
            </a:r>
            <a:r>
              <a:rPr lang="sl-SI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pr.n.št</a:t>
            </a:r>
            <a:r>
              <a:rPr lang="sl-SI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br>
              <a:rPr lang="sl-SI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Vojne je podrobno opisal grški zgodovinar </a:t>
            </a:r>
            <a:r>
              <a:rPr lang="sl-SI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Herodot</a:t>
            </a:r>
            <a:r>
              <a:rPr lang="sl-SI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l-SI" altLang="sl-SI" sz="5100" dirty="0"/>
              <a:t>                  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5339476"/>
      </p:ext>
    </p:extLst>
  </p:cSld>
  <p:clrMapOvr>
    <a:masterClrMapping/>
  </p:clrMapOvr>
  <p:transition spd="slow" advClick="0"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16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43192" cy="4525963"/>
          </a:xfrm>
        </p:spPr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Naštej pohode Perzijcev nad Grke ter jih opiši.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73703412"/>
      </p:ext>
    </p:extLst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25686" y="1230700"/>
            <a:ext cx="8566794" cy="5078620"/>
          </a:xfrm>
        </p:spPr>
        <p:txBody>
          <a:bodyPr>
            <a:normAutofit fontScale="77500" lnSpcReduction="20000"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492 </a:t>
            </a:r>
            <a:r>
              <a:rPr lang="sl-S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pr.n.št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pohod Perzijcev je bil neuspešen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saj je vihar uničil perzijsko ladjevje na predgorju </a:t>
            </a:r>
            <a:r>
              <a:rPr lang="sl-S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Atosa</a:t>
            </a:r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- 490 </a:t>
            </a:r>
            <a:r>
              <a:rPr lang="sl-S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pr.n.št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pohod Perzijcev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(zmaga Aten-</a:t>
            </a:r>
            <a:r>
              <a:rPr lang="sl-S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Miltiada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bitki na Maratonskem polju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-grški vojak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Filipides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teče v Atene z novico o zmagi in svarilom pred Perzijci)</a:t>
            </a:r>
          </a:p>
          <a:p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-480 </a:t>
            </a:r>
            <a:r>
              <a:rPr lang="sl-S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p.n.št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pohod Perzijcev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(poraz Grkov v bitki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soteski Termopile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Leonidas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300 Špartancev umrejo zaradi izdajalca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Efialtesa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zmaga Grkov (Temistokles) v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bitki pri otoku Salamina (požig Aten, okretne grške ladje-triere)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kraju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Plataje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479 </a:t>
            </a:r>
            <a:r>
              <a:rPr lang="sl-S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pr.n.št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l-SI" altLang="sl-SI" dirty="0">
              <a:solidFill>
                <a:schemeClr val="tx1"/>
              </a:solidFill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7185332"/>
      </p:ext>
    </p:extLst>
  </p:cSld>
  <p:clrMapOvr>
    <a:masterClrMapping/>
  </p:clrMapOvr>
  <p:transition spd="slow" advClick="0">
    <p:wip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17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Katero obdobje imenujemo zlata doba Aten in zakaj tako poimenovanje?</a:t>
            </a:r>
          </a:p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Označi ureditev Aten v zlati dobi? Kdo je bil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Periklej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05280055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79512" y="1122413"/>
            <a:ext cx="8507288" cy="4857403"/>
          </a:xfrm>
        </p:spPr>
        <p:txBody>
          <a:bodyPr>
            <a:noAutofit/>
          </a:bodyPr>
          <a:lstStyle/>
          <a:p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je 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sredi 5. stoletja </a:t>
            </a:r>
            <a:r>
              <a:rPr lang="sl-SI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pr.n.št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 grško- perzijskih vojnah, ko vlada strah pred Perzijci in osnujejo 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atiško pomorsko zvezo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 bi se vojaško pripravili na možen ponoven napad.</a:t>
            </a:r>
            <a:b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Zlata doba Aten-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čas obnove ladjevja, pristanišča, mesta Atene, razcveta gospodarstva (obrti in trgovine) razcveta umetnosti in kulture in višek demokracije</a:t>
            </a:r>
            <a:endParaRPr lang="sl-S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Demokracija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pomeni vlado demosa-preprosto ljudstvo </a:t>
            </a:r>
          </a:p>
          <a:p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ljudski skupščini se sestajajo na 10 dni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/vsi svobodni moški državljani stari nad 20) </a:t>
            </a:r>
            <a:b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:odloča o vojni-miru, sprejema zakone</a:t>
            </a:r>
            <a:b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:voli stratege, žreba pa uradnike (za 1 leto), sodnike in svet 500  !brez pravic sužnji, ženske, tujci  !po 1 letu </a:t>
            </a:r>
            <a:r>
              <a:rPr lang="sl-SI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črepinjska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sodba </a:t>
            </a:r>
            <a:b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l-SI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Periklej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bil večkrat izvoljen za 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stratega-</a:t>
            </a:r>
            <a:r>
              <a:rPr lang="sl-SI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voj.poveljnika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 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vodi polis v času peloponeške vojne. </a:t>
            </a:r>
            <a:endParaRPr lang="sl-SI" sz="2400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5326646"/>
      </p:ext>
    </p:extLst>
  </p:cSld>
  <p:clrMapOvr>
    <a:masterClrMapping/>
  </p:clrMapOvr>
  <p:transition spd="slow" advClick="0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18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Opiši zakaj je prišlo do peloponeških vojn? Kdo se spopade? Kako se vojne končajo in kakšne so posledice peloponeških vojn za grški svet?</a:t>
            </a:r>
            <a:endParaRPr lang="sl-SI" dirty="0"/>
          </a:p>
        </p:txBody>
      </p:sp>
      <p:sp>
        <p:nvSpPr>
          <p:cNvPr id="4" name="AutoShape 2" descr="Rezultat iskanja slik za animated eart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0706898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25686" y="1417638"/>
            <a:ext cx="8492628" cy="5064298"/>
          </a:xfrm>
        </p:spPr>
        <p:txBody>
          <a:bodyPr>
            <a:normAutofit fontScale="92500" lnSpcReduction="10000"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vzrok-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Špartanci obsodijo Atene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izkoriščanje skupnega denarja atiške pomorske zveze (namenjen obnovi ladjevja –Pirej)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spopad- 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sl-S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pom.sila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z zavezniki ---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Šparte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sl-S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kop.sila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z zavezniki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-izid- vojne trajajo 30 let in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končajo z zmago Šparte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(požgane Atene, bolezen kuga )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-posledice vojn-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oslabitev vseh polisov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zato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jih uspejo podrediti Makedonci</a:t>
            </a:r>
            <a:endParaRPr lang="sl-SI" altLang="sl-SI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337627"/>
      </p:ext>
    </p:extLst>
  </p:cSld>
  <p:clrMapOvr>
    <a:masterClrMapping/>
  </p:clrMapOvr>
  <p:transition spd="slow" advClick="0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19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Kdo sta bila Filip Makedonski in Aleksander Makedonski? Kaj je falanga? </a:t>
            </a:r>
          </a:p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Opiši življenje in obseg svetovne države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A.Velikega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Kaj je helenizem?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87656681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/>
          </a:bodyPr>
          <a:lstStyle/>
          <a:p>
            <a:pPr marL="571500" indent="-571500">
              <a:buFontTx/>
              <a:buChar char="-"/>
            </a:pP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gorata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(Olimp),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težko prehodna, razčlenjena obala polotokov in otokov, ni plodnih rečnih ravnic</a:t>
            </a:r>
          </a:p>
          <a:p>
            <a:pPr marL="571500" indent="-571500">
              <a:buFontTx/>
              <a:buChar char="-"/>
            </a:pP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živinoreja, ribištvo, obrt in rudarstvo, trgovina, pomorstvo, oljka, trta;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3373825"/>
      </p:ext>
    </p:extLst>
  </p:cSld>
  <p:clrMapOvr>
    <a:masterClrMapping/>
  </p:clrMapOvr>
  <p:transition spd="slow" advClick="0">
    <p:push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8784976" cy="511256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Filip M.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:zavlada po peloponeških vojnah v oslabljeni Grčiji</a:t>
            </a:r>
            <a:b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: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vojaška enota-falanga 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(pešci s 7 m dolgimi sulicami, mečem in ščitom) </a:t>
            </a:r>
            <a:b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-sin 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Aleksander M. -</a:t>
            </a:r>
            <a:b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: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zelo mlad osnuje 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imperij-svetovno državo -Makedonija z Grčijo, Malo Azijo, Palestino, Egipt 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(Aleksandrija), Mezopotamijo, 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perzijsko državo vse do reke Ind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kjer se mu uprejo čete, umre zaradi malarije v Mezopotamiji star 33 let </a:t>
            </a:r>
            <a:b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:vzgojen v grškem duhu, a se navzame vzhodnih despotskih navad (poročen s Perzijko)</a:t>
            </a:r>
            <a:b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:z njim nastopi 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doba helenizma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 300 let prisotna v Sredozemlju do vzpona rimske države, 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združi grško-makedonsko in vzhodno-perzijsko in egiptovsko kulturo, grški jezik postane svetovni jezik (znan helenistični kip </a:t>
            </a:r>
            <a:r>
              <a:rPr lang="sl-SI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Miloška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Venera- boginja Afrodita z otoka </a:t>
            </a:r>
            <a:r>
              <a:rPr lang="sl-SI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Milos</a:t>
            </a: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sz="2400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3321277"/>
      </p:ext>
    </p:extLst>
  </p:cSld>
  <p:clrMapOvr>
    <a:masterClrMapping/>
  </p:clrMapOvr>
  <p:transition spd="slow" advClick="0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20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Zakaj imenujemo Grke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zakajčki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Katera področja znanosti so razvijali Grki ? Kaj pa področja umetnosti? Kakšne vrste grških stebrov poznaš?  Katere glavne grške templje poznaš?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85770058"/>
      </p:ext>
    </p:extLst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0" y="1124744"/>
            <a:ext cx="9144000" cy="5733256"/>
          </a:xfrm>
        </p:spPr>
        <p:txBody>
          <a:bodyPr>
            <a:noAutofit/>
          </a:bodyPr>
          <a:lstStyle/>
          <a:p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Grkom pravimo </a:t>
            </a:r>
            <a:r>
              <a:rPr lang="sl-SI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Zakajčki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ker so prvi iskali vzroke za dogajanje v naravi, vesolju…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Znanstvene vede</a:t>
            </a:r>
          </a:p>
          <a:p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-matematika    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Pitagora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-Pitagorov izrek,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Evklid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Arhimed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(izračun površino in prostornino stožca, piramide, krogle)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fizika             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Arhimed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Arhimedov vijak, zakon vzgona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medicina         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Hipokrat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-bolezen ni kazen bogov, Hipokratova prisega</a:t>
            </a:r>
          </a:p>
          <a:p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-astronomija   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Aristarh(Zemlja kroži okrog Sonca), </a:t>
            </a:r>
            <a:r>
              <a:rPr lang="sl-SI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Ptolomej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(S. in planeti krožijo okrog Z.)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geografija       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Eratosten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-izračun obsega Zemlje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zgodovina       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Herodot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-opiše grško-perzijske vojne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filozofija         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Sokrat, Platon, Aristotel 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(učitelj </a:t>
            </a:r>
            <a:r>
              <a:rPr lang="sl-SI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A.Velikega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Kultura-umetnost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-slikarstvo (rdeče črno poslikana keramika)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-kiparstvo (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Fidija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-kip Atene) in </a:t>
            </a:r>
            <a:r>
              <a:rPr lang="sl-SI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Miron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(metalec diska)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-književnost ( epske pesnitve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Homerja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-gledališče (drame-tragedije, komedije)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-arhitektura (templji, kopališča, stadioni, hipodromi, gledališča)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-glasba (lira, kitara, </a:t>
            </a:r>
            <a:r>
              <a:rPr lang="sl-SI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aulos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vrste grških stebrov 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(izgled </a:t>
            </a:r>
            <a:r>
              <a:rPr lang="sl-SI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kapitla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 glaviča)- dorski slog  -jonski   -korintski</a:t>
            </a:r>
            <a:b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glavni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templji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Partenon z Ateno, </a:t>
            </a:r>
            <a:r>
              <a:rPr lang="sl-SI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Erehtejon</a:t>
            </a:r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tempelj boga Zevsa v Olimpiji, </a:t>
            </a:r>
          </a:p>
          <a:p>
            <a:r>
              <a:rPr lang="sl-SI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tempelj boga Apolona v Delfih</a:t>
            </a:r>
            <a:endParaRPr lang="sl-SI" sz="1800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3977637"/>
      </p:ext>
    </p:extLst>
  </p:cSld>
  <p:clrMapOvr>
    <a:masterClrMapping/>
  </p:clrMapOvr>
  <p:transition spd="slow" advClick="0">
    <p:wip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067128" cy="4525963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7307642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2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so se imenovala grška plemena? Kam in kdaj se priselijo v grški svet? Kako imenujejo Grki sebe in svojo deželo?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298628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/>
          </a:bodyPr>
          <a:lstStyle/>
          <a:p>
            <a:r>
              <a:rPr lang="sl-SI" dirty="0"/>
              <a:t>-Ahajci, Jonci in </a:t>
            </a:r>
            <a:r>
              <a:rPr lang="sl-SI" dirty="0" err="1"/>
              <a:t>Dorci</a:t>
            </a:r>
            <a:r>
              <a:rPr lang="sl-SI" dirty="0"/>
              <a:t> premagajo staroselce ter naselijo v 2. tisočletju na grški polotok in obalo Male Azije; Ahajci- naselijo Peloponez in Kreto, Jonci -Atiko, </a:t>
            </a:r>
            <a:r>
              <a:rPr lang="sl-SI" dirty="0" err="1"/>
              <a:t>Dorci</a:t>
            </a:r>
            <a:r>
              <a:rPr lang="sl-SI" dirty="0"/>
              <a:t>- jug Peloponeza, Kreto, Malo Azijo</a:t>
            </a:r>
          </a:p>
          <a:p>
            <a:r>
              <a:rPr lang="sl-SI" dirty="0"/>
              <a:t>-Sebe imenujejo Heleni, deželo pa Helado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6505933"/>
      </p:ext>
    </p:extLst>
  </p:cSld>
  <p:clrMapOvr>
    <a:masterClrMapping/>
  </p:clrMapOvr>
  <p:transition spd="slow" advClick="0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3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Kaj veš o kretski kulturi? 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13967433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8118" y="188640"/>
            <a:ext cx="8229600" cy="1143000"/>
          </a:xfrm>
        </p:spPr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88118" y="1331640"/>
            <a:ext cx="8075240" cy="5340326"/>
          </a:xfrm>
        </p:spPr>
        <p:txBody>
          <a:bodyPr>
            <a:normAutofit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 času prihoda se Grki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srečajo s staroselci ter bogato kulturo na Kreti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Kreta jim sprva vlada, saj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grški poglavarji svoje otroke pošiljajo kot talce v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Knosos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 ima razvito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pomorsko trgovino, tu arheološki ostanki palače v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Knososu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sl-SI" alt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0128416"/>
      </p:ext>
    </p:extLst>
  </p:cSld>
  <p:clrMapOvr>
    <a:masterClrMapping/>
  </p:clrMapOvr>
  <p:transition spd="slow" advClick="0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4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Kateri dve legendi sta vezani na kretsko kulturo?  Na podlagi česa sta legendi nastali?</a:t>
            </a: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48608586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a528397b5bcdd2f1343e92f42c50108f356757"/>
</p:tagLst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583</TotalTime>
  <Words>2187</Words>
  <Application>Microsoft Office PowerPoint</Application>
  <PresentationFormat>Diaprojekcija na zaslonu (4:3)</PresentationFormat>
  <Paragraphs>124</Paragraphs>
  <Slides>43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43</vt:i4>
      </vt:variant>
    </vt:vector>
  </HeadingPairs>
  <TitlesOfParts>
    <vt:vector size="47" baseType="lpstr">
      <vt:lpstr>Arial</vt:lpstr>
      <vt:lpstr>Calibri</vt:lpstr>
      <vt:lpstr>Times New Roman</vt:lpstr>
      <vt:lpstr>Officeova tema</vt:lpstr>
      <vt:lpstr>Preveri znanje o starih Grkih?</vt:lpstr>
      <vt:lpstr>Izberi vprašanje</vt:lpstr>
      <vt:lpstr>Vprašanje št. 1</vt:lpstr>
      <vt:lpstr>In odgovor je</vt:lpstr>
      <vt:lpstr>Vprašanje št. 2</vt:lpstr>
      <vt:lpstr>In odgovor je</vt:lpstr>
      <vt:lpstr>Vprašanje št. 3</vt:lpstr>
      <vt:lpstr>In odgovor je</vt:lpstr>
      <vt:lpstr>Vprašanje št. 4</vt:lpstr>
      <vt:lpstr>In odgovor je</vt:lpstr>
      <vt:lpstr>Vprašanje št. 5</vt:lpstr>
      <vt:lpstr>In odgovor je</vt:lpstr>
      <vt:lpstr>Vprašanje št. 6</vt:lpstr>
      <vt:lpstr>In odgovor je</vt:lpstr>
      <vt:lpstr>Vprašanje št. 7</vt:lpstr>
      <vt:lpstr>In odgovor je</vt:lpstr>
      <vt:lpstr>Vprašanje št. 8</vt:lpstr>
      <vt:lpstr>In odgovor je</vt:lpstr>
      <vt:lpstr>Vprašanje št. 9</vt:lpstr>
      <vt:lpstr>In odgovor je</vt:lpstr>
      <vt:lpstr>Vprašanje št. 10</vt:lpstr>
      <vt:lpstr>In odgovor je</vt:lpstr>
      <vt:lpstr>Vprašanje št. 11</vt:lpstr>
      <vt:lpstr>In odgovor je</vt:lpstr>
      <vt:lpstr>Vprašanje št. 12</vt:lpstr>
      <vt:lpstr>In odgovor je</vt:lpstr>
      <vt:lpstr>Vprašanje št. 13</vt:lpstr>
      <vt:lpstr>In odgovor je</vt:lpstr>
      <vt:lpstr>Vprašanje št. 14</vt:lpstr>
      <vt:lpstr>In odgovor je</vt:lpstr>
      <vt:lpstr>Vprašanje št. 15</vt:lpstr>
      <vt:lpstr>In odgovor je</vt:lpstr>
      <vt:lpstr>Vprašanje št. 16</vt:lpstr>
      <vt:lpstr>In odgovor je</vt:lpstr>
      <vt:lpstr>Vprašanje št. 17</vt:lpstr>
      <vt:lpstr>In odgovor je</vt:lpstr>
      <vt:lpstr>Vprašanje št. 18</vt:lpstr>
      <vt:lpstr>In odgovor je</vt:lpstr>
      <vt:lpstr>Vprašanje št. 19</vt:lpstr>
      <vt:lpstr>In odgovor je</vt:lpstr>
      <vt:lpstr>Vprašanje št. 20</vt:lpstr>
      <vt:lpstr>In odgovor je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Nataša</dc:creator>
  <cp:lastModifiedBy>Anka</cp:lastModifiedBy>
  <cp:revision>86</cp:revision>
  <cp:lastPrinted>2020-11-30T07:10:58Z</cp:lastPrinted>
  <dcterms:created xsi:type="dcterms:W3CDTF">2015-04-18T08:08:21Z</dcterms:created>
  <dcterms:modified xsi:type="dcterms:W3CDTF">2026-02-02T16:56:58Z</dcterms:modified>
</cp:coreProperties>
</file>