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73" r:id="rId28"/>
    <p:sldId id="283" r:id="rId29"/>
    <p:sldId id="285" r:id="rId30"/>
    <p:sldId id="286" r:id="rId31"/>
    <p:sldId id="287" r:id="rId32"/>
    <p:sldId id="284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00FF"/>
    <a:srgbClr val="73298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rednji slog 2 – poudarek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4963-8144-4B39-B038-2C734AB51435}" type="datetimeFigureOut">
              <a:rPr lang="sl-SI" smtClean="0"/>
              <a:t>11. 11. 2025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5290-EFF2-4364-9046-12E03CA33F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94961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4963-8144-4B39-B038-2C734AB51435}" type="datetimeFigureOut">
              <a:rPr lang="sl-SI" smtClean="0"/>
              <a:t>11. 11. 2025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5290-EFF2-4364-9046-12E03CA33F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9543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4963-8144-4B39-B038-2C734AB51435}" type="datetimeFigureOut">
              <a:rPr lang="sl-SI" smtClean="0"/>
              <a:t>11. 11. 2025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5290-EFF2-4364-9046-12E03CA33F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95810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4963-8144-4B39-B038-2C734AB51435}" type="datetimeFigureOut">
              <a:rPr lang="sl-SI" smtClean="0"/>
              <a:t>11. 11. 2025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5290-EFF2-4364-9046-12E03CA33F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9633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4963-8144-4B39-B038-2C734AB51435}" type="datetimeFigureOut">
              <a:rPr lang="sl-SI" smtClean="0"/>
              <a:t>11. 11. 2025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5290-EFF2-4364-9046-12E03CA33F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6101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4963-8144-4B39-B038-2C734AB51435}" type="datetimeFigureOut">
              <a:rPr lang="sl-SI" smtClean="0"/>
              <a:t>11. 11. 2025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5290-EFF2-4364-9046-12E03CA33F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9043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4963-8144-4B39-B038-2C734AB51435}" type="datetimeFigureOut">
              <a:rPr lang="sl-SI" smtClean="0"/>
              <a:t>11. 11. 2025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5290-EFF2-4364-9046-12E03CA33F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42565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4963-8144-4B39-B038-2C734AB51435}" type="datetimeFigureOut">
              <a:rPr lang="sl-SI" smtClean="0"/>
              <a:t>11. 11. 2025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5290-EFF2-4364-9046-12E03CA33F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02552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4963-8144-4B39-B038-2C734AB51435}" type="datetimeFigureOut">
              <a:rPr lang="sl-SI" smtClean="0"/>
              <a:t>11. 11. 2025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5290-EFF2-4364-9046-12E03CA33F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831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4963-8144-4B39-B038-2C734AB51435}" type="datetimeFigureOut">
              <a:rPr lang="sl-SI" smtClean="0"/>
              <a:t>11. 11. 2025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5290-EFF2-4364-9046-12E03CA33F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16193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4963-8144-4B39-B038-2C734AB51435}" type="datetimeFigureOut">
              <a:rPr lang="sl-SI" smtClean="0"/>
              <a:t>11. 11. 2025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5290-EFF2-4364-9046-12E03CA33F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34427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14963-8144-4B39-B038-2C734AB51435}" type="datetimeFigureOut">
              <a:rPr lang="sl-SI" smtClean="0"/>
              <a:t>11. 11. 2025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55290-EFF2-4364-9046-12E03CA33F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50813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si/teme/kakovost-in-oznacevanje-mleka-in-mlecnih-izdelkov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mlekarna-krepko.si/sl/blog/kefi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radni-list.si/files/RS_-2003-084-03999-OB~P007-0000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fossanalytics.com/products/milkoscan-ft3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-m.si/o-mleku/postopki-predelave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78894" y="457200"/>
            <a:ext cx="9833343" cy="2387600"/>
          </a:xfrm>
        </p:spPr>
        <p:txBody>
          <a:bodyPr>
            <a:normAutofit/>
          </a:bodyPr>
          <a:lstStyle/>
          <a:p>
            <a:pPr algn="l"/>
            <a:r>
              <a:rPr lang="sl-SI" dirty="0">
                <a:solidFill>
                  <a:srgbClr val="732981"/>
                </a:solidFill>
              </a:rPr>
              <a:t>KKŽ – mleko in mlečni izdelki</a:t>
            </a:r>
            <a:endParaRPr lang="sl-SI" sz="3600" u="sng" dirty="0">
              <a:solidFill>
                <a:srgbClr val="732981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78894" y="2985414"/>
            <a:ext cx="9833343" cy="3025919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sl-SI" dirty="0">
                <a:hlinkClick r:id="rId3"/>
              </a:rPr>
              <a:t>https://www.gov.si/teme/kakovost-in-oznacevanje-mleka-in-mlecnih-izdelkov/</a:t>
            </a:r>
            <a:endParaRPr lang="sl-SI" dirty="0"/>
          </a:p>
          <a:p>
            <a:pPr algn="l"/>
            <a:endParaRPr lang="sl-SI" dirty="0"/>
          </a:p>
          <a:p>
            <a:pPr algn="l"/>
            <a:endParaRPr lang="sl-SI" dirty="0"/>
          </a:p>
          <a:p>
            <a:pPr algn="l"/>
            <a:r>
              <a:rPr lang="sl-SI" dirty="0"/>
              <a:t>Kakovost in označevanje mleka in mlečnih izdelkov</a:t>
            </a:r>
          </a:p>
          <a:p>
            <a:pPr algn="l"/>
            <a:endParaRPr lang="sl-SI" dirty="0"/>
          </a:p>
          <a:p>
            <a:pPr algn="l"/>
            <a:endParaRPr lang="sl-SI" dirty="0"/>
          </a:p>
          <a:p>
            <a:pPr algn="l"/>
            <a:endParaRPr lang="sl-SI" dirty="0"/>
          </a:p>
          <a:p>
            <a:pPr algn="l"/>
            <a:r>
              <a:rPr lang="sl-SI" sz="2000" i="1" dirty="0">
                <a:solidFill>
                  <a:srgbClr val="0070C0"/>
                </a:solidFill>
              </a:rPr>
              <a:t>Pripravila: Barbara Zajc Tekavec</a:t>
            </a:r>
          </a:p>
          <a:p>
            <a:pPr algn="l"/>
            <a:endParaRPr lang="sl-SI" dirty="0"/>
          </a:p>
          <a:p>
            <a:pPr algn="l"/>
            <a:endParaRPr lang="sl-SI" dirty="0"/>
          </a:p>
          <a:p>
            <a:pPr algn="l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47643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4FD7F12-0D23-553E-DCFB-C7919A23A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4985"/>
            <a:ext cx="9970477" cy="5371978"/>
          </a:xfrm>
        </p:spPr>
        <p:txBody>
          <a:bodyPr/>
          <a:lstStyle/>
          <a:p>
            <a:pPr marL="0" indent="0" algn="just" fontAlgn="base">
              <a:buNone/>
            </a:pPr>
            <a:r>
              <a:rPr lang="sl-SI" b="1" dirty="0">
                <a:solidFill>
                  <a:srgbClr val="0070C0"/>
                </a:solidFill>
              </a:rPr>
              <a:t>Sirotka</a:t>
            </a:r>
          </a:p>
          <a:p>
            <a:pPr marL="0" indent="0" algn="just" fontAlgn="base">
              <a:buNone/>
            </a:pPr>
            <a:r>
              <a:rPr lang="sl-SI" dirty="0"/>
              <a:t>je </a:t>
            </a:r>
            <a:r>
              <a:rPr lang="sl-SI" dirty="0">
                <a:solidFill>
                  <a:srgbClr val="00B050"/>
                </a:solidFill>
              </a:rPr>
              <a:t>tekočina, ki ostane pri koagulaciji </a:t>
            </a:r>
            <a:r>
              <a:rPr lang="sl-SI" dirty="0"/>
              <a:t>mleka, smetane, posnetega mleka ali pinjenca, v postopku izdelave sira, kazeinov ali podobnih izdelkov, </a:t>
            </a:r>
            <a:r>
              <a:rPr lang="sl-SI" dirty="0">
                <a:solidFill>
                  <a:srgbClr val="00B050"/>
                </a:solidFill>
              </a:rPr>
              <a:t>z uporabo </a:t>
            </a:r>
            <a:r>
              <a:rPr lang="sl-SI" b="1" dirty="0">
                <a:solidFill>
                  <a:srgbClr val="00B050"/>
                </a:solidFill>
              </a:rPr>
              <a:t>siriščnih</a:t>
            </a:r>
            <a:r>
              <a:rPr lang="sl-SI" dirty="0">
                <a:solidFill>
                  <a:srgbClr val="00B050"/>
                </a:solidFill>
              </a:rPr>
              <a:t> encimov.</a:t>
            </a:r>
          </a:p>
          <a:p>
            <a:pPr marL="0" indent="0" algn="just" fontAlgn="base">
              <a:buNone/>
            </a:pPr>
            <a:endParaRPr lang="sl-SI" b="1" dirty="0"/>
          </a:p>
          <a:p>
            <a:pPr marL="0" indent="0" algn="just" fontAlgn="base">
              <a:buNone/>
            </a:pPr>
            <a:r>
              <a:rPr lang="sl-SI" b="1" dirty="0">
                <a:solidFill>
                  <a:srgbClr val="0070C0"/>
                </a:solidFill>
              </a:rPr>
              <a:t>Smetana</a:t>
            </a:r>
          </a:p>
          <a:p>
            <a:pPr marL="0" indent="0" algn="just" fontAlgn="base">
              <a:buNone/>
            </a:pPr>
            <a:r>
              <a:rPr lang="sl-SI" dirty="0"/>
              <a:t>je </a:t>
            </a:r>
            <a:r>
              <a:rPr lang="sl-SI" dirty="0">
                <a:solidFill>
                  <a:srgbClr val="FF00FF"/>
                </a:solidFill>
              </a:rPr>
              <a:t>mlečni izdelek, </a:t>
            </a:r>
            <a:r>
              <a:rPr lang="sl-SI" dirty="0"/>
              <a:t>pridobljen </a:t>
            </a:r>
            <a:r>
              <a:rPr lang="sl-SI" dirty="0">
                <a:solidFill>
                  <a:srgbClr val="FF00FF"/>
                </a:solidFill>
              </a:rPr>
              <a:t>s posnemanjem mleka, </a:t>
            </a:r>
            <a:r>
              <a:rPr lang="sl-SI" dirty="0"/>
              <a:t>z visoko vsebnostjo maščobe. </a:t>
            </a:r>
          </a:p>
          <a:p>
            <a:pPr marL="0" indent="0" algn="just" fontAlgn="base">
              <a:buNone/>
            </a:pPr>
            <a:r>
              <a:rPr lang="sl-SI" dirty="0"/>
              <a:t>Končna sestava se lahko prilagaja z dodajanjem mleka ali posnetega mleka.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90670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D2600402-A01E-00E7-3C9F-CB391E0F9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1293" y="3429000"/>
            <a:ext cx="2314247" cy="3474764"/>
          </a:xfrm>
          <a:prstGeom prst="rect">
            <a:avLst/>
          </a:prstGeom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64D769B-A18E-5D01-8693-12CAC0F85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7169"/>
            <a:ext cx="9900138" cy="5379794"/>
          </a:xfrm>
        </p:spPr>
        <p:txBody>
          <a:bodyPr/>
          <a:lstStyle/>
          <a:p>
            <a:pPr marL="0" indent="0" algn="just" fontAlgn="base">
              <a:buNone/>
            </a:pPr>
            <a:r>
              <a:rPr lang="sl-SI" b="1" dirty="0">
                <a:solidFill>
                  <a:srgbClr val="0070C0"/>
                </a:solidFill>
              </a:rPr>
              <a:t>Maslo</a:t>
            </a:r>
          </a:p>
          <a:p>
            <a:pPr marL="0" indent="0" algn="just" fontAlgn="base">
              <a:buNone/>
            </a:pPr>
            <a:r>
              <a:rPr lang="sl-SI" dirty="0"/>
              <a:t>je </a:t>
            </a:r>
            <a:r>
              <a:rPr lang="sl-SI" dirty="0">
                <a:solidFill>
                  <a:srgbClr val="FF00FF"/>
                </a:solidFill>
              </a:rPr>
              <a:t>maščobni izdelek </a:t>
            </a:r>
            <a:r>
              <a:rPr lang="sl-SI" dirty="0"/>
              <a:t>v obliki emulzije, pridobljen izključno iz mleka in/ali mlečnih izdelkov.</a:t>
            </a:r>
          </a:p>
          <a:p>
            <a:pPr marL="0" indent="0" algn="just" fontAlgn="base">
              <a:buNone/>
            </a:pPr>
            <a:r>
              <a:rPr lang="sl-SI" b="1" dirty="0">
                <a:solidFill>
                  <a:srgbClr val="0070C0"/>
                </a:solidFill>
              </a:rPr>
              <a:t>Pinjenec</a:t>
            </a:r>
          </a:p>
          <a:p>
            <a:pPr marL="0" indent="0" algn="just" fontAlgn="base">
              <a:buNone/>
            </a:pPr>
            <a:r>
              <a:rPr lang="sl-SI" dirty="0"/>
              <a:t>je </a:t>
            </a:r>
            <a:r>
              <a:rPr lang="sl-SI" dirty="0">
                <a:solidFill>
                  <a:srgbClr val="00B050"/>
                </a:solidFill>
              </a:rPr>
              <a:t>stranski izdelek, </a:t>
            </a:r>
            <a:r>
              <a:rPr lang="sl-SI" dirty="0"/>
              <a:t>ki se dobi </a:t>
            </a:r>
            <a:r>
              <a:rPr lang="sl-SI" dirty="0">
                <a:solidFill>
                  <a:srgbClr val="00B050"/>
                </a:solidFill>
              </a:rPr>
              <a:t>pri izdelavi surovega masla iz smetane, </a:t>
            </a:r>
            <a:r>
              <a:rPr lang="sl-SI" dirty="0"/>
              <a:t>pasterizirane smetane ali fermentirane pasterizirane smetane.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9EFF79D-CF8E-EE44-14A7-A9A540F83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3659" y="3517523"/>
            <a:ext cx="4800601" cy="317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397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51250EC-138A-F5BA-A1FB-C873F104F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9600"/>
            <a:ext cx="9587523" cy="5567363"/>
          </a:xfrm>
        </p:spPr>
        <p:txBody>
          <a:bodyPr>
            <a:normAutofit lnSpcReduction="10000"/>
          </a:bodyPr>
          <a:lstStyle/>
          <a:p>
            <a:pPr marL="0" indent="0" algn="just" fontAlgn="base">
              <a:buNone/>
            </a:pPr>
            <a:r>
              <a:rPr lang="sl-SI" b="1" dirty="0">
                <a:solidFill>
                  <a:srgbClr val="0070C0"/>
                </a:solidFill>
              </a:rPr>
              <a:t>Kazeini</a:t>
            </a:r>
          </a:p>
          <a:p>
            <a:pPr marL="0" indent="0" algn="just" fontAlgn="base">
              <a:buNone/>
            </a:pPr>
            <a:r>
              <a:rPr lang="sl-SI" dirty="0"/>
              <a:t>so</a:t>
            </a:r>
            <a:r>
              <a:rPr lang="sl-SI" dirty="0">
                <a:solidFill>
                  <a:srgbClr val="00B050"/>
                </a:solidFill>
              </a:rPr>
              <a:t> glavna beljakovina mleka, </a:t>
            </a:r>
            <a:r>
              <a:rPr lang="sl-SI" dirty="0"/>
              <a:t>sprana in posušena, netopna v vodi. </a:t>
            </a:r>
            <a:r>
              <a:rPr lang="sl-SI" sz="2000" dirty="0"/>
              <a:t>Pridobivajo se s sirjenjem posnetega mleka z dodajanjem kisline, z zakisanjem z mikroorganizmi, s pomočjo sirila ali s pomočjo drugih encimov za koagulacijo mleka. Kazeinati so izdelki, ki se pridobivajo s sušenjem kazeinov, obdelanih s sredstvi za nevtralizacijo.</a:t>
            </a:r>
          </a:p>
          <a:p>
            <a:pPr marL="0" indent="0" algn="just" fontAlgn="base">
              <a:buNone/>
            </a:pPr>
            <a:endParaRPr lang="sl-SI" b="1" dirty="0"/>
          </a:p>
          <a:p>
            <a:pPr marL="0" indent="0" algn="just" fontAlgn="base">
              <a:buNone/>
            </a:pPr>
            <a:endParaRPr lang="sl-SI" b="1" dirty="0"/>
          </a:p>
          <a:p>
            <a:pPr marL="0" indent="0" algn="just" fontAlgn="base">
              <a:buNone/>
            </a:pPr>
            <a:endParaRPr lang="sl-SI" b="1" dirty="0"/>
          </a:p>
          <a:p>
            <a:pPr marL="0" indent="0" algn="just" fontAlgn="base">
              <a:buNone/>
            </a:pPr>
            <a:endParaRPr lang="sl-SI" b="1" dirty="0"/>
          </a:p>
          <a:p>
            <a:pPr marL="0" indent="0" algn="just" fontAlgn="base">
              <a:buNone/>
            </a:pPr>
            <a:endParaRPr lang="sl-SI" b="1" dirty="0"/>
          </a:p>
          <a:p>
            <a:pPr marL="0" indent="0" algn="just" fontAlgn="base">
              <a:buNone/>
            </a:pPr>
            <a:r>
              <a:rPr lang="sl-SI" b="1" dirty="0">
                <a:solidFill>
                  <a:srgbClr val="0070C0"/>
                </a:solidFill>
              </a:rPr>
              <a:t>Mlečna maščoba brez vode </a:t>
            </a:r>
            <a:r>
              <a:rPr lang="sl-SI" dirty="0">
                <a:solidFill>
                  <a:srgbClr val="0070C0"/>
                </a:solidFill>
              </a:rPr>
              <a:t>(MMBV) </a:t>
            </a:r>
          </a:p>
          <a:p>
            <a:pPr marL="0" indent="0" algn="just" fontAlgn="base">
              <a:buNone/>
            </a:pPr>
            <a:r>
              <a:rPr lang="sl-SI" sz="2000" dirty="0"/>
              <a:t>ter maslena mlečna maščoba so maščobni izdelki, pridobljeni izključno iz mleka in/ali mlečnih izdelkov s postopkom odstranjevanja vode ter nemastne suhe snovi.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BC80089-B3A5-0843-BF8D-AC6B95483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0840" y="2286000"/>
            <a:ext cx="1997791" cy="254071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F669A08E-272B-F4B6-E5AE-837B165CB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3116" y="2286000"/>
            <a:ext cx="2481263" cy="248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55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679AB1C-94B3-A830-9418-C198CEDD6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7030A0"/>
                </a:solidFill>
              </a:rPr>
              <a:t>Sir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D203B4F-8915-E815-CB4E-F42BBF65F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 fontAlgn="base">
              <a:buNone/>
            </a:pPr>
            <a:r>
              <a:rPr lang="sl-SI" dirty="0"/>
              <a:t>Je:</a:t>
            </a:r>
          </a:p>
          <a:p>
            <a:pPr lvl="1" algn="just" fontAlgn="base"/>
            <a:r>
              <a:rPr lang="sl-SI" dirty="0" err="1"/>
              <a:t>zorjen</a:t>
            </a:r>
            <a:r>
              <a:rPr lang="sl-SI" dirty="0"/>
              <a:t> ali </a:t>
            </a:r>
            <a:r>
              <a:rPr lang="sl-SI" dirty="0" err="1"/>
              <a:t>nezorjen</a:t>
            </a:r>
            <a:r>
              <a:rPr lang="sl-SI" dirty="0"/>
              <a:t> </a:t>
            </a:r>
          </a:p>
          <a:p>
            <a:pPr lvl="1" algn="just" fontAlgn="base"/>
            <a:r>
              <a:rPr lang="sl-SI" dirty="0"/>
              <a:t>mehki ali poltrdi, trdi ali ekstra trdi izdelek</a:t>
            </a:r>
          </a:p>
          <a:p>
            <a:pPr marL="0" indent="0" algn="just" fontAlgn="base">
              <a:buNone/>
            </a:pPr>
            <a:r>
              <a:rPr lang="sl-SI" dirty="0"/>
              <a:t>ki je lahko prevlečen in katerega </a:t>
            </a:r>
            <a:r>
              <a:rPr lang="sl-SI" dirty="0">
                <a:solidFill>
                  <a:srgbClr val="FF6600"/>
                </a:solidFill>
              </a:rPr>
              <a:t>razmerje med sirotkinimi proteini in kazeinom ne presega razmerja v mleku. </a:t>
            </a:r>
          </a:p>
          <a:p>
            <a:pPr marL="0" indent="0" algn="just" fontAlgn="base">
              <a:buNone/>
            </a:pPr>
            <a:r>
              <a:rPr lang="sl-SI" dirty="0"/>
              <a:t>Sir je izdelek, pridobljen s </a:t>
            </a:r>
            <a:r>
              <a:rPr lang="sl-SI" b="1" dirty="0">
                <a:solidFill>
                  <a:srgbClr val="0070C0"/>
                </a:solidFill>
              </a:rPr>
              <a:t>koaguliranjem</a:t>
            </a:r>
            <a:r>
              <a:rPr lang="sl-SI" dirty="0"/>
              <a:t> ali </a:t>
            </a:r>
            <a:r>
              <a:rPr lang="sl-SI" b="1" dirty="0">
                <a:solidFill>
                  <a:srgbClr val="0070C0"/>
                </a:solidFill>
              </a:rPr>
              <a:t>delnim</a:t>
            </a:r>
            <a:r>
              <a:rPr lang="sl-SI" dirty="0"/>
              <a:t> koaguliranjem </a:t>
            </a:r>
            <a:r>
              <a:rPr lang="sl-SI" b="1" dirty="0">
                <a:solidFill>
                  <a:srgbClr val="0070C0"/>
                </a:solidFill>
              </a:rPr>
              <a:t>mleka in/ali </a:t>
            </a:r>
            <a:r>
              <a:rPr lang="sl-SI" dirty="0"/>
              <a:t>mlečnih </a:t>
            </a:r>
            <a:r>
              <a:rPr lang="sl-SI" b="1" dirty="0">
                <a:solidFill>
                  <a:srgbClr val="0070C0"/>
                </a:solidFill>
              </a:rPr>
              <a:t>izdelkov</a:t>
            </a:r>
            <a:r>
              <a:rPr lang="sl-SI" dirty="0"/>
              <a:t> s sirili ali drugimi  sredstvi za koaguliranje, ter delnim odvajanjem sirotke, ki nastane kot posledica takega koaguliranja</a:t>
            </a:r>
          </a:p>
          <a:p>
            <a:pPr algn="just"/>
            <a:r>
              <a:rPr lang="sl-SI" sz="1800" dirty="0"/>
              <a:t>postopki, ki vključujejo koagulacijo mleka in/ali mlečnih izdelkov in dajejo končne izdelke s podobnimi fizikalnimi, kemičnimi in organoleptičnimi karakteristikami, kot jih imajo izdelki, pridobljeni s postopki iz prve točke</a:t>
            </a:r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3A0D086-27EA-DAE9-0D65-B2F56E77E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0970" y="316230"/>
            <a:ext cx="4034790" cy="225948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38D20738-F470-C8C4-FAEB-F457FCFBA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0990" y="514350"/>
            <a:ext cx="30861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37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EFF0EF-5AE6-801A-AB40-166F3A94F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7030A0"/>
                </a:solidFill>
              </a:rPr>
              <a:t>Jogurt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46D20B7-B222-C748-F339-BCB9FDA45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 fontAlgn="base">
              <a:buNone/>
            </a:pPr>
            <a:r>
              <a:rPr lang="sl-SI" dirty="0"/>
              <a:t>je </a:t>
            </a:r>
            <a:r>
              <a:rPr lang="sl-SI" b="1" dirty="0">
                <a:solidFill>
                  <a:srgbClr val="0070C0"/>
                </a:solidFill>
              </a:rPr>
              <a:t>koaguliran</a:t>
            </a:r>
            <a:r>
              <a:rPr lang="sl-SI" dirty="0"/>
              <a:t> mlečni izdelek, dobljen po postopku mlečno kislinske fermentacije z uporabo naslednjih kultur: </a:t>
            </a:r>
            <a:r>
              <a:rPr lang="sl-SI" b="1" i="1" dirty="0" err="1">
                <a:solidFill>
                  <a:srgbClr val="0070C0"/>
                </a:solidFill>
              </a:rPr>
              <a:t>Lacobacillus</a:t>
            </a:r>
            <a:r>
              <a:rPr lang="sl-SI" b="1" i="1" dirty="0">
                <a:solidFill>
                  <a:srgbClr val="0070C0"/>
                </a:solidFill>
              </a:rPr>
              <a:t> </a:t>
            </a:r>
            <a:r>
              <a:rPr lang="sl-SI" b="1" i="1" dirty="0" err="1">
                <a:solidFill>
                  <a:srgbClr val="0070C0"/>
                </a:solidFill>
              </a:rPr>
              <a:t>bulgaricus</a:t>
            </a:r>
            <a:r>
              <a:rPr lang="sl-SI" b="1" i="1" dirty="0">
                <a:solidFill>
                  <a:srgbClr val="0070C0"/>
                </a:solidFill>
              </a:rPr>
              <a:t> in </a:t>
            </a:r>
            <a:r>
              <a:rPr lang="sl-SI" b="1" i="1" dirty="0" err="1">
                <a:solidFill>
                  <a:srgbClr val="0070C0"/>
                </a:solidFill>
              </a:rPr>
              <a:t>Streptococcus</a:t>
            </a:r>
            <a:r>
              <a:rPr lang="sl-SI" b="1" i="1" dirty="0">
                <a:solidFill>
                  <a:srgbClr val="0070C0"/>
                </a:solidFill>
              </a:rPr>
              <a:t> </a:t>
            </a:r>
            <a:r>
              <a:rPr lang="sl-SI" b="1" i="1" dirty="0" err="1">
                <a:solidFill>
                  <a:srgbClr val="0070C0"/>
                </a:solidFill>
              </a:rPr>
              <a:t>thermophilus</a:t>
            </a:r>
            <a:r>
              <a:rPr lang="sl-SI" b="1" i="1" dirty="0">
                <a:solidFill>
                  <a:srgbClr val="0070C0"/>
                </a:solidFill>
              </a:rPr>
              <a:t>.</a:t>
            </a:r>
            <a:r>
              <a:rPr lang="sl-SI" dirty="0"/>
              <a:t> </a:t>
            </a:r>
          </a:p>
          <a:p>
            <a:pPr marL="0" indent="0" algn="just" fontAlgn="base">
              <a:buNone/>
            </a:pPr>
            <a:r>
              <a:rPr lang="sl-SI" dirty="0"/>
              <a:t>Izdelan je iz polnega, pol posnetega ali posnetega pasteriziranega ali koncentriranega mleka, pasterizirane smetane ali mešanice naštetih, </a:t>
            </a:r>
            <a:r>
              <a:rPr lang="sl-SI" dirty="0">
                <a:solidFill>
                  <a:srgbClr val="00B050"/>
                </a:solidFill>
              </a:rPr>
              <a:t>z dodajanjem:</a:t>
            </a:r>
          </a:p>
          <a:p>
            <a:pPr lvl="1" algn="just"/>
            <a:r>
              <a:rPr lang="sl-SI" dirty="0"/>
              <a:t>mleka v prahu, posnetega mleka v prahu, </a:t>
            </a:r>
            <a:r>
              <a:rPr lang="sl-SI" dirty="0" err="1"/>
              <a:t>nefermentiranega</a:t>
            </a:r>
            <a:r>
              <a:rPr lang="sl-SI" dirty="0"/>
              <a:t> pinjenca, koncentrirane sirotke, sirotke v prahu, sirotkinih proteinov, koncentriranih sirotkinih proteinov, v vodi topnih mlečnih beljakovin, kazeinov in kazeinatov, dobljenih iz pasteriziranih izdelkov</a:t>
            </a:r>
          </a:p>
          <a:p>
            <a:pPr lvl="1" algn="just"/>
            <a:r>
              <a:rPr lang="sl-SI" dirty="0"/>
              <a:t>drugih mlečno kislinskih bakterij</a:t>
            </a:r>
          </a:p>
          <a:p>
            <a:pPr lvl="1" algn="just"/>
            <a:r>
              <a:rPr lang="sl-SI" dirty="0"/>
              <a:t>sladkorja (sladkani jogurti)</a:t>
            </a:r>
          </a:p>
          <a:p>
            <a:pPr marL="0" indent="0" algn="just" fontAlgn="base">
              <a:buNone/>
            </a:pPr>
            <a:r>
              <a:rPr lang="sl-SI" dirty="0"/>
              <a:t>Končni izdelek vsebuje veliko število živih mikroorganizmov.</a:t>
            </a:r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82BDC9C-1818-22B1-E8C1-69BBD760B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2077" y="460533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65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E2C2669-03A3-1EDE-9ECB-C70D19AB3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0615"/>
            <a:ext cx="9892323" cy="5356348"/>
          </a:xfrm>
        </p:spPr>
        <p:txBody>
          <a:bodyPr/>
          <a:lstStyle/>
          <a:p>
            <a:pPr marL="0" indent="0" algn="just" fontAlgn="base">
              <a:buNone/>
            </a:pPr>
            <a:r>
              <a:rPr lang="sl-SI" b="1" dirty="0">
                <a:solidFill>
                  <a:srgbClr val="0070C0"/>
                </a:solidFill>
              </a:rPr>
              <a:t>Kefir</a:t>
            </a:r>
          </a:p>
          <a:p>
            <a:pPr marL="0" indent="0" algn="just" fontAlgn="base">
              <a:buNone/>
            </a:pPr>
            <a:r>
              <a:rPr lang="sl-SI" dirty="0"/>
              <a:t>je izdelan iz polnega, pol posnetega ali posnetega mleka, pod pogojem, da je fermentiran </a:t>
            </a:r>
            <a:r>
              <a:rPr lang="sl-SI" b="1" dirty="0">
                <a:solidFill>
                  <a:srgbClr val="00B050"/>
                </a:solidFill>
              </a:rPr>
              <a:t>s </a:t>
            </a:r>
            <a:r>
              <a:rPr lang="sl-SI" b="1" dirty="0" err="1">
                <a:solidFill>
                  <a:srgbClr val="00B050"/>
                </a:solidFill>
              </a:rPr>
              <a:t>kefirnimi</a:t>
            </a:r>
            <a:r>
              <a:rPr lang="sl-SI" b="1" dirty="0">
                <a:solidFill>
                  <a:srgbClr val="00B050"/>
                </a:solidFill>
              </a:rPr>
              <a:t> zrni. </a:t>
            </a:r>
          </a:p>
          <a:p>
            <a:pPr marL="0" indent="0" algn="just" fontAlgn="base">
              <a:buNone/>
            </a:pPr>
            <a:r>
              <a:rPr lang="sl-SI" dirty="0"/>
              <a:t>Kefir vsebuje naravni ogljikov dioksid in </a:t>
            </a:r>
            <a:r>
              <a:rPr lang="sl-SI" dirty="0" err="1"/>
              <a:t>kefiran</a:t>
            </a:r>
            <a:r>
              <a:rPr lang="sl-SI" dirty="0"/>
              <a:t>.</a:t>
            </a:r>
          </a:p>
          <a:p>
            <a:pPr marL="0" indent="0" algn="just" fontAlgn="base">
              <a:buNone/>
            </a:pPr>
            <a:r>
              <a:rPr lang="sl-SI" dirty="0">
                <a:hlinkClick r:id="rId2"/>
              </a:rPr>
              <a:t>https://mlekarna-krepko.si/sl/blog/kefir/</a:t>
            </a:r>
            <a:endParaRPr lang="sl-SI" dirty="0"/>
          </a:p>
          <a:p>
            <a:pPr marL="0" indent="0" algn="just" fontAlgn="base">
              <a:buNone/>
            </a:pPr>
            <a:endParaRPr lang="sl-SI" b="1" dirty="0"/>
          </a:p>
          <a:p>
            <a:pPr marL="0" indent="0" algn="just" fontAlgn="base">
              <a:buNone/>
            </a:pPr>
            <a:r>
              <a:rPr lang="sl-SI" b="1" dirty="0">
                <a:solidFill>
                  <a:srgbClr val="0070C0"/>
                </a:solidFill>
              </a:rPr>
              <a:t>Kumis</a:t>
            </a:r>
          </a:p>
          <a:p>
            <a:pPr marL="0" indent="0" algn="just" fontAlgn="base">
              <a:buNone/>
            </a:pPr>
            <a:r>
              <a:rPr lang="sl-SI" dirty="0"/>
              <a:t>je fermentiran mlečni izdelek, tradicionalno izdelan </a:t>
            </a:r>
            <a:r>
              <a:rPr lang="sl-SI" b="1" dirty="0">
                <a:solidFill>
                  <a:srgbClr val="00B050"/>
                </a:solidFill>
              </a:rPr>
              <a:t>iz kobiljega mleka.</a:t>
            </a:r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0C3BED5-C9EB-D0DA-CA3A-99D9140BD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5515" y="1862917"/>
            <a:ext cx="3324689" cy="2476846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743A64B-4D64-F60F-FB4C-5D5FB0C248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5660" y="4684888"/>
            <a:ext cx="1821180" cy="196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56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AC8E2C-56F8-EAA2-2FC7-4E365D632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7030A0"/>
                </a:solidFill>
              </a:rPr>
              <a:t>Tržni standardi za mazave maščobe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EF365B5-FC0A-8876-5A18-C335795DD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delimo na:</a:t>
            </a:r>
          </a:p>
          <a:p>
            <a:r>
              <a:rPr lang="sl-SI"/>
              <a:t>mlečne  maščobe</a:t>
            </a:r>
          </a:p>
          <a:p>
            <a:r>
              <a:rPr lang="sl-SI"/>
              <a:t>maščobe </a:t>
            </a:r>
            <a:r>
              <a:rPr lang="sl-SI" dirty="0"/>
              <a:t>in maščobe rastlinskega in/ali živalskega izvora. </a:t>
            </a:r>
          </a:p>
        </p:txBody>
      </p:sp>
    </p:spTree>
    <p:extLst>
      <p:ext uri="{BB962C8B-B14F-4D97-AF65-F5344CB8AC3E}">
        <p14:creationId xmlns:p14="http://schemas.microsoft.com/office/powerpoint/2010/main" val="1270867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67CE5BD-02BC-C5C6-BA60-9536D7416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2800"/>
            <a:ext cx="9603154" cy="5364163"/>
          </a:xfrm>
        </p:spPr>
        <p:txBody>
          <a:bodyPr/>
          <a:lstStyle/>
          <a:p>
            <a:pPr marL="0" indent="0">
              <a:buNone/>
            </a:pPr>
            <a:r>
              <a:rPr lang="sl-SI" dirty="0">
                <a:solidFill>
                  <a:srgbClr val="7030A0"/>
                </a:solidFill>
              </a:rPr>
              <a:t>Mleko v prahu: </a:t>
            </a:r>
            <a:r>
              <a:rPr lang="sl-SI" dirty="0"/>
              <a:t>mleko v prahu je </a:t>
            </a:r>
            <a:r>
              <a:rPr lang="sl-SI" i="1" dirty="0"/>
              <a:t>suh mlečni izdelek</a:t>
            </a:r>
            <a:r>
              <a:rPr lang="sl-SI" dirty="0"/>
              <a:t>, ki nastane z izhlapevanjem vode iz mleka. Vsebuje le nekaj odstotkov vode.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06984BA-106C-EAFB-AA68-769709077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924" y="1862348"/>
            <a:ext cx="5215564" cy="311605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9A30442D-454B-8CF8-144D-DE5AB3E48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443" y="3420373"/>
            <a:ext cx="5405876" cy="311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754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1C73DA6-D698-1A9B-CBD7-BEB07D681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Analize mleka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942C5EE-993F-6ACB-07F7-8200AAB30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Fizikalno-kemijske </a:t>
            </a:r>
          </a:p>
        </p:txBody>
      </p:sp>
    </p:spTree>
    <p:extLst>
      <p:ext uri="{BB962C8B-B14F-4D97-AF65-F5344CB8AC3E}">
        <p14:creationId xmlns:p14="http://schemas.microsoft.com/office/powerpoint/2010/main" val="989864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DDDB76-180C-727E-E5BD-E556B82F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7030A0"/>
                </a:solidFill>
              </a:rPr>
              <a:t>Fizikalno-kemijske analize mleka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460A6DF-14AB-13B8-5AAB-2EA250703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sl-SI" dirty="0">
                <a:solidFill>
                  <a:srgbClr val="0070C0"/>
                </a:solidFill>
              </a:rPr>
              <a:t>Priprava vzorca </a:t>
            </a:r>
            <a:r>
              <a:rPr lang="sl-SI" dirty="0"/>
              <a:t>mleka: </a:t>
            </a:r>
          </a:p>
          <a:p>
            <a:pPr marL="0" indent="0" algn="just">
              <a:buNone/>
            </a:pPr>
            <a:r>
              <a:rPr lang="sl-SI" dirty="0"/>
              <a:t>vzorec mleka, ki smo ga vzeli za analizo, pred samo analizo dobro premešamo tako, da ga prelivamo iz ene posode v drugo, pri tem pa pazimo, da se ne peni.</a:t>
            </a:r>
          </a:p>
          <a:p>
            <a:pPr marL="0" indent="0" algn="just">
              <a:buNone/>
            </a:pPr>
            <a:r>
              <a:rPr lang="sl-SI" dirty="0"/>
              <a:t>Če se na površini mleka izločijo maščobne kepice, moramo posodo z mlekom dodatno segrevati.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Metode vzorčenja ter fizikalno-kemijske analize </a:t>
            </a:r>
            <a:r>
              <a:rPr lang="sl-SI" b="1" dirty="0"/>
              <a:t>mleka in mlečnih izdelkov</a:t>
            </a:r>
            <a:r>
              <a:rPr lang="sl-SI" dirty="0"/>
              <a:t>: </a:t>
            </a:r>
            <a:r>
              <a:rPr lang="sl-SI" sz="2000" dirty="0">
                <a:hlinkClick r:id="rId2"/>
              </a:rPr>
              <a:t>https://www.uradni-list.si/files/RS_-2003-084-03999-OB~P007-0000.PDF</a:t>
            </a: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19573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3C67C6A9-2E30-94D2-EFE0-50A2C2520D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946"/>
          <a:stretch>
            <a:fillRect/>
          </a:stretch>
        </p:blipFill>
        <p:spPr>
          <a:xfrm>
            <a:off x="8047264" y="159539"/>
            <a:ext cx="1651627" cy="1598618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BBE4C15E-0828-8B56-0458-08ECCA302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7030A0"/>
                </a:solidFill>
              </a:rPr>
              <a:t>Mleko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CA55EDF-6FA6-0D7C-9C2F-6DB332F65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sl-SI" dirty="0"/>
              <a:t>Mleko je dobljeno izključno </a:t>
            </a:r>
            <a:r>
              <a:rPr lang="sl-SI" b="1" dirty="0">
                <a:solidFill>
                  <a:srgbClr val="0070C0"/>
                </a:solidFill>
              </a:rPr>
              <a:t>z molžo krav, </a:t>
            </a:r>
            <a:r>
              <a:rPr lang="sl-SI" dirty="0"/>
              <a:t>vanj se ničesar ne dodaja ali odvzema. </a:t>
            </a:r>
          </a:p>
          <a:p>
            <a:pPr marL="0" indent="0" algn="just">
              <a:buNone/>
            </a:pPr>
            <a:r>
              <a:rPr lang="sl-SI" dirty="0"/>
              <a:t>Če je mleko pridobljeno </a:t>
            </a:r>
            <a:r>
              <a:rPr lang="sl-SI" dirty="0">
                <a:solidFill>
                  <a:srgbClr val="00B050"/>
                </a:solidFill>
              </a:rPr>
              <a:t>od druge živali, </a:t>
            </a:r>
            <a:r>
              <a:rPr lang="sl-SI" dirty="0"/>
              <a:t>mora to biti </a:t>
            </a:r>
            <a:r>
              <a:rPr lang="sl-SI" b="1" dirty="0">
                <a:solidFill>
                  <a:srgbClr val="00B050"/>
                </a:solidFill>
              </a:rPr>
              <a:t>navedeno v imenu </a:t>
            </a:r>
            <a:r>
              <a:rPr lang="sl-SI" dirty="0"/>
              <a:t>(</a:t>
            </a:r>
            <a:r>
              <a:rPr lang="sl-SI" b="1" dirty="0">
                <a:solidFill>
                  <a:srgbClr val="00B050"/>
                </a:solidFill>
              </a:rPr>
              <a:t>ovčje </a:t>
            </a:r>
            <a:r>
              <a:rPr lang="sl-SI" dirty="0"/>
              <a:t>mleko,</a:t>
            </a:r>
            <a:r>
              <a:rPr lang="sl-SI" b="1" dirty="0">
                <a:solidFill>
                  <a:srgbClr val="00B050"/>
                </a:solidFill>
              </a:rPr>
              <a:t> kozje </a:t>
            </a:r>
            <a:r>
              <a:rPr lang="sl-SI" dirty="0"/>
              <a:t>mleko itd.).</a:t>
            </a:r>
          </a:p>
          <a:p>
            <a:pPr marL="0" indent="0" algn="just">
              <a:buNone/>
            </a:pPr>
            <a:r>
              <a:rPr lang="sl-SI" b="1" dirty="0">
                <a:solidFill>
                  <a:srgbClr val="FF6600"/>
                </a:solidFill>
              </a:rPr>
              <a:t>Mlečni izdelki </a:t>
            </a:r>
            <a:r>
              <a:rPr lang="sl-SI" dirty="0"/>
              <a:t>se pridobivajo </a:t>
            </a:r>
            <a:r>
              <a:rPr lang="sl-SI" dirty="0">
                <a:solidFill>
                  <a:srgbClr val="FF6600"/>
                </a:solidFill>
              </a:rPr>
              <a:t>izključno iz mleka,</a:t>
            </a:r>
            <a:r>
              <a:rPr lang="sl-SI" dirty="0"/>
              <a:t> pri čemer se lahko dodajo snovi, potrebne za njihovo proizvodnjo. </a:t>
            </a:r>
          </a:p>
          <a:p>
            <a:pPr marL="0" indent="0" algn="just">
              <a:buNone/>
            </a:pPr>
            <a:r>
              <a:rPr lang="sl-SI" dirty="0"/>
              <a:t>Lahko so tudi </a:t>
            </a:r>
            <a:r>
              <a:rPr lang="sl-SI" b="1" dirty="0">
                <a:solidFill>
                  <a:srgbClr val="732981"/>
                </a:solidFill>
              </a:rPr>
              <a:t>sestavljeni </a:t>
            </a:r>
            <a:r>
              <a:rPr lang="sl-SI" dirty="0">
                <a:solidFill>
                  <a:srgbClr val="732981"/>
                </a:solidFill>
              </a:rPr>
              <a:t>izdelki, </a:t>
            </a:r>
            <a:r>
              <a:rPr lang="sl-SI" dirty="0"/>
              <a:t>katerih </a:t>
            </a:r>
            <a:r>
              <a:rPr lang="sl-SI" dirty="0">
                <a:solidFill>
                  <a:srgbClr val="732981"/>
                </a:solidFill>
              </a:rPr>
              <a:t>bistveni del je mleko </a:t>
            </a:r>
            <a:r>
              <a:rPr lang="sl-SI" dirty="0"/>
              <a:t>ali mlečni izdelek glede na količino ali značilnost izdelka.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897E94F-005E-FFC1-8FEF-664DA60B1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0983" y="4943907"/>
            <a:ext cx="2504211" cy="175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74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41A8F208-F9B8-CF6C-69C7-B005BEB1F8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40" t="19829" r="-1140" b="20613"/>
          <a:stretch>
            <a:fillRect/>
          </a:stretch>
        </p:blipFill>
        <p:spPr>
          <a:xfrm>
            <a:off x="3657260" y="4040555"/>
            <a:ext cx="3984232" cy="2372945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E5365E45-2C30-9C1A-7E1A-055A9BDDF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7030A0"/>
                </a:solidFill>
              </a:rPr>
              <a:t>Dokazovanje nesnage v mleku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458E6A9-EB6D-D5CD-405E-F60B3465A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sl-SI" dirty="0"/>
              <a:t>Ta metoda temelji na principu, da ostane nesnaga v mleku na filtru, ko mleko precedimo skozi posebne filtre.</a:t>
            </a:r>
          </a:p>
          <a:p>
            <a:pPr marL="0" indent="0" algn="just">
              <a:buNone/>
            </a:pPr>
            <a:r>
              <a:rPr lang="sl-SI" i="1" dirty="0"/>
              <a:t>Postopek:</a:t>
            </a:r>
          </a:p>
          <a:p>
            <a:pPr marL="0" indent="0" algn="just">
              <a:buNone/>
            </a:pPr>
            <a:r>
              <a:rPr lang="sl-SI" dirty="0"/>
              <a:t>V valj s filtrom vlijemo 500 ml mleka in počakamo, da se precedi. Nesnaga iz mleka ostane na filtru, po njeni količini pa ocenimo stopnjo čistosti mleka.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08559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170FE2-DF81-34CE-E2CD-EF88B98A9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7030A0"/>
                </a:solidFill>
              </a:rPr>
              <a:t>Določanje gostote mleka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491F572-F142-2E12-0C19-7DD4187A6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Gostoto oz. prostorninsko maso mleka določamo z:</a:t>
            </a:r>
          </a:p>
          <a:p>
            <a:pPr>
              <a:buFontTx/>
              <a:buChar char="-"/>
            </a:pPr>
            <a:r>
              <a:rPr lang="sl-SI" b="1" dirty="0" err="1">
                <a:solidFill>
                  <a:srgbClr val="0070C0"/>
                </a:solidFill>
              </a:rPr>
              <a:t>laktodenzimetrom</a:t>
            </a:r>
            <a:r>
              <a:rPr lang="sl-SI" b="1" dirty="0">
                <a:solidFill>
                  <a:srgbClr val="0070C0"/>
                </a:solidFill>
              </a:rPr>
              <a:t>,</a:t>
            </a:r>
            <a:r>
              <a:rPr lang="sl-SI" dirty="0"/>
              <a:t> ki mora biti umerjen po zakonu o merskih enotah in merilih</a:t>
            </a:r>
          </a:p>
          <a:p>
            <a:pPr>
              <a:buFontTx/>
              <a:buChar char="-"/>
            </a:pPr>
            <a:r>
              <a:rPr lang="sl-SI" b="1" dirty="0" err="1">
                <a:solidFill>
                  <a:srgbClr val="0070C0"/>
                </a:solidFill>
              </a:rPr>
              <a:t>piknometrom</a:t>
            </a:r>
            <a:endParaRPr lang="sl-SI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l-SI" dirty="0"/>
              <a:t>Gostota: </a:t>
            </a:r>
            <a:r>
              <a:rPr lang="sl-SI" dirty="0">
                <a:solidFill>
                  <a:srgbClr val="FF0000"/>
                </a:solidFill>
              </a:rPr>
              <a:t>od </a:t>
            </a:r>
            <a:r>
              <a:rPr lang="sl-SI" b="1" dirty="0">
                <a:solidFill>
                  <a:srgbClr val="FF0000"/>
                </a:solidFill>
              </a:rPr>
              <a:t>1.028</a:t>
            </a:r>
            <a:r>
              <a:rPr lang="sl-SI" dirty="0">
                <a:solidFill>
                  <a:srgbClr val="FF0000"/>
                </a:solidFill>
              </a:rPr>
              <a:t> do </a:t>
            </a:r>
            <a:r>
              <a:rPr lang="sl-SI" b="1" dirty="0">
                <a:solidFill>
                  <a:srgbClr val="FF0000"/>
                </a:solidFill>
              </a:rPr>
              <a:t>1.034</a:t>
            </a:r>
            <a:r>
              <a:rPr lang="sl-SI" dirty="0">
                <a:solidFill>
                  <a:srgbClr val="FF0000"/>
                </a:solidFill>
              </a:rPr>
              <a:t> g/ml</a:t>
            </a:r>
          </a:p>
          <a:p>
            <a:pPr marL="0" indent="0">
              <a:buNone/>
            </a:pPr>
            <a:endParaRPr lang="sl-SI" dirty="0">
              <a:solidFill>
                <a:srgbClr val="FF0000"/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C54AAE3-A953-CBDC-E297-9089EC2B1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061" y="4352188"/>
            <a:ext cx="5369702" cy="195971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F373773B-9109-9CE5-F64B-0F8B8D928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660" y="3408480"/>
            <a:ext cx="2949331" cy="294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160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D6FA161-060D-AC71-9CF6-BB65BC8EF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7030A0"/>
                </a:solidFill>
              </a:rPr>
              <a:t>Dokazovanje pasterizacije mleka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F0C33CC-4B9C-060E-2971-FB48535D1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sl-SI" b="1" dirty="0" err="1">
                <a:solidFill>
                  <a:srgbClr val="7030A0"/>
                </a:solidFill>
              </a:rPr>
              <a:t>Fosfatazna</a:t>
            </a:r>
            <a:r>
              <a:rPr lang="sl-SI" b="1" dirty="0">
                <a:solidFill>
                  <a:srgbClr val="7030A0"/>
                </a:solidFill>
              </a:rPr>
              <a:t> preizkušnja: </a:t>
            </a:r>
            <a:r>
              <a:rPr lang="sl-SI" dirty="0"/>
              <a:t>metoda temelji na principu dokazovanja encima fosfataze, ki </a:t>
            </a:r>
            <a:r>
              <a:rPr lang="sl-SI" dirty="0">
                <a:solidFill>
                  <a:srgbClr val="0070C0"/>
                </a:solidFill>
              </a:rPr>
              <a:t>katalizira hidrolizo estrov fosforjeve kisline.</a:t>
            </a:r>
          </a:p>
          <a:p>
            <a:pPr marL="0" indent="0" algn="just">
              <a:buNone/>
            </a:pPr>
            <a:r>
              <a:rPr lang="sl-SI" dirty="0"/>
              <a:t>Če ugotovimo prisotnost </a:t>
            </a:r>
            <a:r>
              <a:rPr lang="sl-SI" dirty="0" err="1"/>
              <a:t>razgradnih</a:t>
            </a:r>
            <a:r>
              <a:rPr lang="sl-SI" dirty="0"/>
              <a:t> produktov, vemo da je fosfataza prisotna.</a:t>
            </a:r>
          </a:p>
          <a:p>
            <a:pPr marL="0" indent="0" algn="just">
              <a:buNone/>
            </a:pPr>
            <a:r>
              <a:rPr lang="sl-SI" dirty="0"/>
              <a:t>Metodo uporabljamo za dokazovanje fosfataze:</a:t>
            </a:r>
          </a:p>
          <a:p>
            <a:pPr lvl="1" algn="just"/>
            <a:r>
              <a:rPr lang="sl-SI" dirty="0"/>
              <a:t>pri nizki pasterizaciji mleka: 30 minut pri 63 °C do 65 °C</a:t>
            </a:r>
          </a:p>
          <a:p>
            <a:pPr lvl="1" algn="just"/>
            <a:r>
              <a:rPr lang="sl-SI" dirty="0"/>
              <a:t>in visoki pasterizaciji mleka: 40 sekund pri 71 °C do 74 °C oz. 15 sekund pri 74 °C do 76 °C</a:t>
            </a:r>
          </a:p>
        </p:txBody>
      </p:sp>
    </p:spTree>
    <p:extLst>
      <p:ext uri="{BB962C8B-B14F-4D97-AF65-F5344CB8AC3E}">
        <p14:creationId xmlns:p14="http://schemas.microsoft.com/office/powerpoint/2010/main" val="37561022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2A343F-0889-A726-4B2A-501BCA33F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7030A0"/>
                </a:solidFill>
              </a:rPr>
              <a:t>Določanje zmrzišča mleka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446E2A8-C77D-DF16-89D2-D693B8E5C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Zmrzišče mleka je </a:t>
            </a:r>
            <a:r>
              <a:rPr lang="sl-SI" b="1" dirty="0">
                <a:solidFill>
                  <a:srgbClr val="0070C0"/>
                </a:solidFill>
              </a:rPr>
              <a:t>temperatura, </a:t>
            </a:r>
            <a:r>
              <a:rPr lang="sl-SI" dirty="0"/>
              <a:t>pri kateri prehaja mleko </a:t>
            </a:r>
            <a:r>
              <a:rPr lang="sl-SI" dirty="0">
                <a:solidFill>
                  <a:srgbClr val="0070C0"/>
                </a:solidFill>
              </a:rPr>
              <a:t>iz tekočega v trdno agregatno stanje, </a:t>
            </a:r>
            <a:r>
              <a:rPr lang="sl-SI" dirty="0"/>
              <a:t>njegova normalna vrednost pa je </a:t>
            </a:r>
            <a:r>
              <a:rPr lang="sl-SI" b="1" dirty="0">
                <a:solidFill>
                  <a:srgbClr val="FF0000"/>
                </a:solidFill>
              </a:rPr>
              <a:t>-0,55 °C.</a:t>
            </a:r>
          </a:p>
          <a:p>
            <a:pPr>
              <a:buFontTx/>
              <a:buChar char="-"/>
            </a:pPr>
            <a:r>
              <a:rPr lang="sl-SI" dirty="0"/>
              <a:t>Odvisno od količine laktoze in mineralnih snovi lahko zmrzišče variira od -0,52 °C do -0,56 °C</a:t>
            </a:r>
          </a:p>
          <a:p>
            <a:pPr>
              <a:buFontTx/>
              <a:buChar char="-"/>
            </a:pPr>
            <a:r>
              <a:rPr lang="sl-SI" dirty="0"/>
              <a:t>njegova vrednost pod in nad tema mejama pa opozarja na to, da je bilo mleko ponarejeno z vodo</a:t>
            </a:r>
          </a:p>
        </p:txBody>
      </p:sp>
    </p:spTree>
    <p:extLst>
      <p:ext uri="{BB962C8B-B14F-4D97-AF65-F5344CB8AC3E}">
        <p14:creationId xmlns:p14="http://schemas.microsoft.com/office/powerpoint/2010/main" val="4203940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46D908-90D4-EA3F-386F-7D1D5533D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7030A0"/>
                </a:solidFill>
              </a:rPr>
              <a:t>Določanje kislinske stopnje mleka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F1EC367-D625-0378-92AD-318E5BF85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sl-SI" dirty="0"/>
              <a:t>Kislinsko stopnjo mleka (SH) določamo po </a:t>
            </a:r>
            <a:r>
              <a:rPr lang="sl-SI" dirty="0" err="1"/>
              <a:t>Soxhlet-Henklovi</a:t>
            </a:r>
            <a:r>
              <a:rPr lang="sl-SI" dirty="0"/>
              <a:t> metodi, ki označuje število porabljenih mililitrov raztopine </a:t>
            </a:r>
            <a:r>
              <a:rPr lang="sl-SI" dirty="0" err="1"/>
              <a:t>NaOH</a:t>
            </a:r>
            <a:r>
              <a:rPr lang="sl-SI" dirty="0"/>
              <a:t> (koncentracija: 0,25 mol/l), potrebno za nevtralizacijo 100 ml mleka z indikatorjem </a:t>
            </a:r>
            <a:r>
              <a:rPr lang="sl-SI" dirty="0" err="1"/>
              <a:t>fenolftaleinom</a:t>
            </a:r>
            <a:r>
              <a:rPr lang="sl-SI" dirty="0"/>
              <a:t>.</a:t>
            </a:r>
          </a:p>
          <a:p>
            <a:pPr marL="0" indent="0" algn="just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097942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F159F12D-36A3-7198-3C41-9671A7DBD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2203669"/>
            <a:ext cx="5117402" cy="2450661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8E0E6C17-2CA5-8F69-7E9C-953B6288B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7030A0"/>
                </a:solidFill>
              </a:rPr>
              <a:t>Določanje beljakovin v mleku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486B634-3992-19E8-755F-B2900CE62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sl-SI" dirty="0"/>
              <a:t>Beljakovine mleka so </a:t>
            </a:r>
            <a:r>
              <a:rPr lang="sl-SI" b="1" dirty="0">
                <a:solidFill>
                  <a:srgbClr val="00B050"/>
                </a:solidFill>
              </a:rPr>
              <a:t>kazein</a:t>
            </a:r>
            <a:r>
              <a:rPr lang="sl-SI" dirty="0"/>
              <a:t> in </a:t>
            </a:r>
            <a:r>
              <a:rPr lang="sl-SI" b="1" dirty="0">
                <a:solidFill>
                  <a:srgbClr val="00B050"/>
                </a:solidFill>
              </a:rPr>
              <a:t>beljakovine sirotke. </a:t>
            </a:r>
          </a:p>
          <a:p>
            <a:pPr marL="0" indent="0" algn="just">
              <a:buNone/>
            </a:pPr>
            <a:r>
              <a:rPr lang="sl-SI" dirty="0"/>
              <a:t>Mlečna beljakovina kazein je </a:t>
            </a:r>
            <a:r>
              <a:rPr lang="sl-SI" dirty="0" err="1">
                <a:solidFill>
                  <a:srgbClr val="7030A0"/>
                </a:solidFill>
              </a:rPr>
              <a:t>fosfoproteid</a:t>
            </a:r>
            <a:r>
              <a:rPr lang="sl-SI" dirty="0">
                <a:solidFill>
                  <a:srgbClr val="7030A0"/>
                </a:solidFill>
              </a:rPr>
              <a:t>.</a:t>
            </a:r>
          </a:p>
          <a:p>
            <a:pPr marL="0" indent="0" algn="just">
              <a:buNone/>
            </a:pPr>
            <a:endParaRPr lang="sl-SI" dirty="0"/>
          </a:p>
          <a:p>
            <a:pPr marL="0" indent="0" algn="just">
              <a:buNone/>
            </a:pPr>
            <a:endParaRPr lang="sl-SI" dirty="0"/>
          </a:p>
          <a:p>
            <a:pPr marL="0" indent="0" algn="just">
              <a:buNone/>
            </a:pPr>
            <a:endParaRPr lang="sl-SI" dirty="0"/>
          </a:p>
          <a:p>
            <a:pPr marL="0" indent="0" algn="just">
              <a:buNone/>
            </a:pPr>
            <a:r>
              <a:rPr lang="sl-SI" dirty="0">
                <a:solidFill>
                  <a:srgbClr val="FF0000"/>
                </a:solidFill>
              </a:rPr>
              <a:t>Metod</a:t>
            </a:r>
            <a:r>
              <a:rPr lang="sl-SI" dirty="0"/>
              <a:t> za določanja beljakovin je več: </a:t>
            </a:r>
          </a:p>
          <a:p>
            <a:pPr marL="0" indent="0" algn="just">
              <a:buNone/>
            </a:pPr>
            <a:r>
              <a:rPr lang="sl-SI" dirty="0"/>
              <a:t>1. Določanje skupnega dušika po </a:t>
            </a:r>
            <a:r>
              <a:rPr lang="sl-SI" dirty="0" err="1"/>
              <a:t>Kjeldhalu</a:t>
            </a:r>
            <a:r>
              <a:rPr lang="sl-SI" dirty="0"/>
              <a:t>: vsebnost beljakovin je masni delež beljakovin v mleku, ki se dobi z množenjem s </a:t>
            </a:r>
            <a:r>
              <a:rPr lang="sl-SI" b="1" dirty="0">
                <a:solidFill>
                  <a:srgbClr val="FF0000"/>
                </a:solidFill>
              </a:rPr>
              <a:t>6,38</a:t>
            </a:r>
            <a:r>
              <a:rPr lang="sl-SI" dirty="0"/>
              <a:t> skupne vsebnosti dušika, izražen v odstotkih.</a:t>
            </a:r>
          </a:p>
        </p:txBody>
      </p:sp>
    </p:spTree>
    <p:extLst>
      <p:ext uri="{BB962C8B-B14F-4D97-AF65-F5344CB8AC3E}">
        <p14:creationId xmlns:p14="http://schemas.microsoft.com/office/powerpoint/2010/main" val="41273963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1ABF63-8C50-3538-D503-4ADB2967E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7030A0"/>
                </a:solidFill>
              </a:rPr>
              <a:t>1. Metoda po </a:t>
            </a:r>
            <a:r>
              <a:rPr lang="sl-SI" dirty="0" err="1">
                <a:solidFill>
                  <a:srgbClr val="7030A0"/>
                </a:solidFill>
              </a:rPr>
              <a:t>Kjeldahlu</a:t>
            </a:r>
            <a:endParaRPr lang="sl-SI" dirty="0">
              <a:solidFill>
                <a:srgbClr val="7030A0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8F28F6F-C733-0866-7B03-9A9B581FA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sl-SI" dirty="0"/>
              <a:t>Bistvo metode je sežig vzorca v koncentrirani žvepleni kislini ob prisotnosti katalizatorja. </a:t>
            </a:r>
          </a:p>
          <a:p>
            <a:pPr marL="0" indent="0" algn="just">
              <a:buNone/>
            </a:pPr>
            <a:r>
              <a:rPr lang="sl-SI" dirty="0"/>
              <a:t>Pri tem se sprosti organsko vezan dušik in se pretvori v amonijev sulfat. Z dodatkom koncentriranega </a:t>
            </a:r>
            <a:r>
              <a:rPr lang="sl-SI" dirty="0" err="1"/>
              <a:t>NaOH</a:t>
            </a:r>
            <a:r>
              <a:rPr lang="sl-SI" dirty="0"/>
              <a:t> se iz amonijevega sulfata sprosti </a:t>
            </a:r>
            <a:r>
              <a:rPr lang="sl-SI" dirty="0" err="1"/>
              <a:t>amoniak</a:t>
            </a:r>
            <a:r>
              <a:rPr lang="sl-SI" dirty="0"/>
              <a:t>, ki ga </a:t>
            </a:r>
            <a:r>
              <a:rPr lang="sl-SI" dirty="0" err="1"/>
              <a:t>predestiliramo</a:t>
            </a:r>
            <a:r>
              <a:rPr lang="sl-SI" dirty="0"/>
              <a:t> v nasičeno raztopino borove kisline. </a:t>
            </a:r>
          </a:p>
          <a:p>
            <a:pPr marL="0" indent="0" algn="just">
              <a:buNone/>
            </a:pPr>
            <a:r>
              <a:rPr lang="sl-SI" dirty="0"/>
              <a:t>Sledi titracija </a:t>
            </a:r>
            <a:r>
              <a:rPr lang="sl-SI" dirty="0" err="1"/>
              <a:t>amoniaka</a:t>
            </a:r>
            <a:r>
              <a:rPr lang="sl-SI" dirty="0"/>
              <a:t> s standardno raztopino kisline.</a:t>
            </a:r>
          </a:p>
          <a:p>
            <a:pPr marL="0" indent="0" algn="just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242776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E79EC7-6F53-B85B-E82C-0BDA58997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7030A0"/>
                </a:solidFill>
              </a:rPr>
              <a:t>2. </a:t>
            </a:r>
            <a:r>
              <a:rPr lang="sl-SI" dirty="0" err="1">
                <a:solidFill>
                  <a:srgbClr val="7030A0"/>
                </a:solidFill>
              </a:rPr>
              <a:t>Formolna</a:t>
            </a:r>
            <a:r>
              <a:rPr lang="sl-SI" dirty="0">
                <a:solidFill>
                  <a:srgbClr val="7030A0"/>
                </a:solidFill>
              </a:rPr>
              <a:t> </a:t>
            </a:r>
            <a:r>
              <a:rPr lang="sl-SI" dirty="0" err="1">
                <a:solidFill>
                  <a:srgbClr val="7030A0"/>
                </a:solidFill>
              </a:rPr>
              <a:t>titratcija</a:t>
            </a:r>
            <a:endParaRPr lang="sl-SI" dirty="0">
              <a:solidFill>
                <a:srgbClr val="7030A0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3E12675-EC53-9C57-DFC0-D4FABE792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Če mleku dodamo formalin, se z njim veže </a:t>
            </a:r>
            <a:r>
              <a:rPr lang="sl-SI" dirty="0" err="1"/>
              <a:t>amino</a:t>
            </a:r>
            <a:r>
              <a:rPr lang="sl-SI" dirty="0"/>
              <a:t> skupina aminokislin, COOH skupina preostane prosta in jo lahko določimo s titracijo.</a:t>
            </a:r>
          </a:p>
          <a:p>
            <a:pPr marL="0" indent="0">
              <a:buNone/>
            </a:pPr>
            <a:r>
              <a:rPr lang="sl-SI" dirty="0"/>
              <a:t>Iz porabe </a:t>
            </a:r>
            <a:r>
              <a:rPr lang="sl-SI" dirty="0" err="1"/>
              <a:t>NaOH</a:t>
            </a:r>
            <a:r>
              <a:rPr lang="sl-SI" dirty="0"/>
              <a:t> ugotovimo vsebnost beljakovin.</a:t>
            </a:r>
          </a:p>
        </p:txBody>
      </p:sp>
    </p:spTree>
    <p:extLst>
      <p:ext uri="{BB962C8B-B14F-4D97-AF65-F5344CB8AC3E}">
        <p14:creationId xmlns:p14="http://schemas.microsoft.com/office/powerpoint/2010/main" val="28011932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82B5AB-8F12-CFA2-F08D-EE56E810C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7030A0"/>
                </a:solidFill>
              </a:rPr>
              <a:t>3. Metoda z barvilom </a:t>
            </a:r>
            <a:r>
              <a:rPr lang="sl-SI" dirty="0" err="1">
                <a:solidFill>
                  <a:srgbClr val="7030A0"/>
                </a:solidFill>
              </a:rPr>
              <a:t>amido</a:t>
            </a:r>
            <a:r>
              <a:rPr lang="sl-SI" dirty="0">
                <a:solidFill>
                  <a:srgbClr val="7030A0"/>
                </a:solidFill>
              </a:rPr>
              <a:t> črnim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C604762-0394-05BA-D5DA-4327927F0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sl-SI" dirty="0"/>
              <a:t>Obarjanje beljakovin z barvilom </a:t>
            </a:r>
            <a:r>
              <a:rPr lang="sl-SI" dirty="0" err="1"/>
              <a:t>amido</a:t>
            </a:r>
            <a:r>
              <a:rPr lang="sl-SI" dirty="0"/>
              <a:t> črnim (</a:t>
            </a:r>
            <a:r>
              <a:rPr lang="sl-SI" dirty="0" err="1"/>
              <a:t>Amido</a:t>
            </a:r>
            <a:r>
              <a:rPr lang="sl-SI" dirty="0"/>
              <a:t> Black), sledi odstranjevanje beljakovin s filtracijo, količino beljakovin določimo fotometrično.</a:t>
            </a:r>
          </a:p>
          <a:p>
            <a:pPr marL="0" indent="0" algn="just">
              <a:buNone/>
            </a:pPr>
            <a:r>
              <a:rPr lang="sl-SI" dirty="0"/>
              <a:t>Uporablja se tudi v kazenskih preiskavah za odkrivanje krvi s prikritimi prstnimi odtisi. Obarva beljakovine v krvi v modro-črno barvo. </a:t>
            </a:r>
          </a:p>
          <a:p>
            <a:pPr marL="0" indent="0" algn="just">
              <a:buNone/>
            </a:pP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B747A99-97E1-FDC8-C26B-66FC6CDEC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569" y="4001294"/>
            <a:ext cx="4009495" cy="227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9208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37C9D2-E8E7-0FC2-A164-4EDC634FD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7030A0"/>
                </a:solidFill>
              </a:rPr>
              <a:t>4. Infrardeča spektrofotometrija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52E1AD4-CA33-FF19-5492-1EF785D2F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Metoda temelji na </a:t>
            </a:r>
            <a:r>
              <a:rPr lang="sl-SI" dirty="0" err="1"/>
              <a:t>absorbciji</a:t>
            </a:r>
            <a:r>
              <a:rPr lang="sl-SI" dirty="0"/>
              <a:t> IR svetlobe pri prehodu žarkov skozi vzorec. Na tem principu deluje aparatura </a:t>
            </a:r>
            <a:r>
              <a:rPr lang="sl-SI" dirty="0" err="1"/>
              <a:t>Milcoscan</a:t>
            </a:r>
            <a:r>
              <a:rPr lang="sl-SI" dirty="0"/>
              <a:t>®</a:t>
            </a:r>
          </a:p>
          <a:p>
            <a:pPr marL="0" indent="0">
              <a:buNone/>
            </a:pPr>
            <a:r>
              <a:rPr lang="sl-SI" dirty="0">
                <a:hlinkClick r:id="rId2"/>
              </a:rPr>
              <a:t>https://www.fossanalytics.com/products/milkoscan-ft3</a:t>
            </a: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AA8AD12-C604-7A9A-F3D3-1D0E172CB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860" y="3229075"/>
            <a:ext cx="6318057" cy="32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404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44E691D-3436-5CE6-C483-40CFDB0A6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7030A0"/>
                </a:solidFill>
              </a:rPr>
              <a:t>Tržni standardi za mleko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1CF1B51-8997-CC0B-5A0C-4549BE079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sl-SI" dirty="0"/>
              <a:t>Kravje mleko ima v povprečju 87,5 % vode in </a:t>
            </a:r>
            <a:r>
              <a:rPr lang="sl-SI" b="1" dirty="0">
                <a:solidFill>
                  <a:srgbClr val="0070C0"/>
                </a:solidFill>
              </a:rPr>
              <a:t>12,5 % suhe snovi, </a:t>
            </a:r>
            <a:r>
              <a:rPr lang="sl-SI" dirty="0"/>
              <a:t>v kateri je:</a:t>
            </a:r>
          </a:p>
          <a:p>
            <a:pPr lvl="1"/>
            <a:r>
              <a:rPr lang="sl-SI" b="1" dirty="0">
                <a:solidFill>
                  <a:srgbClr val="00B050"/>
                </a:solidFill>
              </a:rPr>
              <a:t>3,6 do 4,2 </a:t>
            </a:r>
            <a:r>
              <a:rPr lang="sl-SI" dirty="0"/>
              <a:t>% </a:t>
            </a:r>
            <a:r>
              <a:rPr lang="sl-SI" b="1" dirty="0">
                <a:solidFill>
                  <a:srgbClr val="00B050"/>
                </a:solidFill>
              </a:rPr>
              <a:t>mlečne maščobe </a:t>
            </a:r>
            <a:r>
              <a:rPr lang="sl-SI" dirty="0"/>
              <a:t>(m/m)</a:t>
            </a:r>
          </a:p>
          <a:p>
            <a:pPr lvl="1"/>
            <a:r>
              <a:rPr lang="sl-SI" b="1" dirty="0">
                <a:solidFill>
                  <a:srgbClr val="7030A0"/>
                </a:solidFill>
              </a:rPr>
              <a:t>3,3</a:t>
            </a:r>
            <a:r>
              <a:rPr lang="sl-SI" dirty="0"/>
              <a:t> % </a:t>
            </a:r>
            <a:r>
              <a:rPr lang="sl-SI" b="1" dirty="0">
                <a:solidFill>
                  <a:srgbClr val="7030A0"/>
                </a:solidFill>
              </a:rPr>
              <a:t>beljakovin</a:t>
            </a:r>
          </a:p>
          <a:p>
            <a:pPr lvl="1"/>
            <a:r>
              <a:rPr lang="sl-SI" b="1" dirty="0">
                <a:solidFill>
                  <a:srgbClr val="FF6600"/>
                </a:solidFill>
              </a:rPr>
              <a:t>4,7</a:t>
            </a:r>
            <a:r>
              <a:rPr lang="sl-SI" dirty="0"/>
              <a:t> % mlečnega sladkorja (</a:t>
            </a:r>
            <a:r>
              <a:rPr lang="sl-SI" b="1" dirty="0">
                <a:solidFill>
                  <a:srgbClr val="FF6600"/>
                </a:solidFill>
              </a:rPr>
              <a:t>laktoze</a:t>
            </a:r>
            <a:r>
              <a:rPr lang="sl-SI" dirty="0"/>
              <a:t>)</a:t>
            </a:r>
          </a:p>
          <a:p>
            <a:pPr lvl="1"/>
            <a:r>
              <a:rPr lang="sl-SI" b="1" dirty="0">
                <a:solidFill>
                  <a:srgbClr val="0070C0"/>
                </a:solidFill>
              </a:rPr>
              <a:t>0,7</a:t>
            </a:r>
            <a:r>
              <a:rPr lang="sl-SI" dirty="0"/>
              <a:t> % </a:t>
            </a:r>
            <a:r>
              <a:rPr lang="sl-SI" b="1" dirty="0">
                <a:solidFill>
                  <a:srgbClr val="0070C0"/>
                </a:solidFill>
              </a:rPr>
              <a:t>mineralov</a:t>
            </a:r>
            <a:r>
              <a:rPr lang="sl-SI" dirty="0"/>
              <a:t> (predvsem kalcija in fosforja)</a:t>
            </a:r>
          </a:p>
          <a:p>
            <a:pPr lvl="1"/>
            <a:r>
              <a:rPr lang="sl-SI" dirty="0"/>
              <a:t>vitaminov (</a:t>
            </a:r>
            <a:r>
              <a:rPr lang="sl-SI" b="1" dirty="0">
                <a:solidFill>
                  <a:srgbClr val="FF00FF"/>
                </a:solidFill>
              </a:rPr>
              <a:t>A, D, E, K </a:t>
            </a:r>
            <a:r>
              <a:rPr lang="sl-SI" dirty="0"/>
              <a:t>ter vitamini </a:t>
            </a:r>
            <a:r>
              <a:rPr lang="sl-SI" b="1" dirty="0">
                <a:solidFill>
                  <a:srgbClr val="FF00FF"/>
                </a:solidFill>
              </a:rPr>
              <a:t>B kompleksa</a:t>
            </a:r>
            <a:r>
              <a:rPr lang="sl-SI" dirty="0"/>
              <a:t>)</a:t>
            </a:r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5AE54F0-0563-4ACF-6B46-0A3B1DD67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7037" y="2819400"/>
            <a:ext cx="4255289" cy="320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2864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12E2BB6-9B7E-CE3A-A123-185F19310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7030A0"/>
                </a:solidFill>
              </a:rPr>
              <a:t>Vsebnost maščobe v mleku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8EC4F31-96EB-985D-C2D8-2286C1806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sl-SI" b="1" dirty="0" err="1">
                <a:solidFill>
                  <a:srgbClr val="0070C0"/>
                </a:solidFill>
              </a:rPr>
              <a:t>Gerberjeva</a:t>
            </a:r>
            <a:r>
              <a:rPr lang="sl-SI" dirty="0"/>
              <a:t> </a:t>
            </a:r>
            <a:r>
              <a:rPr lang="sl-SI" dirty="0" err="1"/>
              <a:t>acido-butirometrijska</a:t>
            </a:r>
            <a:r>
              <a:rPr lang="sl-SI" dirty="0"/>
              <a:t> metoda.</a:t>
            </a:r>
          </a:p>
          <a:p>
            <a:pPr marL="0" indent="0" algn="just">
              <a:buNone/>
            </a:pPr>
            <a:r>
              <a:rPr lang="sl-SI" dirty="0"/>
              <a:t>Metoda se uporablja za določanje maščobe v surovem in toplotno obdelanem kravjem, kozjem in ovčjem mleku.</a:t>
            </a:r>
          </a:p>
          <a:p>
            <a:pPr marL="0" indent="0" algn="just">
              <a:buNone/>
            </a:pPr>
            <a:r>
              <a:rPr lang="sl-SI" i="1" dirty="0"/>
              <a:t>Princip:</a:t>
            </a:r>
            <a:r>
              <a:rPr lang="sl-SI" dirty="0"/>
              <a:t> Ta metoda temelji na </a:t>
            </a:r>
            <a:r>
              <a:rPr lang="sl-SI" b="1" dirty="0">
                <a:solidFill>
                  <a:srgbClr val="00B050"/>
                </a:solidFill>
              </a:rPr>
              <a:t>principu raztapljanja mlečnih beljakovin z žveplovo kislino</a:t>
            </a:r>
            <a:r>
              <a:rPr lang="sl-SI" dirty="0"/>
              <a:t> določene koncentracije, pri čemer ostanejo kapljice mlečne maščobe suspendirane v zelo kisli raztopini in se izločajo z delovanjem centrifugalne sile.</a:t>
            </a:r>
          </a:p>
          <a:p>
            <a:pPr marL="0" indent="0" algn="just">
              <a:buNone/>
            </a:pPr>
            <a:r>
              <a:rPr lang="sl-SI" dirty="0"/>
              <a:t>Z amilalkoholom zmanjšamo površinsko napetost in olajšamo izločanje maščobe. </a:t>
            </a:r>
          </a:p>
          <a:p>
            <a:pPr marL="0" indent="0" algn="just">
              <a:buNone/>
            </a:pPr>
            <a:r>
              <a:rPr lang="sl-SI" dirty="0"/>
              <a:t>Količino maščobe neposredno odčitamo na skali </a:t>
            </a:r>
            <a:r>
              <a:rPr lang="sl-SI" dirty="0" err="1"/>
              <a:t>butirometra</a:t>
            </a:r>
            <a:r>
              <a:rPr lang="sl-SI" dirty="0"/>
              <a:t>, izražamo pa jo kot število g maščobe v 100 g mleka (g/100 g).</a:t>
            </a:r>
          </a:p>
        </p:txBody>
      </p:sp>
    </p:spTree>
    <p:extLst>
      <p:ext uri="{BB962C8B-B14F-4D97-AF65-F5344CB8AC3E}">
        <p14:creationId xmlns:p14="http://schemas.microsoft.com/office/powerpoint/2010/main" val="16605946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BD3F18-5C7D-1A00-B52E-AED6E9D29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>
                <a:solidFill>
                  <a:srgbClr val="7030A0"/>
                </a:solidFill>
              </a:rPr>
              <a:t>butirometer</a:t>
            </a:r>
            <a:endParaRPr lang="sl-SI" dirty="0">
              <a:solidFill>
                <a:srgbClr val="7030A0"/>
              </a:solidFill>
            </a:endParaRP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7B1C26B3-94D0-3FC6-F6DC-FDD6D77F52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9893" y="1933025"/>
            <a:ext cx="4333875" cy="349567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2F9F6CCD-FD2D-78C5-BACC-9032B4C8D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480" y="1847055"/>
            <a:ext cx="4171949" cy="417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7715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7B877E-8FF8-989A-21D6-0C2BF7221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7030A0"/>
                </a:solidFill>
              </a:rPr>
              <a:t>Določanje suhe snovi v mleku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38D60AB-8E08-6712-BD5D-D9208468D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sl-SI" dirty="0"/>
              <a:t>Na principu sušenja vzorca, ki ga analiziramo, v določenih pogojih, dokler masa ni konstantna. Suhi ostanek izračunamo v odstotkih.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BF2A00E-75DA-28F9-EA6F-A07B9A52A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175" y="2904758"/>
            <a:ext cx="3588117" cy="358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759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B5C0985-97AC-7E20-FD5C-19538FECD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7030A0"/>
                </a:solidFill>
              </a:rPr>
              <a:t>Fizikalno-kemijske analize zgoščenega mleka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B23DE94-16FE-F679-2FF1-9F5A52DE0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Zgoščeno mleko je zgoščeno mleko:</a:t>
            </a:r>
          </a:p>
          <a:p>
            <a:pPr lvl="1">
              <a:buFontTx/>
              <a:buChar char="-"/>
            </a:pPr>
            <a:r>
              <a:rPr lang="sl-SI" b="1" dirty="0">
                <a:solidFill>
                  <a:srgbClr val="00B050"/>
                </a:solidFill>
              </a:rPr>
              <a:t>brez</a:t>
            </a:r>
            <a:r>
              <a:rPr lang="sl-SI" dirty="0"/>
              <a:t> dodanega sladkorja</a:t>
            </a:r>
          </a:p>
          <a:p>
            <a:pPr lvl="1">
              <a:buFontTx/>
              <a:buChar char="-"/>
            </a:pPr>
            <a:r>
              <a:rPr lang="sl-SI" b="1" dirty="0">
                <a:solidFill>
                  <a:srgbClr val="00B050"/>
                </a:solidFill>
              </a:rPr>
              <a:t>z dodanim </a:t>
            </a:r>
            <a:r>
              <a:rPr lang="sl-SI" dirty="0"/>
              <a:t>sladkorjem</a:t>
            </a:r>
          </a:p>
          <a:p>
            <a:pPr lvl="1">
              <a:buFontTx/>
              <a:buChar char="-"/>
            </a:pPr>
            <a:endParaRPr lang="sl-SI" dirty="0"/>
          </a:p>
          <a:p>
            <a:pPr marL="457200" lvl="1" indent="0">
              <a:buNone/>
            </a:pPr>
            <a:r>
              <a:rPr lang="sl-SI" i="1" dirty="0">
                <a:solidFill>
                  <a:srgbClr val="0070C0"/>
                </a:solidFill>
              </a:rPr>
              <a:t>Priprava vzorca:</a:t>
            </a:r>
          </a:p>
          <a:p>
            <a:pPr marL="457200" lvl="1" indent="0" algn="just">
              <a:buNone/>
            </a:pPr>
            <a:r>
              <a:rPr lang="sl-SI" dirty="0"/>
              <a:t>Izvirno pakiranje ali količino vzorca za analizo homogeniziramo z žlico in odmerimo najmanj: 200 ml oz. 200 g kot količino, potrebno za kemične analize.</a:t>
            </a:r>
          </a:p>
          <a:p>
            <a:pPr marL="457200" lvl="1" indent="0" algn="just">
              <a:buNone/>
            </a:pPr>
            <a:endParaRPr lang="sl-SI" dirty="0"/>
          </a:p>
          <a:p>
            <a:pPr marL="457200" lvl="1" indent="0" algn="just">
              <a:buNone/>
            </a:pPr>
            <a:r>
              <a:rPr lang="sl-SI" dirty="0"/>
              <a:t>Pri kondenziranem mleku moramo pločevinko poprej postaviti v vodno kopel na 40 °C, nato pa vsebino premešati in preliti v stekleno posodo z zamaškom iz brušenega stekla.</a:t>
            </a:r>
          </a:p>
        </p:txBody>
      </p:sp>
    </p:spTree>
    <p:extLst>
      <p:ext uri="{BB962C8B-B14F-4D97-AF65-F5344CB8AC3E}">
        <p14:creationId xmlns:p14="http://schemas.microsoft.com/office/powerpoint/2010/main" val="19203707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453C854-1376-EF0D-16D2-B91C49629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7030A0"/>
                </a:solidFill>
              </a:rPr>
              <a:t>Določanje: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F359356-05B6-FA94-B685-6C347615A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b="1" dirty="0">
                <a:solidFill>
                  <a:srgbClr val="00B050"/>
                </a:solidFill>
              </a:rPr>
              <a:t>suhe snovi </a:t>
            </a:r>
            <a:r>
              <a:rPr lang="sl-SI" dirty="0"/>
              <a:t>v zgoščenem mleku</a:t>
            </a:r>
          </a:p>
          <a:p>
            <a:r>
              <a:rPr lang="sl-SI" b="1" dirty="0">
                <a:solidFill>
                  <a:srgbClr val="00B050"/>
                </a:solidFill>
              </a:rPr>
              <a:t>maščobe</a:t>
            </a:r>
            <a:r>
              <a:rPr lang="sl-SI" dirty="0"/>
              <a:t> v zgoščenem mleku</a:t>
            </a:r>
          </a:p>
          <a:p>
            <a:r>
              <a:rPr lang="sl-SI" b="1" dirty="0">
                <a:solidFill>
                  <a:srgbClr val="00B050"/>
                </a:solidFill>
              </a:rPr>
              <a:t>laktoze in saharoze </a:t>
            </a:r>
            <a:r>
              <a:rPr lang="sl-SI" dirty="0"/>
              <a:t>v zgoščenem mleku - princip določanje:</a:t>
            </a:r>
          </a:p>
          <a:p>
            <a:pPr marL="0" indent="0" algn="just">
              <a:buNone/>
            </a:pPr>
            <a:r>
              <a:rPr lang="sl-SI" dirty="0"/>
              <a:t>Ta metoda temelji na principu redukcije </a:t>
            </a:r>
            <a:r>
              <a:rPr lang="sl-SI" dirty="0" err="1"/>
              <a:t>Fehlingove</a:t>
            </a:r>
            <a:r>
              <a:rPr lang="sl-SI" dirty="0"/>
              <a:t> raztopine z laktozo kot reducirajočim sladkorjem in indirektne titracije nastalega bakrovega (I) oksida z raztopino kalijevega permanganata ali natrijevim tiosulfatom.</a:t>
            </a:r>
          </a:p>
          <a:p>
            <a:pPr marL="0" indent="0" algn="just">
              <a:buNone/>
            </a:pPr>
            <a:r>
              <a:rPr lang="sl-SI" dirty="0"/>
              <a:t>Saharozo kot disaharid moramo prej invertirati v glukozo in fruktozo. Skupno vrednost saharoze izračunamo iz razlike med količino reducirajočih sladkorjev pred inverzijo in po njej.</a:t>
            </a:r>
          </a:p>
        </p:txBody>
      </p:sp>
    </p:spTree>
    <p:extLst>
      <p:ext uri="{BB962C8B-B14F-4D97-AF65-F5344CB8AC3E}">
        <p14:creationId xmlns:p14="http://schemas.microsoft.com/office/powerpoint/2010/main" val="9095779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CE41FA-6F3C-DCC0-C0B4-753CC9197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B42CB3C-65ED-3FA8-9BD7-574B330F9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45888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6767D3-0C20-45B4-E811-6D4CA25A3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732981"/>
                </a:solidFill>
              </a:rPr>
              <a:t>Konzumno mleko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90C3445-078C-7400-FA16-3F62CB264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pomeni </a:t>
            </a:r>
            <a:r>
              <a:rPr lang="sl-SI" b="1" dirty="0">
                <a:solidFill>
                  <a:srgbClr val="00B050"/>
                </a:solidFill>
              </a:rPr>
              <a:t>surovo</a:t>
            </a:r>
            <a:r>
              <a:rPr lang="sl-SI" dirty="0"/>
              <a:t> mleko ali </a:t>
            </a:r>
            <a:r>
              <a:rPr lang="sl-SI" b="1" dirty="0">
                <a:solidFill>
                  <a:srgbClr val="00B050"/>
                </a:solidFill>
              </a:rPr>
              <a:t>toplotno</a:t>
            </a:r>
            <a:r>
              <a:rPr lang="sl-SI" dirty="0"/>
              <a:t> obdelano mleko, namenjeno za </a:t>
            </a:r>
            <a:r>
              <a:rPr lang="sl-SI" b="1" dirty="0">
                <a:solidFill>
                  <a:srgbClr val="00B050"/>
                </a:solidFill>
              </a:rPr>
              <a:t>dobavo potrošniku </a:t>
            </a:r>
            <a:r>
              <a:rPr lang="sl-SI" dirty="0"/>
              <a:t>brez nadaljnje predelave.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Po vsebnosti maščobe je mleko označeno:</a:t>
            </a:r>
          </a:p>
          <a:p>
            <a:r>
              <a:rPr lang="sl-SI" b="1" dirty="0">
                <a:solidFill>
                  <a:srgbClr val="0070C0"/>
                </a:solidFill>
              </a:rPr>
              <a:t>Surovo </a:t>
            </a:r>
            <a:r>
              <a:rPr lang="sl-SI" dirty="0">
                <a:solidFill>
                  <a:srgbClr val="0070C0"/>
                </a:solidFill>
              </a:rPr>
              <a:t>mleko: </a:t>
            </a:r>
            <a:r>
              <a:rPr lang="sl-SI" dirty="0"/>
              <a:t>mleko, ki ni bilo segreto na temperaturo, višjo od 40 °C, ali obdelano po postopku z enakim učinkom</a:t>
            </a:r>
          </a:p>
        </p:txBody>
      </p:sp>
    </p:spTree>
    <p:extLst>
      <p:ext uri="{BB962C8B-B14F-4D97-AF65-F5344CB8AC3E}">
        <p14:creationId xmlns:p14="http://schemas.microsoft.com/office/powerpoint/2010/main" val="2945745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25E7CE4-DADF-9EAF-AE89-059300BC7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40862"/>
            <a:ext cx="9993923" cy="5536101"/>
          </a:xfrm>
        </p:spPr>
        <p:txBody>
          <a:bodyPr>
            <a:normAutofit/>
          </a:bodyPr>
          <a:lstStyle/>
          <a:p>
            <a:pPr algn="just"/>
            <a:r>
              <a:rPr lang="sl-SI" b="1" dirty="0">
                <a:solidFill>
                  <a:srgbClr val="0070C0"/>
                </a:solidFill>
              </a:rPr>
              <a:t>polno</a:t>
            </a:r>
            <a:r>
              <a:rPr lang="sl-SI" dirty="0">
                <a:solidFill>
                  <a:srgbClr val="0070C0"/>
                </a:solidFill>
              </a:rPr>
              <a:t> mleko: toplotno obdelano mleko (pasterizirano ali UVT). </a:t>
            </a:r>
            <a:r>
              <a:rPr lang="sl-SI" sz="1800" dirty="0"/>
              <a:t>Glede na vsebnost maščobe je lahko standardizirano polno mleko: mleko z vsebnostjo maščobe najmanj 3,5 % (m/m). Vendar lahko države članice predvidijo dodatno kategorijo polnega mleka z vsebnostjo maščobe 4,0 % (m/m) ali več, ali nestandardizirano polno mleko: mleko z vsebnostjo maščobe, kakršno je imelo ob molži in pri katerem po molži vsebnost maščobe ni bila spremenjena z dodajanjem, z odvzemanjem maščobe ali z mešanjem mleka, katerega naravna vsebnost maščobe je bila spremenjena.</a:t>
            </a:r>
            <a:r>
              <a:rPr lang="sl-SI" dirty="0"/>
              <a:t> Vsebnost maščobe mora biti </a:t>
            </a:r>
            <a:r>
              <a:rPr lang="sl-SI" dirty="0">
                <a:solidFill>
                  <a:srgbClr val="FF0000"/>
                </a:solidFill>
              </a:rPr>
              <a:t>najmanj 3,5 % (m/m)</a:t>
            </a:r>
          </a:p>
          <a:p>
            <a:pPr algn="just"/>
            <a:r>
              <a:rPr lang="sl-SI" b="1" dirty="0">
                <a:solidFill>
                  <a:srgbClr val="FF6600"/>
                </a:solidFill>
              </a:rPr>
              <a:t>pol posneto </a:t>
            </a:r>
            <a:r>
              <a:rPr lang="sl-SI" dirty="0">
                <a:solidFill>
                  <a:srgbClr val="FF6600"/>
                </a:solidFill>
              </a:rPr>
              <a:t>mleko: </a:t>
            </a:r>
            <a:r>
              <a:rPr lang="sl-SI" dirty="0"/>
              <a:t>toplotno obdelano mleko (pasterizirano ali UVT), katerega vsebnost maščobe znaša </a:t>
            </a:r>
            <a:r>
              <a:rPr lang="sl-SI" dirty="0">
                <a:solidFill>
                  <a:srgbClr val="FF0000"/>
                </a:solidFill>
              </a:rPr>
              <a:t>najmanj 1,5 % (m/m) in največ 1,8 %</a:t>
            </a:r>
            <a:r>
              <a:rPr lang="sl-SI" dirty="0"/>
              <a:t> (m/m)</a:t>
            </a:r>
          </a:p>
          <a:p>
            <a:pPr algn="just"/>
            <a:r>
              <a:rPr lang="sl-SI" b="1" dirty="0">
                <a:solidFill>
                  <a:srgbClr val="00B050"/>
                </a:solidFill>
              </a:rPr>
              <a:t>posneto</a:t>
            </a:r>
            <a:r>
              <a:rPr lang="sl-SI" dirty="0">
                <a:solidFill>
                  <a:srgbClr val="00B050"/>
                </a:solidFill>
              </a:rPr>
              <a:t> mleko: </a:t>
            </a:r>
            <a:r>
              <a:rPr lang="sl-SI" dirty="0"/>
              <a:t>toplotno obdelano mleko (pasterizirano ali UVT), katerega vsebnost maščobe znaša </a:t>
            </a:r>
            <a:r>
              <a:rPr lang="sl-SI" dirty="0">
                <a:solidFill>
                  <a:srgbClr val="FF0000"/>
                </a:solidFill>
              </a:rPr>
              <a:t>največ 0,5 % (m/m)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326E5747-5CB9-819B-6C14-5B297C77C2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290" r="60728" b="33590"/>
          <a:stretch>
            <a:fillRect/>
          </a:stretch>
        </p:blipFill>
        <p:spPr>
          <a:xfrm>
            <a:off x="4055818" y="4876800"/>
            <a:ext cx="2223061" cy="158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41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E5EC223-8FFB-7047-3576-A9B87CAFB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7030A0"/>
                </a:solidFill>
              </a:rPr>
              <a:t>Homogenizacija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802220F-4D9C-5D33-0410-3C5FE9722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sl-SI" dirty="0"/>
              <a:t>Pred polnjenjem se mleko lahko homogenizira. </a:t>
            </a:r>
          </a:p>
          <a:p>
            <a:pPr marL="0" indent="0" algn="just">
              <a:buNone/>
            </a:pPr>
            <a:r>
              <a:rPr lang="sl-SI" dirty="0"/>
              <a:t>Homogenizacija  je postopek, v katerem  </a:t>
            </a:r>
            <a:r>
              <a:rPr lang="sl-SI" dirty="0">
                <a:solidFill>
                  <a:srgbClr val="00B050"/>
                </a:solidFill>
              </a:rPr>
              <a:t>maščobne kroglice v mleku  </a:t>
            </a:r>
            <a:r>
              <a:rPr lang="sl-SI" b="1" dirty="0">
                <a:solidFill>
                  <a:srgbClr val="00B050"/>
                </a:solidFill>
              </a:rPr>
              <a:t>mehanično razbijejo</a:t>
            </a:r>
            <a:r>
              <a:rPr lang="sl-SI" dirty="0">
                <a:solidFill>
                  <a:srgbClr val="00B050"/>
                </a:solidFill>
              </a:rPr>
              <a:t>, </a:t>
            </a:r>
            <a:r>
              <a:rPr lang="sl-SI" dirty="0"/>
              <a:t>kar preprečuje izločanje maščobe na površino.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2C40DFE-1941-D70E-4392-E2DDE82AA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3691624"/>
            <a:ext cx="5465882" cy="2724634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743E6674-3480-297B-69BE-9F683576D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508" y="3177738"/>
            <a:ext cx="4429743" cy="313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172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FA1853-23BC-22E4-D041-8A91CCD96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7030A0"/>
                </a:solidFill>
              </a:rPr>
              <a:t>Pasterizacija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E4750D6-DC2B-D621-5EF1-1FC2910E7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sl-SI" dirty="0"/>
              <a:t>Zaradi varnosti mleko </a:t>
            </a:r>
            <a:r>
              <a:rPr lang="sl-SI" b="1" dirty="0">
                <a:solidFill>
                  <a:srgbClr val="0070C0"/>
                </a:solidFill>
              </a:rPr>
              <a:t>toplotno obdelajo</a:t>
            </a:r>
            <a:r>
              <a:rPr lang="sl-SI" dirty="0">
                <a:solidFill>
                  <a:srgbClr val="0070C0"/>
                </a:solidFill>
              </a:rPr>
              <a:t>. </a:t>
            </a:r>
            <a:r>
              <a:rPr lang="sl-SI" dirty="0"/>
              <a:t>Pasterizacija je toplotna obdelava mleka po postopku, pri katerem surovo mleko segrevamo:</a:t>
            </a:r>
          </a:p>
          <a:p>
            <a:pPr lvl="1"/>
            <a:r>
              <a:rPr lang="sl-SI" dirty="0"/>
              <a:t>na visoki temperaturi krajši čas </a:t>
            </a:r>
            <a:r>
              <a:rPr lang="sl-SI" dirty="0">
                <a:solidFill>
                  <a:srgbClr val="FF0000"/>
                </a:solidFill>
              </a:rPr>
              <a:t>(najmanj 72 °C za 15 sekund)</a:t>
            </a:r>
          </a:p>
          <a:p>
            <a:pPr lvl="1"/>
            <a:r>
              <a:rPr lang="sl-SI" dirty="0"/>
              <a:t>na nizki temperaturi daljši čas </a:t>
            </a:r>
            <a:r>
              <a:rPr lang="sl-SI" dirty="0">
                <a:solidFill>
                  <a:srgbClr val="FF0000"/>
                </a:solidFill>
              </a:rPr>
              <a:t>(najmanj 63 °C za 30 minut)</a:t>
            </a:r>
            <a:endParaRPr lang="sl-SI" dirty="0"/>
          </a:p>
          <a:p>
            <a:pPr lvl="1"/>
            <a:r>
              <a:rPr lang="sl-SI" dirty="0"/>
              <a:t>ali na drugi kombinaciji časa in temperature, ki zagotavlja enak učinek</a:t>
            </a:r>
          </a:p>
          <a:p>
            <a:pPr marL="0" indent="0" fontAlgn="base">
              <a:buNone/>
            </a:pPr>
            <a:r>
              <a:rPr lang="sl-SI" dirty="0"/>
              <a:t>S pasterizacijo </a:t>
            </a:r>
            <a:r>
              <a:rPr lang="sl-SI" dirty="0">
                <a:solidFill>
                  <a:srgbClr val="00B050"/>
                </a:solidFill>
              </a:rPr>
              <a:t>odstranijo vse </a:t>
            </a:r>
            <a:r>
              <a:rPr lang="sl-SI" b="1" dirty="0">
                <a:solidFill>
                  <a:srgbClr val="00B050"/>
                </a:solidFill>
              </a:rPr>
              <a:t>patogene</a:t>
            </a:r>
            <a:r>
              <a:rPr lang="sl-SI" dirty="0">
                <a:solidFill>
                  <a:srgbClr val="00B050"/>
                </a:solidFill>
              </a:rPr>
              <a:t> bakterije. </a:t>
            </a:r>
          </a:p>
          <a:p>
            <a:pPr marL="0" indent="0" fontAlgn="base">
              <a:buNone/>
            </a:pPr>
            <a:r>
              <a:rPr lang="sl-SI" dirty="0"/>
              <a:t>To mleko ima krajši rok trajanja in ga originalno zaprtega hranimo v hladilniku. </a:t>
            </a:r>
            <a:r>
              <a:rPr lang="sl-SI" dirty="0">
                <a:solidFill>
                  <a:srgbClr val="FF6600"/>
                </a:solidFill>
              </a:rPr>
              <a:t>Rok trajanja </a:t>
            </a:r>
            <a:r>
              <a:rPr lang="sl-SI" dirty="0"/>
              <a:t>pasteriziranega mleka je </a:t>
            </a:r>
            <a:r>
              <a:rPr lang="sl-SI" dirty="0">
                <a:solidFill>
                  <a:srgbClr val="FF6600"/>
                </a:solidFill>
              </a:rPr>
              <a:t>odvisen</a:t>
            </a:r>
            <a:r>
              <a:rPr lang="sl-SI" dirty="0"/>
              <a:t> od:</a:t>
            </a:r>
          </a:p>
          <a:p>
            <a:pPr lvl="1" fontAlgn="base"/>
            <a:r>
              <a:rPr lang="sl-SI" b="1" dirty="0">
                <a:solidFill>
                  <a:srgbClr val="FF6600"/>
                </a:solidFill>
              </a:rPr>
              <a:t>kakovosti </a:t>
            </a:r>
            <a:r>
              <a:rPr lang="sl-SI" dirty="0"/>
              <a:t>surovega mleka </a:t>
            </a:r>
          </a:p>
          <a:p>
            <a:pPr lvl="1" fontAlgn="base"/>
            <a:r>
              <a:rPr lang="sl-SI" dirty="0"/>
              <a:t>in </a:t>
            </a:r>
            <a:r>
              <a:rPr lang="sl-SI" b="1" dirty="0">
                <a:solidFill>
                  <a:srgbClr val="FF6600"/>
                </a:solidFill>
              </a:rPr>
              <a:t>neprekinjene</a:t>
            </a:r>
            <a:r>
              <a:rPr lang="sl-SI" dirty="0"/>
              <a:t> </a:t>
            </a:r>
            <a:r>
              <a:rPr lang="sl-SI" b="1" dirty="0">
                <a:solidFill>
                  <a:srgbClr val="FF6600"/>
                </a:solidFill>
              </a:rPr>
              <a:t>hladne</a:t>
            </a:r>
            <a:r>
              <a:rPr lang="sl-SI" dirty="0"/>
              <a:t> verige.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37378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5054EA-119E-34A5-FEBD-04FF39DFE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7030A0"/>
                </a:solidFill>
              </a:rPr>
              <a:t>Sterilizacija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EFCC65D-294A-029E-4B98-23F1EF2A1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sl-SI" dirty="0"/>
              <a:t>Za </a:t>
            </a:r>
            <a:r>
              <a:rPr lang="sl-SI" dirty="0">
                <a:solidFill>
                  <a:srgbClr val="0070C0"/>
                </a:solidFill>
              </a:rPr>
              <a:t>daljšo obstojnost </a:t>
            </a:r>
            <a:r>
              <a:rPr lang="sl-SI" dirty="0"/>
              <a:t>mleko sterilizirajo. </a:t>
            </a:r>
          </a:p>
          <a:p>
            <a:pPr marL="0" indent="0" algn="just">
              <a:buNone/>
            </a:pPr>
            <a:r>
              <a:rPr lang="sl-SI" dirty="0"/>
              <a:t>Sterilizacija je postopek, ki </a:t>
            </a:r>
            <a:r>
              <a:rPr lang="sl-SI" b="1" dirty="0">
                <a:solidFill>
                  <a:srgbClr val="00B050"/>
                </a:solidFill>
              </a:rPr>
              <a:t>uniči vse vrste bakterije. </a:t>
            </a:r>
          </a:p>
          <a:p>
            <a:pPr marL="0" indent="0" algn="just">
              <a:buNone/>
            </a:pPr>
            <a:r>
              <a:rPr lang="sl-SI" dirty="0"/>
              <a:t>Najpogostejši način sterilizacije  je </a:t>
            </a:r>
            <a:r>
              <a:rPr lang="sl-SI" dirty="0" err="1">
                <a:solidFill>
                  <a:srgbClr val="FF6600"/>
                </a:solidFill>
              </a:rPr>
              <a:t>ultravisok</a:t>
            </a:r>
            <a:r>
              <a:rPr lang="sl-SI" dirty="0">
                <a:solidFill>
                  <a:srgbClr val="FF6600"/>
                </a:solidFill>
              </a:rPr>
              <a:t> temperaturni</a:t>
            </a:r>
            <a:r>
              <a:rPr lang="sl-SI" dirty="0"/>
              <a:t> postopek (UVT), ko mleko izpostavimo  za kratek čas visokim temperaturi (najmanj 135 °C v kombinaciji z ustreznim časom zadrževanja).</a:t>
            </a:r>
          </a:p>
          <a:p>
            <a:pPr marL="0" indent="0" algn="just">
              <a:buNone/>
            </a:pPr>
            <a:r>
              <a:rPr lang="sl-SI" dirty="0"/>
              <a:t>Tako obdelano mleko lahko </a:t>
            </a:r>
            <a:r>
              <a:rPr lang="sl-SI" dirty="0">
                <a:solidFill>
                  <a:srgbClr val="732981"/>
                </a:solidFill>
              </a:rPr>
              <a:t>v aseptično zaprti embalaži </a:t>
            </a:r>
            <a:r>
              <a:rPr lang="sl-SI" dirty="0"/>
              <a:t>hranimo pri </a:t>
            </a:r>
            <a:r>
              <a:rPr lang="sl-SI" dirty="0">
                <a:solidFill>
                  <a:srgbClr val="732981"/>
                </a:solidFill>
              </a:rPr>
              <a:t>sobni temperaturi.</a:t>
            </a:r>
          </a:p>
          <a:p>
            <a:pPr marL="0" indent="0" algn="just">
              <a:buNone/>
            </a:pPr>
            <a:r>
              <a:rPr lang="sl-SI" dirty="0">
                <a:solidFill>
                  <a:srgbClr val="732981"/>
                </a:solidFill>
                <a:hlinkClick r:id="rId2"/>
              </a:rPr>
              <a:t>https://www.l-m.si/o-mleku/postopki-predelave/</a:t>
            </a:r>
            <a:endParaRPr lang="sl-SI" dirty="0">
              <a:solidFill>
                <a:srgbClr val="732981"/>
              </a:solidFill>
            </a:endParaRPr>
          </a:p>
          <a:p>
            <a:pPr marL="0" indent="0" algn="just">
              <a:buNone/>
            </a:pPr>
            <a:endParaRPr lang="sl-SI" dirty="0">
              <a:solidFill>
                <a:srgbClr val="7329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721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8F2668-B61C-1D7D-3509-F3403F330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732981"/>
                </a:solidFill>
              </a:rPr>
              <a:t>Tržni standardi za mlečne izdelke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DAA7CA2-504E-9CCF-D4AE-EA33B3F6A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sl-SI" dirty="0"/>
              <a:t>Med mlečne izdelke se uvrščajo:</a:t>
            </a:r>
          </a:p>
          <a:p>
            <a:pPr lvl="1" algn="just"/>
            <a:r>
              <a:rPr lang="sl-SI" b="1" dirty="0">
                <a:solidFill>
                  <a:srgbClr val="0070C0"/>
                </a:solidFill>
              </a:rPr>
              <a:t>Sirotka</a:t>
            </a:r>
          </a:p>
          <a:p>
            <a:pPr lvl="1" algn="just"/>
            <a:r>
              <a:rPr lang="sl-SI" b="1" dirty="0">
                <a:solidFill>
                  <a:srgbClr val="0070C0"/>
                </a:solidFill>
              </a:rPr>
              <a:t>Smetana</a:t>
            </a:r>
          </a:p>
          <a:p>
            <a:pPr lvl="1" algn="just"/>
            <a:r>
              <a:rPr lang="sl-SI" b="1" dirty="0">
                <a:solidFill>
                  <a:srgbClr val="0070C0"/>
                </a:solidFill>
              </a:rPr>
              <a:t>Maslo</a:t>
            </a:r>
          </a:p>
          <a:p>
            <a:pPr lvl="1" algn="just"/>
            <a:r>
              <a:rPr lang="sl-SI" b="1" dirty="0">
                <a:solidFill>
                  <a:srgbClr val="0070C0"/>
                </a:solidFill>
              </a:rPr>
              <a:t>Pinjenec</a:t>
            </a:r>
          </a:p>
          <a:p>
            <a:pPr lvl="1" algn="just"/>
            <a:r>
              <a:rPr lang="sl-SI" b="1" dirty="0">
                <a:solidFill>
                  <a:srgbClr val="0070C0"/>
                </a:solidFill>
              </a:rPr>
              <a:t>Kazeini</a:t>
            </a:r>
          </a:p>
          <a:p>
            <a:pPr lvl="1" algn="just"/>
            <a:r>
              <a:rPr lang="sl-SI" b="1" dirty="0">
                <a:solidFill>
                  <a:srgbClr val="0070C0"/>
                </a:solidFill>
              </a:rPr>
              <a:t>mlečna maščoba brez vode</a:t>
            </a:r>
          </a:p>
          <a:p>
            <a:pPr lvl="1" algn="just"/>
            <a:r>
              <a:rPr lang="sl-SI" b="1" dirty="0">
                <a:solidFill>
                  <a:srgbClr val="0070C0"/>
                </a:solidFill>
              </a:rPr>
              <a:t>Sir</a:t>
            </a:r>
          </a:p>
          <a:p>
            <a:pPr lvl="1" algn="just"/>
            <a:r>
              <a:rPr lang="sl-SI" b="1" dirty="0">
                <a:solidFill>
                  <a:srgbClr val="0070C0"/>
                </a:solidFill>
              </a:rPr>
              <a:t>Jogurt</a:t>
            </a:r>
          </a:p>
          <a:p>
            <a:pPr lvl="1" algn="just"/>
            <a:r>
              <a:rPr lang="sl-SI" b="1" dirty="0">
                <a:solidFill>
                  <a:srgbClr val="0070C0"/>
                </a:solidFill>
              </a:rPr>
              <a:t>Kefir</a:t>
            </a:r>
          </a:p>
          <a:p>
            <a:pPr lvl="1" algn="just"/>
            <a:r>
              <a:rPr lang="sl-SI" b="1" dirty="0">
                <a:solidFill>
                  <a:srgbClr val="0070C0"/>
                </a:solidFill>
              </a:rPr>
              <a:t>in kumis</a:t>
            </a:r>
          </a:p>
          <a:p>
            <a:pPr marL="0" indent="0" algn="just">
              <a:buNone/>
            </a:pPr>
            <a:r>
              <a:rPr lang="sl-SI" sz="2200" i="1" dirty="0"/>
              <a:t>Definicije so povzete po veljavni nacionalni in EU zakonodaji ter </a:t>
            </a:r>
            <a:r>
              <a:rPr lang="sl-SI" sz="2200" i="1" dirty="0" err="1"/>
              <a:t>Codex</a:t>
            </a:r>
            <a:r>
              <a:rPr lang="sl-SI" sz="2200" i="1" dirty="0"/>
              <a:t> </a:t>
            </a:r>
            <a:r>
              <a:rPr lang="sl-SI" sz="2200" i="1" dirty="0" err="1"/>
              <a:t>Alimentarius</a:t>
            </a:r>
            <a:r>
              <a:rPr lang="sl-SI" sz="2200" i="1" dirty="0"/>
              <a:t>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8EAA08D-74DD-A4E3-6071-D8DDAB462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182" y="2385060"/>
            <a:ext cx="7119257" cy="249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550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2604</TotalTime>
  <Words>2013</Words>
  <Application>Microsoft Office PowerPoint</Application>
  <PresentationFormat>Širokozaslonsko</PresentationFormat>
  <Paragraphs>180</Paragraphs>
  <Slides>35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Officeova tema</vt:lpstr>
      <vt:lpstr>KKŽ – mleko in mlečni izdelki</vt:lpstr>
      <vt:lpstr>Mleko</vt:lpstr>
      <vt:lpstr>Tržni standardi za mleko</vt:lpstr>
      <vt:lpstr>Konzumno mleko</vt:lpstr>
      <vt:lpstr>PowerPointova predstavitev</vt:lpstr>
      <vt:lpstr>Homogenizacija</vt:lpstr>
      <vt:lpstr>Pasterizacija</vt:lpstr>
      <vt:lpstr>Sterilizacija</vt:lpstr>
      <vt:lpstr>Tržni standardi za mlečne izdelke</vt:lpstr>
      <vt:lpstr>PowerPointova predstavitev</vt:lpstr>
      <vt:lpstr>PowerPointova predstavitev</vt:lpstr>
      <vt:lpstr>PowerPointova predstavitev</vt:lpstr>
      <vt:lpstr>Sir</vt:lpstr>
      <vt:lpstr>Jogurt</vt:lpstr>
      <vt:lpstr>PowerPointova predstavitev</vt:lpstr>
      <vt:lpstr>Tržni standardi za mazave maščobe</vt:lpstr>
      <vt:lpstr>PowerPointova predstavitev</vt:lpstr>
      <vt:lpstr>Analize mleka</vt:lpstr>
      <vt:lpstr>Fizikalno-kemijske analize mleka</vt:lpstr>
      <vt:lpstr>Dokazovanje nesnage v mleku</vt:lpstr>
      <vt:lpstr>Določanje gostote mleka</vt:lpstr>
      <vt:lpstr>Dokazovanje pasterizacije mleka</vt:lpstr>
      <vt:lpstr>Določanje zmrzišča mleka</vt:lpstr>
      <vt:lpstr>Določanje kislinske stopnje mleka</vt:lpstr>
      <vt:lpstr>Določanje beljakovin v mleku</vt:lpstr>
      <vt:lpstr>1. Metoda po Kjeldahlu</vt:lpstr>
      <vt:lpstr>2. Formolna titratcija</vt:lpstr>
      <vt:lpstr>3. Metoda z barvilom amido črnim</vt:lpstr>
      <vt:lpstr>4. Infrardeča spektrofotometrija</vt:lpstr>
      <vt:lpstr>Vsebnost maščobe v mleku</vt:lpstr>
      <vt:lpstr>butirometer</vt:lpstr>
      <vt:lpstr>Določanje suhe snovi v mleku</vt:lpstr>
      <vt:lpstr>Fizikalno-kemijske analize zgoščenega mleka</vt:lpstr>
      <vt:lpstr>Določanje: 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Denis</dc:creator>
  <cp:lastModifiedBy>Barbara Zajc Tekavec</cp:lastModifiedBy>
  <cp:revision>74</cp:revision>
  <dcterms:created xsi:type="dcterms:W3CDTF">2022-06-18T09:38:38Z</dcterms:created>
  <dcterms:modified xsi:type="dcterms:W3CDTF">2025-11-11T17:35:22Z</dcterms:modified>
</cp:coreProperties>
</file>