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7" r:id="rId3"/>
    <p:sldId id="339" r:id="rId4"/>
    <p:sldId id="276" r:id="rId5"/>
    <p:sldId id="260" r:id="rId6"/>
    <p:sldId id="261" r:id="rId7"/>
    <p:sldId id="262" r:id="rId8"/>
    <p:sldId id="263" r:id="rId9"/>
    <p:sldId id="264" r:id="rId10"/>
    <p:sldId id="265" r:id="rId11"/>
    <p:sldId id="266" r:id="rId12"/>
    <p:sldId id="268" r:id="rId13"/>
    <p:sldId id="25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11. 10. 2022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11. 10. 2022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11. 10. 2022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11. 10. 2022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11. 10. 2022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11. 10. 2022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11. 10. 2022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11. 10. 2022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11. 10. 2022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11. 10. 2022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11. 10. 2022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‹N›</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11. 10. 2022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‹N›</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it-IT" sz="5400" dirty="0">
                <a:latin typeface="Berlin Sans FB" panose="020E0602020502020306" pitchFamily="34" charset="0"/>
              </a:rPr>
              <a:t>Perché insegnare le abilità sociali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buNone/>
            </a:pPr>
            <a:r>
              <a:rPr lang="en-GB" sz="3600" dirty="0">
                <a:effectLst/>
                <a:latin typeface="Berlin Sans FB" panose="020E0602020502020306" pitchFamily="34" charset="0"/>
                <a:ea typeface="Times New Roman" panose="02020603050405020304" pitchFamily="18" charset="0"/>
              </a:rPr>
              <a:t>“</a:t>
            </a:r>
            <a:r>
              <a:rPr lang="it-IT" sz="3600" dirty="0">
                <a:latin typeface="Berlin Sans FB" panose="020E0602020502020306" pitchFamily="34" charset="0"/>
                <a:ea typeface="Times New Roman" panose="02020603050405020304" pitchFamily="18" charset="0"/>
              </a:rPr>
              <a:t>Se sei cieco, come fai a sapere dove guardare quando qualcuno ti parla? O quando stringere la mano a qualcuno? O cosa significa "spazio personale"? Queste sono solo alcune delle abilità che i bambini non vedenti devono esplicitamente imparare, poiché non hanno il vantaggio di osservare le azioni e le reazioni dei loro familiari e amici nelle situazioni sociali</a:t>
            </a:r>
            <a:r>
              <a:rPr lang="en-GB" sz="3600" dirty="0">
                <a:effectLst/>
                <a:latin typeface="Berlin Sans FB" panose="020E0602020502020306" pitchFamily="34" charset="0"/>
                <a:ea typeface="Times New Roman" panose="02020603050405020304" pitchFamily="18" charset="0"/>
              </a:rPr>
              <a:t>.”</a:t>
            </a:r>
          </a:p>
          <a:p>
            <a:pPr marL="0" indent="0">
              <a:buNone/>
            </a:pPr>
            <a:r>
              <a:rPr lang="en-GB" dirty="0">
                <a:solidFill>
                  <a:srgbClr val="FF0000"/>
                </a:solidFill>
                <a:effectLst/>
                <a:latin typeface="Berlin Sans FB" panose="020E0602020502020306" pitchFamily="34" charset="0"/>
                <a:ea typeface="Times New Roman" panose="02020603050405020304" pitchFamily="18" charset="0"/>
              </a:rPr>
              <a:t>Perkins school for the Blind</a:t>
            </a:r>
          </a:p>
        </p:txBody>
      </p:sp>
    </p:spTree>
    <p:extLst>
      <p:ext uri="{BB962C8B-B14F-4D97-AF65-F5344CB8AC3E}">
        <p14:creationId xmlns:p14="http://schemas.microsoft.com/office/powerpoint/2010/main" val="11518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it-IT" sz="5400" dirty="0">
                <a:latin typeface="Berlin Sans FB" panose="020E0602020502020306" pitchFamily="34" charset="0"/>
              </a:rPr>
              <a:t>Perché insegnare le abilità sociali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fontScale="92500"/>
          </a:bodyPr>
          <a:lstStyle/>
          <a:p>
            <a:pPr marL="0" indent="0">
              <a:buNone/>
            </a:pPr>
            <a:r>
              <a:rPr lang="en-GB" sz="3200" dirty="0">
                <a:effectLst/>
                <a:latin typeface="Berlin Sans FB" panose="020F0502020204030204" pitchFamily="34" charset="0"/>
                <a:ea typeface="Calibri" panose="020F0502020204030204" pitchFamily="34" charset="0"/>
                <a:cs typeface="Times New Roman" panose="02020603050405020304" pitchFamily="18" charset="0"/>
              </a:rPr>
              <a:t>“</a:t>
            </a:r>
            <a:r>
              <a:rPr lang="it-IT" sz="3200" dirty="0">
                <a:latin typeface="Berlin Sans FB" panose="020F0502020204030204" pitchFamily="34" charset="0"/>
                <a:ea typeface="Calibri" panose="020F0502020204030204" pitchFamily="34" charset="0"/>
                <a:cs typeface="Times New Roman" panose="02020603050405020304" pitchFamily="18" charset="0"/>
              </a:rPr>
              <a:t>I bambini vedenti osservano e imitano i comportamenti sociali delle persone, imparando da qualsiasi spunto visivo. Questo è noto come apprendimento accidentale. Se queste opportunità non sono disponibili per un bambino, la comprensione e lo sviluppo di un comportamento sociale appropriato possono diventare frammentari. Avere competenze sociali adeguate è fondamentale per le interazioni quotidiane di un bambino. Esse consentono al bambino di interagire con gli altri, di stabilire amicizie e di sviluppare successivamente relazioni personali e lavorative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2017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6485-42BE-5240-8205-881C7477BC4A}"/>
              </a:ext>
            </a:extLst>
          </p:cNvPr>
          <p:cNvSpPr>
            <a:spLocks noGrp="1"/>
          </p:cNvSpPr>
          <p:nvPr>
            <p:ph type="title"/>
          </p:nvPr>
        </p:nvSpPr>
        <p:spPr/>
        <p:txBody>
          <a:bodyPr>
            <a:normAutofit/>
          </a:bodyPr>
          <a:lstStyle/>
          <a:p>
            <a:pPr algn="ctr"/>
            <a:r>
              <a:rPr lang="en-GB" sz="5400" dirty="0" err="1">
                <a:latin typeface="Berlin Sans FB" panose="020E0602020502020306" pitchFamily="34" charset="0"/>
              </a:rPr>
              <a:t>Cos’è</a:t>
            </a:r>
            <a:r>
              <a:rPr lang="en-GB" sz="5400" dirty="0">
                <a:latin typeface="Berlin Sans FB" panose="020E0602020502020306" pitchFamily="34" charset="0"/>
              </a:rPr>
              <a:t> SMILE Too?</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8D121063-16B3-6645-9AE6-3D5501FD1FD0}"/>
              </a:ext>
            </a:extLst>
          </p:cNvPr>
          <p:cNvSpPr>
            <a:spLocks noGrp="1"/>
          </p:cNvSpPr>
          <p:nvPr>
            <p:ph idx="1"/>
          </p:nvPr>
        </p:nvSpPr>
        <p:spPr>
          <a:xfrm>
            <a:off x="649587" y="1888496"/>
            <a:ext cx="10515600" cy="4351338"/>
          </a:xfrm>
        </p:spPr>
        <p:txBody>
          <a:bodyPr>
            <a:normAutofit/>
          </a:bodyPr>
          <a:lstStyle/>
          <a:p>
            <a:pPr marL="0" indent="0">
              <a:buNone/>
            </a:pPr>
            <a:r>
              <a:rPr lang="en-GB" sz="4000" b="0" i="0" u="none" strike="noStrike" dirty="0">
                <a:solidFill>
                  <a:srgbClr val="000000"/>
                </a:solidFill>
                <a:effectLst/>
                <a:latin typeface="Berlin Sans FB" panose="020E0602020502020306" pitchFamily="34" charset="0"/>
              </a:rPr>
              <a:t>SMILE </a:t>
            </a:r>
            <a:r>
              <a:rPr lang="it-IT" sz="4000" dirty="0">
                <a:solidFill>
                  <a:srgbClr val="000000"/>
                </a:solidFill>
                <a:latin typeface="Berlin Sans FB" panose="020E0602020502020306" pitchFamily="34" charset="0"/>
              </a:rPr>
              <a:t>è l'acronimo di Social Skills Make Inclusive Life </a:t>
            </a:r>
            <a:r>
              <a:rPr lang="it-IT" sz="4000" dirty="0" err="1">
                <a:solidFill>
                  <a:srgbClr val="000000"/>
                </a:solidFill>
                <a:latin typeface="Berlin Sans FB" panose="020E0602020502020306" pitchFamily="34" charset="0"/>
              </a:rPr>
              <a:t>Easier</a:t>
            </a:r>
            <a:r>
              <a:rPr lang="it-IT" sz="4000" dirty="0">
                <a:solidFill>
                  <a:srgbClr val="000000"/>
                </a:solidFill>
                <a:latin typeface="Berlin Sans FB" panose="020E0602020502020306" pitchFamily="34" charset="0"/>
              </a:rPr>
              <a:t>. Come suggerisce il nome, lo scopo di questo progetto triennale è quello di condividere le conoscenze sullo sviluppo delle abilità sociali nei bambini e nei giovani ipovedenti, con l'obiettivo di sviluppare risorse per gli educatori e i genitori a sostegno delle abilità sociali.</a:t>
            </a:r>
            <a:endParaRPr lang="en-GB" sz="4000" b="0" i="0" u="none" strike="noStrike" dirty="0">
              <a:solidFill>
                <a:srgbClr val="000000"/>
              </a:solidFill>
              <a:effectLst/>
              <a:latin typeface="Berlin Sans FB" panose="020E0602020502020306" pitchFamily="34" charset="0"/>
            </a:endParaRPr>
          </a:p>
        </p:txBody>
      </p:sp>
    </p:spTree>
    <p:extLst>
      <p:ext uri="{BB962C8B-B14F-4D97-AF65-F5344CB8AC3E}">
        <p14:creationId xmlns:p14="http://schemas.microsoft.com/office/powerpoint/2010/main" val="76171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a:t>
            </a:r>
            <a:r>
              <a:rPr lang="it-IT" sz="2000" dirty="0"/>
              <a:t>Il sostegno della Commissione europea alla realizzazione di questa pubblicazione non costituisce un'approvazione dei contenuti, che riflettono esclusivamente il punto di vista degli autori, e la Commissione non può essere ritenuta responsabile dell'uso che può essere fatto delle informazioni in essa contenute.</a:t>
            </a:r>
            <a:r>
              <a:rPr lang="en-US" sz="2000" dirty="0"/>
              <a:t>."</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757061"/>
            <a:ext cx="10515600" cy="5181255"/>
          </a:xfrm>
        </p:spPr>
        <p:txBody>
          <a:bodyPr>
            <a:normAutofit/>
          </a:bodyPr>
          <a:lstStyle/>
          <a:p>
            <a:pPr marL="0" indent="0" algn="ctr">
              <a:buNone/>
            </a:pPr>
            <a:r>
              <a:rPr lang="en-GB" sz="4000" dirty="0">
                <a:solidFill>
                  <a:srgbClr val="FF0000"/>
                </a:solidFill>
                <a:latin typeface="Berlin Sans FB" panose="020E0602020502020306" pitchFamily="34" charset="0"/>
              </a:rPr>
              <a:t>S</a:t>
            </a:r>
            <a:r>
              <a:rPr lang="en-GB" sz="4000" dirty="0">
                <a:latin typeface="Berlin Sans FB" panose="020E0602020502020306" pitchFamily="34" charset="0"/>
              </a:rPr>
              <a:t>ocial </a:t>
            </a:r>
            <a:r>
              <a:rPr lang="en-GB" sz="4000" dirty="0">
                <a:solidFill>
                  <a:srgbClr val="FF0000"/>
                </a:solidFill>
                <a:latin typeface="Berlin Sans FB" panose="020E0602020502020306" pitchFamily="34" charset="0"/>
              </a:rPr>
              <a:t>S</a:t>
            </a:r>
            <a:r>
              <a:rPr lang="en-GB" sz="4000" dirty="0">
                <a:latin typeface="Berlin Sans FB" panose="020E0602020502020306" pitchFamily="34" charset="0"/>
              </a:rPr>
              <a:t>kills </a:t>
            </a:r>
            <a:r>
              <a:rPr lang="en-GB" sz="4000" dirty="0">
                <a:solidFill>
                  <a:srgbClr val="FF0000"/>
                </a:solidFill>
                <a:latin typeface="Berlin Sans FB" panose="020E0602020502020306" pitchFamily="34" charset="0"/>
              </a:rPr>
              <a:t>M</a:t>
            </a:r>
            <a:r>
              <a:rPr lang="en-GB" sz="4000" dirty="0">
                <a:latin typeface="Berlin Sans FB" panose="020E0602020502020306" pitchFamily="34" charset="0"/>
              </a:rPr>
              <a:t>ake </a:t>
            </a:r>
            <a:r>
              <a:rPr lang="en-GB" sz="4000" dirty="0">
                <a:solidFill>
                  <a:srgbClr val="FF0000"/>
                </a:solidFill>
                <a:latin typeface="Berlin Sans FB" panose="020E0602020502020306" pitchFamily="34" charset="0"/>
              </a:rPr>
              <a:t>I</a:t>
            </a:r>
            <a:r>
              <a:rPr lang="en-GB" sz="4000" dirty="0">
                <a:latin typeface="Berlin Sans FB" panose="020E0602020502020306" pitchFamily="34" charset="0"/>
              </a:rPr>
              <a:t>nclusive </a:t>
            </a:r>
            <a:r>
              <a:rPr lang="en-GB" sz="4000" dirty="0">
                <a:solidFill>
                  <a:srgbClr val="FF0000"/>
                </a:solidFill>
                <a:latin typeface="Berlin Sans FB" panose="020E0602020502020306" pitchFamily="34" charset="0"/>
              </a:rPr>
              <a:t>L</a:t>
            </a:r>
            <a:r>
              <a:rPr lang="en-GB" sz="4000" dirty="0">
                <a:latin typeface="Berlin Sans FB" panose="020E0602020502020306" pitchFamily="34" charset="0"/>
              </a:rPr>
              <a:t>ife </a:t>
            </a:r>
            <a:r>
              <a:rPr lang="en-GB" sz="4000" dirty="0">
                <a:solidFill>
                  <a:srgbClr val="FF0000"/>
                </a:solidFill>
                <a:latin typeface="Berlin Sans FB" panose="020E0602020502020306" pitchFamily="34" charset="0"/>
              </a:rPr>
              <a:t>E</a:t>
            </a:r>
            <a:r>
              <a:rPr lang="en-GB" sz="4000" dirty="0">
                <a:latin typeface="Berlin Sans FB" panose="020E0602020502020306" pitchFamily="34" charset="0"/>
              </a:rPr>
              <a:t>asier</a:t>
            </a:r>
          </a:p>
          <a:p>
            <a:pPr marL="0" indent="0" algn="ctr">
              <a:buNone/>
            </a:pPr>
            <a:r>
              <a:rPr lang="it-IT" sz="4000" dirty="0">
                <a:latin typeface="Berlin Sans FB" panose="020E0602020502020306" pitchFamily="34" charset="0"/>
              </a:rPr>
              <a:t>Un programma di formazione per genitori di bambini con disabilità visive</a:t>
            </a: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13" name="Picture 12">
            <a:extLst>
              <a:ext uri="{FF2B5EF4-FFF2-40B4-BE49-F238E27FC236}">
                <a16:creationId xmlns:a16="http://schemas.microsoft.com/office/drawing/2014/main" id="{DE55965C-380C-B24D-9314-4E87A121787F}"/>
              </a:ext>
            </a:extLst>
          </p:cNvPr>
          <p:cNvPicPr>
            <a:picLocks noChangeAspect="1"/>
          </p:cNvPicPr>
          <p:nvPr/>
        </p:nvPicPr>
        <p:blipFill>
          <a:blip r:embed="rId4"/>
          <a:stretch>
            <a:fillRect/>
          </a:stretch>
        </p:blipFill>
        <p:spPr>
          <a:xfrm>
            <a:off x="4372919" y="2600299"/>
            <a:ext cx="3525396" cy="2446730"/>
          </a:xfrm>
          <a:prstGeom prst="rect">
            <a:avLst/>
          </a:prstGeom>
        </p:spPr>
      </p:pic>
      <p:sp>
        <p:nvSpPr>
          <p:cNvPr id="2" name="Rectangle 1">
            <a:extLst>
              <a:ext uri="{FF2B5EF4-FFF2-40B4-BE49-F238E27FC236}">
                <a16:creationId xmlns:a16="http://schemas.microsoft.com/office/drawing/2014/main" id="{112C2889-26B3-617D-3E9D-34E606ECF4E9}"/>
              </a:ext>
            </a:extLst>
          </p:cNvPr>
          <p:cNvSpPr/>
          <p:nvPr/>
        </p:nvSpPr>
        <p:spPr>
          <a:xfrm>
            <a:off x="3971536" y="5041124"/>
            <a:ext cx="5547360" cy="246221"/>
          </a:xfrm>
          <a:prstGeom prst="rect">
            <a:avLst/>
          </a:prstGeom>
        </p:spPr>
        <p:txBody>
          <a:bodyPr wrap="square">
            <a:spAutoFit/>
          </a:bodyPr>
          <a:lstStyle/>
          <a:p>
            <a:r>
              <a:rPr lang="en-GB" sz="1000" dirty="0"/>
              <a:t>(https://ibvi.org/blog/educational-options-for-blind-and-visually-impaired-kids/)</a:t>
            </a:r>
          </a:p>
        </p:txBody>
      </p:sp>
      <p:sp>
        <p:nvSpPr>
          <p:cNvPr id="4" name="Rectangle 3">
            <a:extLst>
              <a:ext uri="{FF2B5EF4-FFF2-40B4-BE49-F238E27FC236}">
                <a16:creationId xmlns:a16="http://schemas.microsoft.com/office/drawing/2014/main" id="{F430ABFD-3B42-3124-5E24-3F03856B39E5}"/>
              </a:ext>
            </a:extLst>
          </p:cNvPr>
          <p:cNvSpPr/>
          <p:nvPr/>
        </p:nvSpPr>
        <p:spPr>
          <a:xfrm>
            <a:off x="3528204" y="5241266"/>
            <a:ext cx="5365703"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30800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5400" dirty="0">
                <a:latin typeface="Berlin Sans FB" panose="020E0602020502020306" pitchFamily="34" charset="0"/>
              </a:rPr>
              <a:t>Abilità sociali e disabilità visiva</a:t>
            </a:r>
            <a:endParaRPr lang="en-GB" sz="5400" dirty="0"/>
          </a:p>
        </p:txBody>
      </p:sp>
      <p:sp>
        <p:nvSpPr>
          <p:cNvPr id="3" name="Content Placeholder 2"/>
          <p:cNvSpPr>
            <a:spLocks noGrp="1"/>
          </p:cNvSpPr>
          <p:nvPr>
            <p:ph idx="1"/>
          </p:nvPr>
        </p:nvSpPr>
        <p:spPr/>
        <p:txBody>
          <a:bodyPr>
            <a:normAutofit fontScale="92500"/>
          </a:bodyPr>
          <a:lstStyle/>
          <a:p>
            <a:r>
              <a:rPr lang="it-IT" dirty="0">
                <a:solidFill>
                  <a:srgbClr val="000000"/>
                </a:solidFill>
                <a:latin typeface="Berlin Sans FB" panose="020E0602020502020306" pitchFamily="34" charset="0"/>
              </a:rPr>
              <a:t>Gran parte dell'interazione sociale non è verbale e i segnali sociali e il linguaggio del corpo possono essere concetti astratti per il bambino con disabilità visiva. Lo sviluppo delle abilità sociali deve essere considerato con attenzione, poiché differisce notevolmente da quello dei coetanei vedenti.</a:t>
            </a:r>
          </a:p>
          <a:p>
            <a:endParaRPr lang="en-GB" dirty="0">
              <a:solidFill>
                <a:srgbClr val="000000"/>
              </a:solidFill>
              <a:latin typeface="Berlin Sans FB" panose="020E0602020502020306" pitchFamily="34" charset="0"/>
            </a:endParaRPr>
          </a:p>
          <a:p>
            <a:r>
              <a:rPr lang="it-IT" dirty="0">
                <a:solidFill>
                  <a:srgbClr val="000000"/>
                </a:solidFill>
                <a:latin typeface="Berlin Sans FB" panose="020E0602020502020306" pitchFamily="34" charset="0"/>
              </a:rPr>
              <a:t>I bambini ipovedenti possono avere difficoltà ad acquisire le abilità sociali che sono fondamentali per sviluppare relazioni e comprendere le situazioni sociali per tutta la vita. </a:t>
            </a:r>
            <a:r>
              <a:rPr lang="it-IT" dirty="0">
                <a:solidFill>
                  <a:srgbClr val="FF0000"/>
                </a:solidFill>
                <a:latin typeface="Berlin Sans FB" panose="020E0602020502020306" pitchFamily="34" charset="0"/>
              </a:rPr>
              <a:t>Non si può pensare che sviluppino automaticamente le abilità sociali come i loro coetanei vedenti</a:t>
            </a:r>
            <a:r>
              <a:rPr lang="it-IT" dirty="0">
                <a:solidFill>
                  <a:srgbClr val="000000"/>
                </a:solidFill>
                <a:latin typeface="Berlin Sans FB" panose="020E0602020502020306" pitchFamily="34" charset="0"/>
              </a:rPr>
              <a:t>. Questo ha un impatto sia a scuola che nel mondo esterno.</a:t>
            </a: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92954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4908" y="333096"/>
            <a:ext cx="4631678" cy="5827520"/>
          </a:xfrm>
        </p:spPr>
      </p:pic>
      <p:sp>
        <p:nvSpPr>
          <p:cNvPr id="3" name="Rectangle 5">
            <a:extLst>
              <a:ext uri="{FF2B5EF4-FFF2-40B4-BE49-F238E27FC236}">
                <a16:creationId xmlns:a16="http://schemas.microsoft.com/office/drawing/2014/main" id="{49B5BFC2-9342-50D7-46F7-7A4034FA66D8}"/>
              </a:ext>
            </a:extLst>
          </p:cNvPr>
          <p:cNvSpPr/>
          <p:nvPr/>
        </p:nvSpPr>
        <p:spPr>
          <a:xfrm>
            <a:off x="4365278" y="6069534"/>
            <a:ext cx="3690938" cy="246221"/>
          </a:xfrm>
          <a:prstGeom prst="rect">
            <a:avLst/>
          </a:prstGeom>
        </p:spPr>
        <p:txBody>
          <a:bodyPr wrap="square">
            <a:spAutoFit/>
          </a:bodyPr>
          <a:lstStyle/>
          <a:p>
            <a:r>
              <a:rPr lang="en-GB" sz="1000" dirty="0"/>
              <a:t>https://i0.wp.com/www.thepathway2success.com/wp-content</a:t>
            </a:r>
          </a:p>
        </p:txBody>
      </p:sp>
    </p:spTree>
    <p:extLst>
      <p:ext uri="{BB962C8B-B14F-4D97-AF65-F5344CB8AC3E}">
        <p14:creationId xmlns:p14="http://schemas.microsoft.com/office/powerpoint/2010/main" val="333530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err="1">
                <a:solidFill>
                  <a:schemeClr val="tx1"/>
                </a:solidFill>
                <a:latin typeface="Berlin Sans FB" panose="020E0602020502020306" pitchFamily="34" charset="0"/>
              </a:rPr>
              <a:t>Domanda</a:t>
            </a:r>
            <a:r>
              <a:rPr lang="en-GB" sz="5400" kern="1200" dirty="0">
                <a:solidFill>
                  <a:schemeClr val="tx1"/>
                </a:solidFill>
                <a:latin typeface="Berlin Sans FB" panose="020E0602020502020306" pitchFamily="34" charset="0"/>
              </a:rPr>
              <a:t>:</a:t>
            </a:r>
            <a:r>
              <a:rPr lang="en-US" sz="5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en-US" sz="6600" kern="1200" dirty="0">
                <a:solidFill>
                  <a:schemeClr val="tx1"/>
                </a:solidFill>
                <a:latin typeface="Berlin Sans FB" panose="020E0602020502020306" pitchFamily="34" charset="0"/>
              </a:rPr>
              <a:t>Come </a:t>
            </a:r>
            <a:r>
              <a:rPr lang="en-US" sz="6600" kern="1200" dirty="0" err="1">
                <a:solidFill>
                  <a:schemeClr val="tx1"/>
                </a:solidFill>
                <a:latin typeface="Berlin Sans FB" panose="020E0602020502020306" pitchFamily="34" charset="0"/>
              </a:rPr>
              <a:t>comunichiamo</a:t>
            </a:r>
            <a:r>
              <a:rPr lang="en-US" sz="6600" kern="1200" dirty="0">
                <a:solidFill>
                  <a:schemeClr val="tx1"/>
                </a:solidFill>
                <a:latin typeface="Berlin Sans FB" panose="020E0602020502020306" pitchFamily="34" charset="0"/>
              </a:rPr>
              <a:t>?</a:t>
            </a:r>
          </a:p>
        </p:txBody>
      </p:sp>
      <p:pic>
        <p:nvPicPr>
          <p:cNvPr id="4" name="Picture 2" descr="How to improve open-ended questions in surveys | Davis &amp; Company">
            <a:extLst>
              <a:ext uri="{FF2B5EF4-FFF2-40B4-BE49-F238E27FC236}">
                <a16:creationId xmlns:a16="http://schemas.microsoft.com/office/drawing/2014/main" id="{46E69E6A-7FB5-ED6B-348A-38925BD27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1E8589-C469-2299-D898-02410026CEA7}"/>
              </a:ext>
            </a:extLst>
          </p:cNvPr>
          <p:cNvSpPr/>
          <p:nvPr/>
        </p:nvSpPr>
        <p:spPr>
          <a:xfrm>
            <a:off x="4853971" y="6160588"/>
            <a:ext cx="3162661" cy="276999"/>
          </a:xfrm>
          <a:prstGeom prst="rect">
            <a:avLst/>
          </a:prstGeom>
        </p:spPr>
        <p:txBody>
          <a:bodyPr wrap="none">
            <a:spAutoFit/>
          </a:bodyPr>
          <a:lstStyle/>
          <a:p>
            <a:r>
              <a:rPr lang="en-GB" sz="1200" dirty="0"/>
              <a:t>https://stock.adobe.com/uk/images/questions/</a:t>
            </a:r>
          </a:p>
        </p:txBody>
      </p:sp>
    </p:spTree>
    <p:extLst>
      <p:ext uri="{BB962C8B-B14F-4D97-AF65-F5344CB8AC3E}">
        <p14:creationId xmlns:p14="http://schemas.microsoft.com/office/powerpoint/2010/main" val="26814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4C4D6D-B2A3-B94B-9FB4-550544A58A6D}"/>
              </a:ext>
            </a:extLst>
          </p:cNvPr>
          <p:cNvSpPr>
            <a:spLocks noGrp="1"/>
          </p:cNvSpPr>
          <p:nvPr>
            <p:ph type="title"/>
          </p:nvPr>
        </p:nvSpPr>
        <p:spPr>
          <a:xfrm>
            <a:off x="643467" y="321734"/>
            <a:ext cx="10905066" cy="1135737"/>
          </a:xfrm>
        </p:spPr>
        <p:txBody>
          <a:bodyPr>
            <a:normAutofit/>
          </a:bodyPr>
          <a:lstStyle/>
          <a:p>
            <a:pPr algn="ctr"/>
            <a:r>
              <a:rPr lang="it-IT" sz="3600" dirty="0">
                <a:latin typeface="Berlin Sans FB" panose="020E0602020502020306" pitchFamily="34" charset="0"/>
              </a:rPr>
              <a:t>Quanti modi di comunicare vi sono venuti in mente?</a:t>
            </a:r>
            <a:endParaRPr lang="en-US" sz="36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39333E3-193C-8647-A859-A2B30E3AA9A9}"/>
              </a:ext>
            </a:extLst>
          </p:cNvPr>
          <p:cNvSpPr>
            <a:spLocks noGrp="1"/>
          </p:cNvSpPr>
          <p:nvPr>
            <p:ph idx="1"/>
          </p:nvPr>
        </p:nvSpPr>
        <p:spPr>
          <a:xfrm>
            <a:off x="1401561" y="1486481"/>
            <a:ext cx="4008384" cy="4506722"/>
          </a:xfrm>
        </p:spPr>
        <p:txBody>
          <a:bodyPr>
            <a:normAutofit/>
          </a:bodyPr>
          <a:lstStyle/>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Parlare</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Ascoltare</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Gesti</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Suoni</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Contatto</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visivo</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Linguaggio</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del </a:t>
            </a:r>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corpo</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Espressioni</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facciali</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2400" dirty="0">
                <a:latin typeface="Berlin Sans FB" panose="020E0602020502020306" pitchFamily="34" charset="0"/>
                <a:ea typeface="Times New Roman" panose="02020603050405020304" pitchFamily="18" charset="0"/>
                <a:cs typeface="Times New Roman" panose="02020603050405020304" pitchFamily="18" charset="0"/>
              </a:rPr>
              <a:t>Social media</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latin typeface="Berlin Sans FB" panose="020E0602020502020306" pitchFamily="34" charset="0"/>
              </a:rPr>
              <a:t>Altri</a:t>
            </a:r>
            <a:r>
              <a:rPr lang="en-GB" sz="2400" dirty="0">
                <a:latin typeface="Berlin Sans FB" panose="020E0602020502020306" pitchFamily="34" charset="0"/>
              </a:rPr>
              <a:t>?</a:t>
            </a:r>
            <a:endParaRPr lang="en-US" sz="2400" dirty="0">
              <a:latin typeface="Berlin Sans FB" panose="020E0602020502020306" pitchFamily="34" charset="0"/>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Communication effectivemunication clipart social media case study -  Clipartix">
            <a:extLst>
              <a:ext uri="{FF2B5EF4-FFF2-40B4-BE49-F238E27FC236}">
                <a16:creationId xmlns:a16="http://schemas.microsoft.com/office/drawing/2014/main" id="{6EAC5227-5464-51FC-09C9-8B3E57C1AF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434" y="1321553"/>
            <a:ext cx="5037390" cy="4859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763FB2F-A24F-4295-6111-119AFF41AC3C}"/>
              </a:ext>
            </a:extLst>
          </p:cNvPr>
          <p:cNvSpPr/>
          <p:nvPr/>
        </p:nvSpPr>
        <p:spPr>
          <a:xfrm>
            <a:off x="6300326" y="6189211"/>
            <a:ext cx="3853555" cy="276999"/>
          </a:xfrm>
          <a:prstGeom prst="rect">
            <a:avLst/>
          </a:prstGeom>
        </p:spPr>
        <p:txBody>
          <a:bodyPr wrap="none">
            <a:spAutoFit/>
          </a:bodyPr>
          <a:lstStyle/>
          <a:p>
            <a:r>
              <a:rPr lang="en-GB" sz="1200" dirty="0"/>
              <a:t>https://clipartix.com/communication-clipart-image-43681</a:t>
            </a:r>
            <a:r>
              <a:rPr lang="en-GB" sz="1000" dirty="0"/>
              <a:t>/</a:t>
            </a:r>
          </a:p>
        </p:txBody>
      </p:sp>
    </p:spTree>
    <p:extLst>
      <p:ext uri="{BB962C8B-B14F-4D97-AF65-F5344CB8AC3E}">
        <p14:creationId xmlns:p14="http://schemas.microsoft.com/office/powerpoint/2010/main" val="274638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fontScale="90000"/>
          </a:bodyPr>
          <a:lstStyle/>
          <a:p>
            <a:pPr algn="ctr"/>
            <a:r>
              <a:rPr lang="en-GB" sz="5400" dirty="0" err="1">
                <a:latin typeface="Berlin Sans FB" panose="020E0602020502020306" pitchFamily="34" charset="0"/>
              </a:rPr>
              <a:t>Quanti</a:t>
            </a:r>
            <a:r>
              <a:rPr lang="en-GB" sz="5400" dirty="0">
                <a:latin typeface="Berlin Sans FB" panose="020E0602020502020306" pitchFamily="34" charset="0"/>
              </a:rPr>
              <a:t> di </a:t>
            </a:r>
            <a:r>
              <a:rPr lang="en-GB" sz="5400" dirty="0" err="1">
                <a:latin typeface="Berlin Sans FB" panose="020E0602020502020306" pitchFamily="34" charset="0"/>
              </a:rPr>
              <a:t>questi</a:t>
            </a:r>
            <a:r>
              <a:rPr lang="en-GB" sz="5400" dirty="0">
                <a:latin typeface="Berlin Sans FB" panose="020E0602020502020306" pitchFamily="34" charset="0"/>
              </a:rPr>
              <a:t> </a:t>
            </a:r>
            <a:r>
              <a:rPr lang="en-GB" sz="5400" dirty="0" err="1">
                <a:latin typeface="Berlin Sans FB" panose="020E0602020502020306" pitchFamily="34" charset="0"/>
              </a:rPr>
              <a:t>si</a:t>
            </a:r>
            <a:r>
              <a:rPr lang="en-GB" sz="5400" dirty="0">
                <a:latin typeface="Berlin Sans FB" panose="020E0602020502020306" pitchFamily="34" charset="0"/>
              </a:rPr>
              <a:t> </a:t>
            </a:r>
            <a:r>
              <a:rPr lang="en-GB" sz="5400" dirty="0" err="1">
                <a:latin typeface="Berlin Sans FB" panose="020E0602020502020306" pitchFamily="34" charset="0"/>
              </a:rPr>
              <a:t>basano</a:t>
            </a:r>
            <a:r>
              <a:rPr lang="en-GB" sz="5400" dirty="0">
                <a:latin typeface="Berlin Sans FB" panose="020E0602020502020306" pitchFamily="34" charset="0"/>
              </a:rPr>
              <a:t> </a:t>
            </a:r>
            <a:r>
              <a:rPr lang="en-GB" sz="5400" dirty="0" err="1">
                <a:latin typeface="Berlin Sans FB" panose="020E0602020502020306" pitchFamily="34" charset="0"/>
              </a:rPr>
              <a:t>sulla</a:t>
            </a:r>
            <a:r>
              <a:rPr lang="en-GB" sz="5400" dirty="0">
                <a:latin typeface="Berlin Sans FB" panose="020E0602020502020306" pitchFamily="34" charset="0"/>
              </a:rPr>
              <a:t> vista?</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825625"/>
            <a:ext cx="7617221" cy="4351338"/>
          </a:xfrm>
          <a:prstGeom prst="rect">
            <a:avLst/>
          </a:prstGeom>
        </p:spPr>
      </p:pic>
      <p:sp>
        <p:nvSpPr>
          <p:cNvPr id="3" name="Rectangle 6">
            <a:extLst>
              <a:ext uri="{FF2B5EF4-FFF2-40B4-BE49-F238E27FC236}">
                <a16:creationId xmlns:a16="http://schemas.microsoft.com/office/drawing/2014/main" id="{B7548FCC-509D-B5BB-32F0-DD38D91BC068}"/>
              </a:ext>
            </a:extLst>
          </p:cNvPr>
          <p:cNvSpPr/>
          <p:nvPr/>
        </p:nvSpPr>
        <p:spPr>
          <a:xfrm>
            <a:off x="2466202" y="6176963"/>
            <a:ext cx="7563394" cy="276999"/>
          </a:xfrm>
          <a:prstGeom prst="rect">
            <a:avLst/>
          </a:prstGeom>
        </p:spPr>
        <p:txBody>
          <a:bodyPr wrap="square">
            <a:spAutoFit/>
          </a:bodyPr>
          <a:lstStyle/>
          <a:p>
            <a:r>
              <a:rPr lang="en-GB" sz="1200" dirty="0"/>
              <a:t>https://www.futurity.org/fact-checking-unreliable-sources-1584962/looking-through-magnifying-glass_1600-2/</a:t>
            </a:r>
          </a:p>
        </p:txBody>
      </p:sp>
    </p:spTree>
    <p:extLst>
      <p:ext uri="{BB962C8B-B14F-4D97-AF65-F5344CB8AC3E}">
        <p14:creationId xmlns:p14="http://schemas.microsoft.com/office/powerpoint/2010/main" val="1580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it-IT" dirty="0">
                <a:latin typeface="Berlin Sans FB" panose="020E0602020502020306" pitchFamily="34" charset="0"/>
              </a:rPr>
              <a:t>Cosa significa per il bambino o il giovane con disabilità visiva o senza vista? </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a:xfrm>
            <a:off x="838200" y="1690688"/>
            <a:ext cx="10515600" cy="4608511"/>
          </a:xfrm>
        </p:spPr>
        <p:txBody>
          <a:bodyPr>
            <a:normAutofit fontScale="25000" lnSpcReduction="20000"/>
          </a:bodyPr>
          <a:lstStyle/>
          <a:p>
            <a:pPr marL="0" indent="0">
              <a:buNone/>
            </a:pPr>
            <a:r>
              <a:rPr lang="it-IT" sz="10000" dirty="0">
                <a:latin typeface="Berlin Sans FB" panose="020E0602020502020306" pitchFamily="34" charset="0"/>
                <a:ea typeface="Times New Roman" panose="02020603050405020304" pitchFamily="18" charset="0"/>
                <a:cs typeface="Times New Roman" panose="02020603050405020304" pitchFamily="18" charset="0"/>
              </a:rPr>
              <a:t>Un'enorme quantità di comunicazione sociale non è verbale e si basa sulla vista. Noi lo chiamiamo "apprendimento accidentale"</a:t>
            </a:r>
            <a:r>
              <a:rPr lang="en-GB" sz="10000" dirty="0">
                <a:latin typeface="Berlin Sans FB" panose="020E0602020502020306" pitchFamily="34" charset="0"/>
                <a:ea typeface="Times New Roman" panose="02020603050405020304" pitchFamily="18" charset="0"/>
                <a:cs typeface="Times New Roman" panose="02020603050405020304" pitchFamily="18" charset="0"/>
              </a:rPr>
              <a:t>.</a:t>
            </a: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8600" dirty="0" err="1">
                <a:latin typeface="Berlin Sans FB" panose="020E0602020502020306" pitchFamily="34" charset="0"/>
                <a:ea typeface="Times New Roman" panose="02020603050405020304" pitchFamily="18" charset="0"/>
                <a:cs typeface="Times New Roman" panose="02020603050405020304" pitchFamily="18" charset="0"/>
              </a:rPr>
              <a:t>Copiare</a:t>
            </a:r>
            <a:r>
              <a:rPr lang="en-GB" sz="8600" dirty="0">
                <a:latin typeface="Berlin Sans FB" panose="020E0602020502020306" pitchFamily="34" charset="0"/>
                <a:ea typeface="Times New Roman" panose="02020603050405020304" pitchFamily="18" charset="0"/>
                <a:cs typeface="Times New Roman" panose="02020603050405020304" pitchFamily="18" charset="0"/>
              </a:rPr>
              <a:t> </a:t>
            </a:r>
          </a:p>
          <a:p>
            <a:r>
              <a:rPr lang="en-GB" sz="8600" dirty="0" err="1">
                <a:effectLst/>
                <a:latin typeface="Berlin Sans FB" panose="020E0602020502020306" pitchFamily="34" charset="0"/>
                <a:ea typeface="Times New Roman" panose="02020603050405020304" pitchFamily="18" charset="0"/>
                <a:cs typeface="Times New Roman" panose="02020603050405020304" pitchFamily="18" charset="0"/>
              </a:rPr>
              <a:t>Imitare</a:t>
            </a:r>
            <a:r>
              <a:rPr lang="en-GB" sz="86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8600" dirty="0" err="1">
                <a:latin typeface="Berlin Sans FB" panose="020E0602020502020306" pitchFamily="34" charset="0"/>
                <a:ea typeface="Times New Roman" panose="02020603050405020304" pitchFamily="18" charset="0"/>
                <a:cs typeface="Times New Roman" panose="02020603050405020304" pitchFamily="18" charset="0"/>
              </a:rPr>
              <a:t>Osservare</a:t>
            </a:r>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r>
              <a:rPr lang="it-IT" sz="8600" dirty="0">
                <a:latin typeface="Berlin Sans FB" panose="020E0602020502020306" pitchFamily="34" charset="0"/>
                <a:ea typeface="Times New Roman" panose="02020603050405020304" pitchFamily="18" charset="0"/>
                <a:cs typeface="Times New Roman" panose="02020603050405020304" pitchFamily="18" charset="0"/>
              </a:rPr>
              <a:t>Trovarsi in una serie di situazioni sociali </a:t>
            </a:r>
          </a:p>
          <a:p>
            <a:r>
              <a:rPr lang="en-GB" sz="8600" dirty="0" err="1">
                <a:latin typeface="Berlin Sans FB" panose="020E0602020502020306" pitchFamily="34" charset="0"/>
                <a:ea typeface="Times New Roman" panose="02020603050405020304" pitchFamily="18" charset="0"/>
                <a:cs typeface="Times New Roman" panose="02020603050405020304" pitchFamily="18" charset="0"/>
              </a:rPr>
              <a:t>Incontrare</a:t>
            </a:r>
            <a:r>
              <a:rPr lang="en-GB" sz="8600" dirty="0">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latin typeface="Berlin Sans FB" panose="020E0602020502020306" pitchFamily="34" charset="0"/>
                <a:ea typeface="Times New Roman" panose="02020603050405020304" pitchFamily="18" charset="0"/>
                <a:cs typeface="Times New Roman" panose="02020603050405020304" pitchFamily="18" charset="0"/>
              </a:rPr>
              <a:t>persone</a:t>
            </a:r>
            <a:r>
              <a:rPr lang="en-GB" sz="8600" dirty="0">
                <a:latin typeface="Berlin Sans FB" panose="020E0602020502020306" pitchFamily="34" charset="0"/>
                <a:ea typeface="Times New Roman" panose="02020603050405020304" pitchFamily="18" charset="0"/>
                <a:cs typeface="Times New Roman" panose="02020603050405020304" pitchFamily="18" charset="0"/>
              </a:rPr>
              <a:t> diverse</a:t>
            </a: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cs-CZ"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it-IT" sz="96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Per i bambini ipovedenti è spesso molto difficile comprendere le situazioni sociali e interagire con gli altri.</a:t>
            </a:r>
          </a:p>
          <a:p>
            <a:endParaRPr lang="en-US" dirty="0"/>
          </a:p>
        </p:txBody>
      </p:sp>
      <p:pic>
        <p:nvPicPr>
          <p:cNvPr id="4" name="Picture 2" descr="How Children Learn by Observing Behavior of Adults | LoveToKnow">
            <a:extLst>
              <a:ext uri="{FF2B5EF4-FFF2-40B4-BE49-F238E27FC236}">
                <a16:creationId xmlns:a16="http://schemas.microsoft.com/office/drawing/2014/main" id="{78A3C3D0-11E3-0AFB-193A-CDB86B22F0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682" y="2313423"/>
            <a:ext cx="4490345" cy="2996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9A4F020-F55D-822B-26F9-917EA4AA8F97}"/>
              </a:ext>
            </a:extLst>
          </p:cNvPr>
          <p:cNvSpPr/>
          <p:nvPr/>
        </p:nvSpPr>
        <p:spPr>
          <a:xfrm>
            <a:off x="6012710" y="5309812"/>
            <a:ext cx="5046060" cy="246221"/>
          </a:xfrm>
          <a:prstGeom prst="rect">
            <a:avLst/>
          </a:prstGeom>
        </p:spPr>
        <p:txBody>
          <a:bodyPr wrap="square">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39016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it-IT" dirty="0">
                <a:latin typeface="Berlin Sans FB" panose="020E0602020502020306" pitchFamily="34" charset="0"/>
              </a:rPr>
              <a:t>Come può influire sul bambino con disabilità visiva?</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1474236" y="1690689"/>
            <a:ext cx="9879563" cy="5045902"/>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Mancanza di fiducia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Comportamento inadeguato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Estraniamento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Chiusura in se stessi</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Impotenza appresa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Isolamento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Depressione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Aggressività</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Incapacità di fare amicizia </a:t>
            </a:r>
          </a:p>
          <a:p>
            <a:r>
              <a:rPr lang="it-IT" sz="7200" dirty="0">
                <a:latin typeface="Berlin Sans FB" panose="020E0602020502020306" pitchFamily="34" charset="0"/>
                <a:ea typeface="Times New Roman" panose="02020603050405020304" pitchFamily="18" charset="0"/>
                <a:cs typeface="Times New Roman" panose="02020603050405020304" pitchFamily="18" charset="0"/>
              </a:rPr>
              <a:t>Minori opportunità di carriera</a:t>
            </a:r>
            <a:endParaRPr lang="en-GB" sz="72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cs-CZ"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cs-CZ"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en-GB" sz="88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it-IT" sz="8800" dirty="0">
                <a:latin typeface="Berlin Sans FB" panose="020E0602020502020306" pitchFamily="34" charset="0"/>
                <a:ea typeface="Times New Roman" panose="02020603050405020304" pitchFamily="18" charset="0"/>
                <a:cs typeface="Times New Roman" panose="02020603050405020304" pitchFamily="18" charset="0"/>
              </a:rPr>
              <a:t>Tutti questi elementi hanno un effetto diretto e negativo sulle relazioni, </a:t>
            </a:r>
          </a:p>
          <a:p>
            <a:pPr marL="0" indent="0" algn="ctr">
              <a:buNone/>
            </a:pPr>
            <a:r>
              <a:rPr lang="it-IT" sz="8800" dirty="0">
                <a:latin typeface="Berlin Sans FB" panose="020E0602020502020306" pitchFamily="34" charset="0"/>
                <a:ea typeface="Times New Roman" panose="02020603050405020304" pitchFamily="18" charset="0"/>
                <a:cs typeface="Times New Roman" panose="02020603050405020304" pitchFamily="18" charset="0"/>
              </a:rPr>
              <a:t>sull'apprendimento e sull'indipendenza</a:t>
            </a:r>
            <a:endParaRPr lang="en-US" dirty="0">
              <a:latin typeface="Berlin Sans FB" panose="020E0602020502020306" pitchFamily="34" charset="0"/>
            </a:endParaRPr>
          </a:p>
        </p:txBody>
      </p:sp>
      <p:pic>
        <p:nvPicPr>
          <p:cNvPr id="5" name="Picture 2" descr="How to spot the signs that your child may be lonely - The Irish News">
            <a:extLst>
              <a:ext uri="{FF2B5EF4-FFF2-40B4-BE49-F238E27FC236}">
                <a16:creationId xmlns:a16="http://schemas.microsoft.com/office/drawing/2014/main" id="{F3702B44-EC9B-9415-1F98-4FCB1C0BE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50" y="1690688"/>
            <a:ext cx="5720844" cy="3619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A5CEE102-4875-BBB7-E06D-B74F528F3612}"/>
              </a:ext>
            </a:extLst>
          </p:cNvPr>
          <p:cNvSpPr/>
          <p:nvPr/>
        </p:nvSpPr>
        <p:spPr>
          <a:xfrm>
            <a:off x="5158650" y="5310658"/>
            <a:ext cx="6096000" cy="400110"/>
          </a:xfrm>
          <a:prstGeom prst="rect">
            <a:avLst/>
          </a:prstGeom>
        </p:spPr>
        <p:txBody>
          <a:bodyPr>
            <a:spAutoFit/>
          </a:bodyPr>
          <a:lstStyle/>
          <a:p>
            <a:r>
              <a:rPr lang="en-GB" sz="1000" dirty="0"/>
              <a:t>https://www.irishnews.com/picturesarchive/irishnews/irishnews/2018/01/05/123421506-773911eb-77f5-4b7d-9ed1-bd9985c31b40.jpg</a:t>
            </a:r>
          </a:p>
        </p:txBody>
      </p:sp>
    </p:spTree>
    <p:extLst>
      <p:ext uri="{BB962C8B-B14F-4D97-AF65-F5344CB8AC3E}">
        <p14:creationId xmlns:p14="http://schemas.microsoft.com/office/powerpoint/2010/main" val="34084620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688</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Berlin Sans FB</vt:lpstr>
      <vt:lpstr>Calibri</vt:lpstr>
      <vt:lpstr>Calibri Light</vt:lpstr>
      <vt:lpstr>Times New Roman</vt:lpstr>
      <vt:lpstr>Officeova tema</vt:lpstr>
      <vt:lpstr>Presentazione standard di PowerPoint</vt:lpstr>
      <vt:lpstr>Presentazione standard di PowerPoint</vt:lpstr>
      <vt:lpstr>Abilità sociali e disabilità visiva</vt:lpstr>
      <vt:lpstr>Presentazione standard di PowerPoint</vt:lpstr>
      <vt:lpstr>Domanda: </vt:lpstr>
      <vt:lpstr>Quanti modi di comunicare vi sono venuti in mente?</vt:lpstr>
      <vt:lpstr>Quanti di questi si basano sulla vista?</vt:lpstr>
      <vt:lpstr>Cosa significa per il bambino o il giovane con disabilità visiva o senza vista? </vt:lpstr>
      <vt:lpstr>Come può influire sul bambino con disabilità visiva?</vt:lpstr>
      <vt:lpstr>Perché insegnare le abilità sociali?</vt:lpstr>
      <vt:lpstr>Perché insegnare le abilità sociali?</vt:lpstr>
      <vt:lpstr>Cos’è SMILE Too?</vt:lpstr>
      <vt:lpstr>"Il sostegno della Commissione europea alla realizzazione di questa pubblicazione non costituisce un'approvazione dei contenuti, che riflettono esclusivamente il punto di vista degli autori, e la Commissione non può essere ritenuta responsabile dell'uso che può essere fatto delle informazioni in essa contenute.."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Codolo Valentina</cp:lastModifiedBy>
  <cp:revision>64</cp:revision>
  <dcterms:created xsi:type="dcterms:W3CDTF">2019-01-03T09:43:08Z</dcterms:created>
  <dcterms:modified xsi:type="dcterms:W3CDTF">2022-10-11T08:58:04Z</dcterms:modified>
</cp:coreProperties>
</file>