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Inter"/>
      <p:regular r:id="rId23"/>
      <p:bold r:id="rId24"/>
    </p:embeddedFont>
    <p:embeddedFont>
      <p:font typeface="Livvic"/>
      <p:regular r:id="rId25"/>
      <p:bold r:id="rId26"/>
      <p:italic r:id="rId27"/>
      <p:boldItalic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gRqkmPBsOPpamUwu9Out4euLH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B38E94-A41F-439B-A473-62501FDFF126}">
  <a:tblStyle styleId="{ADB38E94-A41F-439B-A473-62501FDFF12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Inter-bold.fntdata"/><Relationship Id="rId23" Type="http://schemas.openxmlformats.org/officeDocument/2006/relationships/font" Target="fonts/Inte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vvic-bold.fntdata"/><Relationship Id="rId25" Type="http://schemas.openxmlformats.org/officeDocument/2006/relationships/font" Target="fonts/Livvic-regular.fntdata"/><Relationship Id="rId28" Type="http://schemas.openxmlformats.org/officeDocument/2006/relationships/font" Target="fonts/Livvic-boldItalic.fntdata"/><Relationship Id="rId27" Type="http://schemas.openxmlformats.org/officeDocument/2006/relationships/font" Target="fonts/Livv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660cef29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8660cef29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0"/>
          <p:cNvSpPr txBox="1"/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" name="Google Shape;10;p20"/>
          <p:cNvSpPr txBox="1"/>
          <p:nvPr>
            <p:ph idx="2" type="title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4572000" y="3297463"/>
            <a:ext cx="37929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Arial"/>
              <a:buAutoNum type="alphaLcPeriod"/>
              <a:defRPr/>
            </a:lvl2pPr>
            <a:lvl3pPr indent="-2921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Arial"/>
              <a:buAutoNum type="romanLcPeriod"/>
              <a:defRPr/>
            </a:lvl3pPr>
            <a:lvl4pPr indent="-2921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Arial"/>
              <a:buAutoNum type="arabicPeriod"/>
              <a:defRPr/>
            </a:lvl4pPr>
            <a:lvl5pPr indent="-2921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Arial"/>
              <a:buAutoNum type="alphaLcPeriod"/>
              <a:defRPr/>
            </a:lvl5pPr>
            <a:lvl6pPr indent="-2921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Arial"/>
              <a:buAutoNum type="romanLcPeriod"/>
              <a:defRPr/>
            </a:lvl6pPr>
            <a:lvl7pPr indent="-2921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Arial"/>
              <a:buAutoNum type="arabicPeriod"/>
              <a:defRPr/>
            </a:lvl7pPr>
            <a:lvl8pPr indent="-2921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Arial"/>
              <a:buAutoNum type="alphaLcPeriod"/>
              <a:defRPr/>
            </a:lvl8pPr>
            <a:lvl9pPr indent="-2921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A3F61"/>
              </a:buClr>
              <a:buSzPts val="1000"/>
              <a:buFont typeface="Arial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i="0" sz="28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i="0" sz="28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i="0" sz="28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i="0" sz="28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i="0" sz="28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i="0" sz="28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i="0" sz="28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i="0" sz="28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i="0" sz="28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b="0" i="0" sz="18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 b="0" i="0" sz="14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 b="0" i="0" sz="14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 b="0" i="0" sz="14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 b="0" i="0" sz="14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 b="0" i="0" sz="14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 b="0" i="0" sz="14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 b="0" i="0" sz="14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 b="0" i="0" sz="14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hyperlink" Target="https://www.youtube.com/watch?v=xLhkpsP-aSU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oundcloud.com/tags/Dramilo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"/>
          <p:cNvSpPr/>
          <p:nvPr/>
        </p:nvSpPr>
        <p:spPr>
          <a:xfrm rot="537707">
            <a:off x="176581" y="827787"/>
            <a:ext cx="2782222" cy="2485140"/>
          </a:xfrm>
          <a:custGeom>
            <a:rect b="b" l="l" r="r" t="t"/>
            <a:pathLst>
              <a:path extrusionOk="0" h="97639" w="118006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"/>
          <p:cNvSpPr/>
          <p:nvPr/>
        </p:nvSpPr>
        <p:spPr>
          <a:xfrm rot="1143741">
            <a:off x="2384942" y="-125159"/>
            <a:ext cx="1619007" cy="2220894"/>
          </a:xfrm>
          <a:custGeom>
            <a:rect b="b" l="l" r="r" t="t"/>
            <a:pathLst>
              <a:path extrusionOk="0" h="64884" w="51062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 txBox="1"/>
          <p:nvPr>
            <p:ph type="title"/>
          </p:nvPr>
        </p:nvSpPr>
        <p:spPr>
          <a:xfrm>
            <a:off x="2810264" y="2171839"/>
            <a:ext cx="6123763" cy="2345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l-SI" sz="5400"/>
              <a:t>Valentin Vodnik, </a:t>
            </a:r>
            <a:r>
              <a:rPr i="1" lang="sl-SI" sz="5400"/>
              <a:t>Dramilo</a:t>
            </a:r>
            <a:endParaRPr i="1" sz="5400"/>
          </a:p>
        </p:txBody>
      </p:sp>
      <p:sp>
        <p:nvSpPr>
          <p:cNvPr id="25" name="Google Shape;25;p1"/>
          <p:cNvSpPr/>
          <p:nvPr/>
        </p:nvSpPr>
        <p:spPr>
          <a:xfrm rot="537707">
            <a:off x="176581" y="752750"/>
            <a:ext cx="2782222" cy="2485140"/>
          </a:xfrm>
          <a:custGeom>
            <a:rect b="b" l="l" r="r" t="t"/>
            <a:pathLst>
              <a:path extrusionOk="0" h="97639" w="118006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"/>
          <p:cNvSpPr/>
          <p:nvPr/>
        </p:nvSpPr>
        <p:spPr>
          <a:xfrm rot="1143741">
            <a:off x="2356572" y="-43062"/>
            <a:ext cx="1675744" cy="2056703"/>
          </a:xfrm>
          <a:custGeom>
            <a:rect b="b" l="l" r="r" t="t"/>
            <a:pathLst>
              <a:path extrusionOk="0" h="64884" w="51062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2716107" y="1828801"/>
            <a:ext cx="3386667" cy="1774613"/>
          </a:xfrm>
          <a:prstGeom prst="cloud">
            <a:avLst/>
          </a:prstGeom>
          <a:solidFill>
            <a:schemeClr val="accent1"/>
          </a:solidFill>
          <a:ln cap="flat" cmpd="sng" w="25400">
            <a:solidFill>
              <a:srgbClr val="BAB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l-SI" sz="20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Valentin Vodnik,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l-SI" sz="20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Dramilo</a:t>
            </a:r>
            <a:endParaRPr/>
          </a:p>
        </p:txBody>
      </p:sp>
      <p:pic>
        <p:nvPicPr>
          <p:cNvPr descr="Valentin Vodnik: Dramilo" id="94" name="Google Shape;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985" y="1193008"/>
            <a:ext cx="765069" cy="905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2"/>
          <p:cNvCxnSpPr/>
          <p:nvPr/>
        </p:nvCxnSpPr>
        <p:spPr>
          <a:xfrm flipH="1" rot="10800000">
            <a:off x="5730240" y="1253067"/>
            <a:ext cx="968587" cy="785706"/>
          </a:xfrm>
          <a:prstGeom prst="straightConnector1">
            <a:avLst/>
          </a:prstGeom>
          <a:noFill/>
          <a:ln cap="flat" cmpd="sng" w="9525">
            <a:solidFill>
              <a:srgbClr val="3D344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6" name="Google Shape;96;p12"/>
          <p:cNvSpPr txBox="1"/>
          <p:nvPr/>
        </p:nvSpPr>
        <p:spPr>
          <a:xfrm>
            <a:off x="6759787" y="826347"/>
            <a:ext cx="12327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800" u="none" cap="none" strike="noStrik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O avtorju</a:t>
            </a:r>
            <a:endParaRPr/>
          </a:p>
        </p:txBody>
      </p:sp>
      <p:cxnSp>
        <p:nvCxnSpPr>
          <p:cNvPr id="97" name="Google Shape;97;p12"/>
          <p:cNvCxnSpPr/>
          <p:nvPr/>
        </p:nvCxnSpPr>
        <p:spPr>
          <a:xfrm rot="10800000">
            <a:off x="2919307" y="1320800"/>
            <a:ext cx="904240" cy="741866"/>
          </a:xfrm>
          <a:prstGeom prst="straightConnector1">
            <a:avLst/>
          </a:prstGeom>
          <a:noFill/>
          <a:ln cap="flat" cmpd="sng" w="9525">
            <a:solidFill>
              <a:srgbClr val="3D344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8" name="Google Shape;98;p12"/>
          <p:cNvCxnSpPr/>
          <p:nvPr/>
        </p:nvCxnSpPr>
        <p:spPr>
          <a:xfrm flipH="1">
            <a:off x="2451947" y="3312533"/>
            <a:ext cx="772160" cy="798882"/>
          </a:xfrm>
          <a:prstGeom prst="straightConnector1">
            <a:avLst/>
          </a:prstGeom>
          <a:noFill/>
          <a:ln cap="flat" cmpd="sng" w="9525">
            <a:solidFill>
              <a:srgbClr val="3D344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 title="Trkaj - Dramilo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28" y="196779"/>
            <a:ext cx="7845737" cy="443284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/>
        </p:nvSpPr>
        <p:spPr>
          <a:xfrm>
            <a:off x="2545300" y="4579825"/>
            <a:ext cx="50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-SI" u="sng">
                <a:solidFill>
                  <a:schemeClr val="hlink"/>
                </a:solidFill>
                <a:hlinkClick r:id="rId4"/>
              </a:rPr>
              <a:t>https://www.youtube.com/watch?v=xLhkpsP-aSU</a:t>
            </a:r>
            <a:r>
              <a:rPr lang="sl-SI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3525" y="1056900"/>
            <a:ext cx="2441475" cy="244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545250" y="63375"/>
            <a:ext cx="61932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l-SI" sz="18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Trkaj, Dramilo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Nej razsvetlim hodnik k Valentin Vodnik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Grem </a:t>
            </a:r>
            <a:r>
              <a:rPr lang="sl-SI" sz="160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z</a:t>
            </a: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adnja vrata desno da pržgem vse luči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Uzuni se dani, v lobanji, sanje REM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Nej ostanem ali grem, je vse res al samo sen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Zvonovi, v stolpih nov začetek, big bang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Iz Linhartove ženem ta Matiček sleng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Nej </a:t>
            </a:r>
            <a:r>
              <a:rPr lang="sl-SI" sz="160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pomnem te na anekdoto o človeku ki je isku zlata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Isku ga povsod drugje, brez da »čeknu« lastna tla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Kle čebela sivka je doma in najstarejši inštrument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Iz ust v božja ušesa nesem najnovejši monument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sl-SI" sz="160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Zame n</a:t>
            </a: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isi bizismen, če pravš dej ves biznis men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Za vse je kle dovolj, če zadovoljen si z malo menj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Kdo je hud, če rečem da sem domolju</a:t>
            </a:r>
            <a:r>
              <a:rPr lang="sl-SI" sz="160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b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Hočjo nas osušit in pol prodat k pršut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Dvigam glas, ker ljubezen je zdravilo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Primem za zavest krmilo, zmaga v mojih rokah</a:t>
            </a:r>
            <a:b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sl-SI" sz="16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V sebi mam dramilo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00618" y="986475"/>
            <a:ext cx="7230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Tvoja z</a:t>
            </a:r>
            <a:r>
              <a:rPr b="0" i="0" lang="sl-SI" sz="24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emlja je zdrava, lega je prava</a:t>
            </a:r>
            <a:br>
              <a:rPr b="0" i="0" lang="sl-S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4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Posluši prebisana glava</a:t>
            </a:r>
            <a:br>
              <a:rPr b="0" i="0" lang="sl-S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4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Sreča te išče, um ti je dan</a:t>
            </a:r>
            <a:br>
              <a:rPr b="0" i="0" lang="sl-S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4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Našel je boš če nisi zaspan dramilo</a:t>
            </a:r>
            <a:br>
              <a:rPr b="0" i="0" lang="sl-S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4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Hej zdej je cajt da zbudimo vse</a:t>
            </a:r>
            <a:br>
              <a:rPr b="0" i="0" lang="sl-S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4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Dajem not v rimo ti novo upanje</a:t>
            </a:r>
            <a:br>
              <a:rPr b="0" i="0" lang="sl-S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4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Pusti to pravilo, rapam višjo silo</a:t>
            </a:r>
            <a:br>
              <a:rPr b="0" i="0" lang="sl-S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4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1,2, majk check</a:t>
            </a:r>
            <a:br>
              <a:rPr b="0" i="0" lang="sl-S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4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Not v srcu mam to </a:t>
            </a:r>
            <a:r>
              <a:rPr b="0" i="0" lang="sl-SI" sz="2400" u="sng" cap="none" strike="noStrike">
                <a:solidFill>
                  <a:srgbClr val="3388DD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#Dramilo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8300" y="0"/>
            <a:ext cx="3485701" cy="18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660cef29a_1_1"/>
          <p:cNvSpPr txBox="1"/>
          <p:nvPr/>
        </p:nvSpPr>
        <p:spPr>
          <a:xfrm>
            <a:off x="592801" y="555296"/>
            <a:ext cx="80481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Z eleganco lipicanca zdej ti mečem stance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Premal se poznava da sva tujca si zato, brez distance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Vplivam na prešerne duše, kaplje dežja sredi suše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Dvigam mrtve pesnike izpod ruše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»Ven planem iz plamena s svetlobo obdan«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Čakam da se dih iz mojih ust transfomira v orkan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Sreča čaka </a:t>
            </a:r>
            <a:r>
              <a:rPr lang="sl-SI" sz="200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tm je</a:t>
            </a: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za naslednjim vogalom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Nikol skor depresiven (zakaj) ker o jutru vem premalo!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Evo fnt ti ogledalo, lej se "lev in mld", a v resnici "mladi lev"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Moj "mijeev" je ratu "ROAR", želja vedno bolj delat tale rap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Tko k Triglav rast, stati inu obstati, mam ta true bar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20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Slavo in čast</a:t>
            </a:r>
            <a:br>
              <a:rPr b="0" i="0" lang="sl-SI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/>
        </p:nvSpPr>
        <p:spPr>
          <a:xfrm>
            <a:off x="726449" y="492449"/>
            <a:ext cx="75270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sl-S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Lahka rečeš pravljičar a mi vseeno pust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Da verjamem v srečen konec raj kokr večen plus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Maš premalo argumentov v glavi da prepričaš me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Glava misl a srce ve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Drgače kot ostali organi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Mam dramilo v svoji dlani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Da zapičem te v žilo že od lani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Delam za dan zmage, vse je v pripravi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Začne se v mojih mislih, konča se v večni slavi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Začne se v mojih prsih, konča u večni slavi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Dvignem majk k Mojzes, dirigiram tej poplavi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Da pokažem kdo smo mi in od kod se ti junaki</a:t>
            </a:r>
            <a:br>
              <a:rPr b="0" i="0" lang="sl-SI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9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Poeti - prepodijo se ti zmot oblaki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-SI"/>
              <a:t>Domača naloga</a:t>
            </a:r>
            <a:endParaRPr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713225" y="1152475"/>
            <a:ext cx="7717500" cy="3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0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Char char="•"/>
            </a:pPr>
            <a:r>
              <a:rPr lang="sl-SI" sz="1800"/>
              <a:t>Napiši pesem, uglasbeno pesem ali grafit o svoji domovini. </a:t>
            </a:r>
            <a:endParaRPr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sl-SI" sz="1800"/>
              <a:t>      </a:t>
            </a:r>
            <a:r>
              <a:rPr lang="sl-SI" sz="1800">
                <a:solidFill>
                  <a:srgbClr val="877B8F"/>
                </a:solidFill>
              </a:rPr>
              <a:t>ali</a:t>
            </a:r>
            <a:endParaRPr>
              <a:solidFill>
                <a:srgbClr val="999999"/>
              </a:solidFill>
            </a:endParaRPr>
          </a:p>
          <a:p>
            <a:pPr indent="-285750" lvl="0" marL="450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Char char="•"/>
            </a:pPr>
            <a:r>
              <a:rPr lang="sl-SI" sz="1800"/>
              <a:t>Oblikuj reklamo, s katero bi pritegnil turiste v Slovenijo. Vanjo vključi tudi kak verz ali sporočilo iz </a:t>
            </a:r>
            <a:r>
              <a:rPr i="1" lang="sl-SI" sz="1800"/>
              <a:t>Dramila</a:t>
            </a:r>
            <a:r>
              <a:rPr lang="sl-SI" sz="1800"/>
              <a:t>.</a:t>
            </a:r>
            <a:endParaRPr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sl-SI" sz="1800"/>
              <a:t>     </a:t>
            </a:r>
            <a:r>
              <a:rPr lang="sl-SI" sz="1800">
                <a:solidFill>
                  <a:srgbClr val="999999"/>
                </a:solidFill>
              </a:rPr>
              <a:t> </a:t>
            </a:r>
            <a:r>
              <a:rPr lang="sl-SI" sz="1800">
                <a:solidFill>
                  <a:srgbClr val="877B8F"/>
                </a:solidFill>
              </a:rPr>
              <a:t>ali</a:t>
            </a:r>
            <a:endParaRPr>
              <a:solidFill>
                <a:srgbClr val="999999"/>
              </a:solidFill>
            </a:endParaRPr>
          </a:p>
          <a:p>
            <a:pPr indent="-285750" lvl="0" marL="450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Char char="•"/>
            </a:pPr>
            <a:r>
              <a:rPr lang="sl-SI" sz="1800"/>
              <a:t>Sošolcem napiši vzpodbudo za učenje po vzoru </a:t>
            </a:r>
            <a:r>
              <a:rPr i="1" lang="sl-SI" sz="1800"/>
              <a:t>Dramila</a:t>
            </a:r>
            <a:r>
              <a:rPr lang="sl-SI" sz="1800"/>
              <a:t>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None/>
            </a:pPr>
            <a:r>
              <a:t/>
            </a:r>
            <a:endParaRPr sz="1800"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800"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800"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sl-SI" sz="1800">
                <a:solidFill>
                  <a:srgbClr val="877B8F"/>
                </a:solidFill>
              </a:rPr>
              <a:t>NOVA NALOGA: Napišite spis z naslovom </a:t>
            </a:r>
            <a:r>
              <a:rPr b="1" lang="sl-SI" sz="1800">
                <a:solidFill>
                  <a:srgbClr val="877B8F"/>
                </a:solidFill>
              </a:rPr>
              <a:t>Lenega čaka strgan rokav, palca beraška, prazen bokal</a:t>
            </a:r>
            <a:r>
              <a:rPr lang="sl-SI" sz="1800">
                <a:solidFill>
                  <a:srgbClr val="877B8F"/>
                </a:solidFill>
              </a:rPr>
              <a:t>. V svoje razmišljanje vključite tudi misli razsvetljencev ter tematiko in sporočilo Vodnikove pesmi.</a:t>
            </a:r>
            <a:endParaRPr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-SI"/>
              <a:t>Ali danes potrebujemo dramila?</a:t>
            </a:r>
            <a:endParaRPr/>
          </a:p>
        </p:txBody>
      </p:sp>
      <p:pic>
        <p:nvPicPr>
          <p:cNvPr descr="Funny i learnt how to do CPR from YouTube : r/PhonesAreBad" id="138" name="Google Shape;138;p18"/>
          <p:cNvPicPr preferRelativeResize="0"/>
          <p:nvPr/>
        </p:nvPicPr>
        <p:blipFill rotWithShape="1">
          <a:blip r:embed="rId3">
            <a:alphaModFix/>
          </a:blip>
          <a:srcRect b="9926" l="0" r="0" t="9876"/>
          <a:stretch/>
        </p:blipFill>
        <p:spPr>
          <a:xfrm>
            <a:off x="2460097" y="1171786"/>
            <a:ext cx="3818784" cy="3790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-SI"/>
              <a:t>Za uvod …</a:t>
            </a:r>
            <a:endParaRPr/>
          </a:p>
        </p:txBody>
      </p:sp>
      <p:sp>
        <p:nvSpPr>
          <p:cNvPr id="32" name="Google Shape;32;p2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50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Char char="•"/>
            </a:pPr>
            <a:r>
              <a:rPr lang="sl-SI" sz="2400"/>
              <a:t>Na kaj pomisliš, ko slišiš besedo </a:t>
            </a:r>
            <a:r>
              <a:rPr b="1" lang="sl-SI" sz="2400"/>
              <a:t>domovina</a:t>
            </a:r>
            <a:r>
              <a:rPr lang="sl-SI" sz="2400"/>
              <a:t>?</a:t>
            </a:r>
            <a:endParaRPr/>
          </a:p>
          <a:p>
            <a:pPr indent="-342900" lvl="0" marL="50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Char char="•"/>
            </a:pPr>
            <a:r>
              <a:rPr lang="sl-SI" sz="2400"/>
              <a:t>Združi prvi in drugi del pregovorov.</a:t>
            </a:r>
            <a:endParaRPr/>
          </a:p>
        </p:txBody>
      </p:sp>
      <p:graphicFrame>
        <p:nvGraphicFramePr>
          <p:cNvPr id="33" name="Google Shape;33;p2"/>
          <p:cNvGraphicFramePr/>
          <p:nvPr/>
        </p:nvGraphicFramePr>
        <p:xfrm>
          <a:off x="1289642" y="21289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{ADB38E94-A41F-439B-A473-62501FDFF126}</a:tableStyleId>
              </a:tblPr>
              <a:tblGrid>
                <a:gridCol w="4170850"/>
                <a:gridCol w="33880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l-SI" sz="1800" u="none" cap="none" strike="noStrike"/>
                        <a:t>Brez dela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l-SI" sz="1800" u="none" cap="none" strike="noStrike"/>
                        <a:t>Kakšni starši,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l-SI" sz="1800" u="none" cap="none" strike="noStrike"/>
                        <a:t>Lenega čaka strgan rokav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l-SI" sz="1800" u="none" cap="none" strike="noStrike"/>
                        <a:t>Ljubo doma,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l-SI" sz="1800" u="none" cap="none" strike="noStrike"/>
                        <a:t>Za dežjem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l-SI" sz="1800" u="none" cap="none" strike="noStrike"/>
                        <a:t>kdor ga ima.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l-SI" sz="1800" u="none" cap="none" strike="noStrike"/>
                        <a:t>ni jela.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l-SI" sz="1800" u="none" cap="none" strike="noStrike"/>
                        <a:t>pal‘ca beraška, prazen bokal.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l-SI" sz="1800" u="none" cap="none" strike="noStrike"/>
                        <a:t>sonce posije.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l-SI" sz="1800" u="none" cap="none" strike="noStrike"/>
                        <a:t>takšni otroci.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-SI"/>
              <a:t>Valentin Vodnik</a:t>
            </a:r>
            <a:endParaRPr/>
          </a:p>
        </p:txBody>
      </p:sp>
      <p:pic>
        <p:nvPicPr>
          <p:cNvPr id="39" name="Google Shape;39;p3" title="Infodrom: Valentin Vodnik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240" y="1312334"/>
            <a:ext cx="6200896" cy="350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-SI"/>
              <a:t>Valentin Vodnik</a:t>
            </a:r>
            <a:endParaRPr/>
          </a:p>
        </p:txBody>
      </p:sp>
      <p:pic>
        <p:nvPicPr>
          <p:cNvPr descr="Valentin Vodnik: Dramilo" id="45" name="Google Shape;4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9925" y="0"/>
            <a:ext cx="2104075" cy="24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 txBox="1"/>
          <p:nvPr/>
        </p:nvSpPr>
        <p:spPr>
          <a:xfrm>
            <a:off x="713225" y="1750403"/>
            <a:ext cx="6383139" cy="23083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2400" u="none" cap="none" strike="noStrike">
                <a:solidFill>
                  <a:srgbClr val="1B181D"/>
                </a:solidFill>
                <a:latin typeface="Livvic"/>
                <a:ea typeface="Livvic"/>
                <a:cs typeface="Livvic"/>
                <a:sym typeface="Livvic"/>
              </a:rPr>
              <a:t>O avtorju preberi v berilu na str. 178 in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2400" u="none" cap="none" strike="noStrike">
                <a:solidFill>
                  <a:srgbClr val="1B181D"/>
                </a:solidFill>
                <a:latin typeface="Livvic"/>
                <a:ea typeface="Livvic"/>
                <a:cs typeface="Livvic"/>
                <a:sym typeface="Livvic"/>
              </a:rPr>
              <a:t>v zvezek izpiši ključne informacije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2400" u="none" cap="none" strike="noStrike">
                <a:solidFill>
                  <a:srgbClr val="1B181D"/>
                </a:solidFill>
                <a:latin typeface="Livvic"/>
                <a:ea typeface="Livvic"/>
                <a:cs typeface="Livvic"/>
                <a:sym typeface="Livvic"/>
              </a:rPr>
              <a:t>(5 minut).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B181D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2400" u="none" cap="none" strike="noStrike">
                <a:solidFill>
                  <a:srgbClr val="1B181D"/>
                </a:solidFill>
                <a:latin typeface="Livvic"/>
                <a:ea typeface="Livvic"/>
                <a:cs typeface="Livvic"/>
                <a:sym typeface="Livvic"/>
              </a:rPr>
              <a:t>Svoje zapiske primerjaj s sošolcem/sošolko in jih po potrebi dopolni (1 minuta).</a:t>
            </a:r>
            <a:endParaRPr/>
          </a:p>
        </p:txBody>
      </p:sp>
      <p:pic>
        <p:nvPicPr>
          <p:cNvPr id="47" name="Google Shape;47;p4"/>
          <p:cNvPicPr preferRelativeResize="0"/>
          <p:nvPr/>
        </p:nvPicPr>
        <p:blipFill rotWithShape="1">
          <a:blip r:embed="rId4">
            <a:alphaModFix/>
          </a:blip>
          <a:srcRect b="11303" l="8258" r="7124" t="4783"/>
          <a:stretch/>
        </p:blipFill>
        <p:spPr>
          <a:xfrm rot="534869">
            <a:off x="5863398" y="123300"/>
            <a:ext cx="982225" cy="149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73656">
            <a:off x="7349005" y="2621631"/>
            <a:ext cx="1560542" cy="235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-SI"/>
              <a:t>Valentin Vodnik </a:t>
            </a:r>
            <a:r>
              <a:rPr b="0" lang="sl-SI" sz="20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(1758–1819)</a:t>
            </a:r>
            <a:endParaRPr/>
          </a:p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523571" y="1159248"/>
            <a:ext cx="8491736" cy="3724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50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sl-SI" sz="2000"/>
              <a:t>rojen v Zgornji Šiški, živel v Ljubljani</a:t>
            </a:r>
            <a:endParaRPr/>
          </a:p>
          <a:p>
            <a:pPr indent="-342900" lvl="0" marL="508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sl-SI" sz="2000">
                <a:solidFill>
                  <a:srgbClr val="CC4125"/>
                </a:solidFill>
              </a:rPr>
              <a:t>avtor prve posvetne pesniške zbirke </a:t>
            </a:r>
            <a:r>
              <a:rPr b="1" i="1" lang="sl-SI" sz="2000">
                <a:solidFill>
                  <a:srgbClr val="CC4125"/>
                </a:solidFill>
              </a:rPr>
              <a:t>Pesme za pokušino</a:t>
            </a:r>
            <a:r>
              <a:rPr lang="sl-SI" sz="2000"/>
              <a:t> (1806)</a:t>
            </a:r>
            <a:endParaRPr sz="2000"/>
          </a:p>
          <a:p>
            <a:pPr indent="-317500" lvl="0" marL="508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sl-SI" sz="2000"/>
              <a:t>p</a:t>
            </a:r>
            <a:r>
              <a:rPr lang="sl-SI" sz="2000"/>
              <a:t>isec </a:t>
            </a:r>
            <a:r>
              <a:rPr lang="sl-SI" sz="2000">
                <a:solidFill>
                  <a:srgbClr val="CC4125"/>
                </a:solidFill>
              </a:rPr>
              <a:t>prve slovenske slovnice v slovenskem jeziku</a:t>
            </a:r>
            <a:r>
              <a:rPr lang="sl-SI" sz="2000"/>
              <a:t> 🡪 </a:t>
            </a:r>
            <a:r>
              <a:rPr i="1" lang="sl-SI" sz="2000"/>
              <a:t>Pismenost ali gramatika za prve šole</a:t>
            </a:r>
            <a:endParaRPr i="1" sz="2000"/>
          </a:p>
          <a:p>
            <a:pPr indent="-342900" lvl="0" marL="508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sl-SI" sz="2000"/>
              <a:t>pisal in </a:t>
            </a:r>
            <a:r>
              <a:rPr lang="sl-SI" sz="2000"/>
              <a:t>prevajal</a:t>
            </a:r>
            <a:r>
              <a:rPr lang="sl-SI" sz="2000"/>
              <a:t> priročnike ter učbenike</a:t>
            </a:r>
            <a:r>
              <a:rPr lang="sl-SI" sz="2000"/>
              <a:t>, delal je v šolstvu</a:t>
            </a:r>
            <a:endParaRPr/>
          </a:p>
          <a:p>
            <a:pPr indent="-342900" lvl="0" marL="508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sl-SI" sz="2000"/>
              <a:t>urednik prvega slovenskega časopisa </a:t>
            </a:r>
            <a:r>
              <a:rPr i="1" lang="sl-SI" sz="2000"/>
              <a:t>Lublanske novice</a:t>
            </a:r>
            <a:r>
              <a:rPr lang="sl-SI" sz="2000"/>
              <a:t> </a:t>
            </a:r>
            <a:endParaRPr sz="2000"/>
          </a:p>
          <a:p>
            <a:pPr indent="-317500" lvl="0" marL="508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sl-SI" sz="2000"/>
              <a:t>slavil je Napoleona in razsvetljenske ideje</a:t>
            </a:r>
            <a:endParaRPr sz="2000"/>
          </a:p>
          <a:p>
            <a:pPr indent="-342900" lvl="0" marL="508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sl-SI" sz="2000">
                <a:solidFill>
                  <a:srgbClr val="CC4125"/>
                </a:solidFill>
              </a:rPr>
              <a:t>narodni buditelj</a:t>
            </a:r>
            <a:r>
              <a:rPr lang="sl-SI" sz="2000"/>
              <a:t> in </a:t>
            </a:r>
            <a:r>
              <a:rPr lang="sl-SI" sz="2000">
                <a:solidFill>
                  <a:srgbClr val="CC4125"/>
                </a:solidFill>
              </a:rPr>
              <a:t>borec za slovenski jezik</a:t>
            </a:r>
            <a:r>
              <a:rPr lang="sl-SI" sz="2000"/>
              <a:t> v javnem življenju</a:t>
            </a:r>
            <a:endParaRPr/>
          </a:p>
          <a:p>
            <a:pPr indent="-190500" lvl="0" marL="508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55" name="Google Shape;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4750" y="1"/>
            <a:ext cx="1489250" cy="168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idx="1" type="body"/>
          </p:nvPr>
        </p:nvSpPr>
        <p:spPr>
          <a:xfrm>
            <a:off x="591148" y="159301"/>
            <a:ext cx="3425400" cy="4984200"/>
          </a:xfrm>
          <a:prstGeom prst="rect">
            <a:avLst/>
          </a:prstGeom>
          <a:solidFill>
            <a:srgbClr val="F3FCC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651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i="0" lang="sl-SI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Valentin Vodnik: </a:t>
            </a:r>
            <a:r>
              <a:rPr b="1" i="1" lang="sl-SI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Dramilo</a:t>
            </a:r>
            <a:br>
              <a:rPr b="1" i="1" lang="sl-SI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651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Slovenc, tvoja zemlja je zdrava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in pridnim nje lega </a:t>
            </a:r>
            <a:r>
              <a:rPr b="0" i="0" lang="sl-SI" sz="1400" u="none" strike="noStrike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najprava</a:t>
            </a: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Pólje, vinograd,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gora, morjé,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ruda, </a:t>
            </a:r>
            <a:r>
              <a:rPr b="0" i="0" lang="sl-SI" sz="1400" u="none" strike="noStrike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kupčija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tebe </a:t>
            </a:r>
            <a:r>
              <a:rPr b="0" i="0" lang="sl-SI" sz="1400" u="none" strike="noStrike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redé</a:t>
            </a: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1651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Za </a:t>
            </a:r>
            <a:r>
              <a:rPr b="0" i="0" lang="sl-SI" sz="1400" u="none" strike="noStrike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uk</a:t>
            </a: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 si prebrisane glave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pa čedne in trdne postave.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Išče te sreča,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 u="none" strike="noStrike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um</a:t>
            </a: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 ti je dan,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našel jo boš, </a:t>
            </a:r>
            <a:r>
              <a:rPr b="0" i="0" lang="sl-SI" sz="1400" u="none" strike="noStrike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ak'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nisi zaspan.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Glej, </a:t>
            </a:r>
            <a:r>
              <a:rPr b="0" i="0" lang="sl-SI" sz="1400" u="none" strike="noStrike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stvarnica</a:t>
            </a: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 vse ti ponudi,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iz rok ji prejemat ne mudi!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Lenega čaka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strgan rokav,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pal'ca beraška,</a:t>
            </a:r>
            <a:b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prazen </a:t>
            </a:r>
            <a:r>
              <a:rPr b="0" i="0" lang="sl-SI" sz="1400" u="none" strike="noStrike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bokal</a:t>
            </a:r>
            <a:r>
              <a:rPr b="0" i="0" lang="sl-SI" sz="1400">
                <a:solidFill>
                  <a:srgbClr val="1F1B2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4913376" y="1786805"/>
            <a:ext cx="3912300" cy="2324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Slovarček a</a:t>
            </a:r>
            <a:r>
              <a:rPr b="1" lang="sl-SI"/>
              <a:t>rha</a:t>
            </a:r>
            <a:r>
              <a:rPr b="1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izmov (starih besed):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dramilo </a:t>
            </a:r>
            <a:r>
              <a:rPr b="0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–sredstvo za dramljenje, bujenje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najprava</a:t>
            </a:r>
            <a:r>
              <a:rPr b="0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najboljša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kupčija</a:t>
            </a:r>
            <a:r>
              <a:rPr b="0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trgovina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rede</a:t>
            </a:r>
            <a:r>
              <a:rPr b="0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redijo, preživljajo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</a:t>
            </a:r>
            <a:r>
              <a:rPr b="0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učenje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</a:t>
            </a:r>
            <a:r>
              <a:rPr b="0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pamet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</a:t>
            </a:r>
            <a:r>
              <a:rPr b="0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če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stvarnica</a:t>
            </a:r>
            <a:r>
              <a:rPr b="0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zemlja, prst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bokal</a:t>
            </a:r>
            <a:r>
              <a:rPr b="0" i="0" lang="sl-S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posoda za vino (prib. 15,5 l)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/>
        </p:nvSpPr>
        <p:spPr>
          <a:xfrm>
            <a:off x="2275840" y="1207271"/>
            <a:ext cx="3742200" cy="1015800"/>
          </a:xfrm>
          <a:prstGeom prst="rect">
            <a:avLst/>
          </a:prstGeom>
          <a:solidFill>
            <a:srgbClr val="EAFA9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600" u="none" cap="none" strike="noStrik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Slovenci imamo dobre naravne pogoje za življenje in delo.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2275841" y="3602680"/>
            <a:ext cx="3752400" cy="1015800"/>
          </a:xfrm>
          <a:prstGeom prst="rect">
            <a:avLst/>
          </a:prstGeom>
          <a:solidFill>
            <a:srgbClr val="EAFA9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600" u="none" cap="none" strike="noStrik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Kdor bo priden, bo uspel, leni pa bodo končali siromašno.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2275840" y="2412480"/>
            <a:ext cx="3752400" cy="1015800"/>
          </a:xfrm>
          <a:prstGeom prst="rect">
            <a:avLst/>
          </a:prstGeom>
          <a:solidFill>
            <a:srgbClr val="EAFA9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600" u="none" cap="none" strike="noStrik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Slovenci smo pametni in delavni, zato moramo izkoristiti svoje prednosti.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809153" y="1494089"/>
            <a:ext cx="1178560" cy="338554"/>
          </a:xfrm>
          <a:prstGeom prst="rect">
            <a:avLst/>
          </a:prstGeom>
          <a:solidFill>
            <a:srgbClr val="C2E70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l-SI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KITICA</a:t>
            </a:r>
            <a:endParaRPr/>
          </a:p>
        </p:txBody>
      </p:sp>
      <p:sp>
        <p:nvSpPr>
          <p:cNvPr id="70" name="Google Shape;70;p7"/>
          <p:cNvSpPr txBox="1"/>
          <p:nvPr/>
        </p:nvSpPr>
        <p:spPr>
          <a:xfrm>
            <a:off x="865424" y="2665216"/>
            <a:ext cx="1178560" cy="338554"/>
          </a:xfrm>
          <a:prstGeom prst="rect">
            <a:avLst/>
          </a:prstGeom>
          <a:solidFill>
            <a:srgbClr val="C2E70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l-SI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KITICA</a:t>
            </a:r>
            <a:endParaRPr/>
          </a:p>
        </p:txBody>
      </p:sp>
      <p:sp>
        <p:nvSpPr>
          <p:cNvPr id="71" name="Google Shape;71;p7"/>
          <p:cNvSpPr txBox="1"/>
          <p:nvPr/>
        </p:nvSpPr>
        <p:spPr>
          <a:xfrm>
            <a:off x="865424" y="3941234"/>
            <a:ext cx="1178560" cy="338554"/>
          </a:xfrm>
          <a:prstGeom prst="rect">
            <a:avLst/>
          </a:prstGeom>
          <a:solidFill>
            <a:srgbClr val="C2E70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l-SI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KITICA</a:t>
            </a:r>
            <a:endParaRPr/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-SI"/>
              <a:t>Vsebina pesmi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" type="body"/>
          </p:nvPr>
        </p:nvSpPr>
        <p:spPr>
          <a:xfrm>
            <a:off x="515235" y="363105"/>
            <a:ext cx="7717500" cy="47041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sl-SI" sz="2000"/>
              <a:t>Pesem govori o domovini, njenih prednostnih, lepotah, o pameti ljudi, o tem, da nikar ne čakaj, temveč zagrabi priložnost. </a:t>
            </a:r>
            <a:endParaRPr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2000"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sl-SI" sz="2000"/>
              <a:t>Pesem </a:t>
            </a:r>
            <a:r>
              <a:rPr i="1" lang="sl-SI" sz="2000"/>
              <a:t>Dramilo</a:t>
            </a:r>
            <a:r>
              <a:rPr lang="sl-SI" sz="2000"/>
              <a:t> spodbuja/ budi ljudi, naj bodo dejavni, naj kot narod ne čakajo. Zato ji rečemo pesem </a:t>
            </a:r>
            <a:r>
              <a:rPr b="1" lang="sl-SI" sz="2000">
                <a:solidFill>
                  <a:srgbClr val="CC4125"/>
                </a:solidFill>
              </a:rPr>
              <a:t>budnica</a:t>
            </a:r>
            <a:r>
              <a:rPr lang="sl-SI" sz="2000"/>
              <a:t>.</a:t>
            </a:r>
            <a:endParaRPr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2000"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sl-SI" sz="2000"/>
              <a:t>Valentin Vodnik s svojo izpovedno (lirsko) pesmijo kaže ljubezen do domovine in naroda. Pesem je zato </a:t>
            </a:r>
            <a:r>
              <a:rPr b="1" lang="sl-SI" sz="2000">
                <a:solidFill>
                  <a:srgbClr val="CC4125"/>
                </a:solidFill>
              </a:rPr>
              <a:t>domoljubna pesem</a:t>
            </a:r>
            <a:r>
              <a:rPr lang="sl-SI" sz="2000"/>
              <a:t>.</a:t>
            </a:r>
            <a:endParaRPr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2000"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sl-SI" sz="2000"/>
              <a:t>ALPSKA POSKOČNICA</a:t>
            </a:r>
            <a:r>
              <a:rPr lang="sl-SI" sz="2000"/>
              <a:t>: </a:t>
            </a:r>
            <a:endParaRPr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sl-SI" sz="2000"/>
              <a:t>- ime za stalno obliko kitice (značilno za ljudske pesmi)</a:t>
            </a:r>
            <a:endParaRPr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sl-SI" sz="2000"/>
              <a:t>- štirivrstičnica</a:t>
            </a:r>
            <a:endParaRPr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sl-SI" sz="2000"/>
              <a:t>- štirje amfibraški verzi (U – U) </a:t>
            </a:r>
            <a:endParaRPr/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sl-SI" sz="1800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-SI"/>
              <a:t>Pesniška sredstva</a:t>
            </a:r>
            <a:endParaRPr/>
          </a:p>
        </p:txBody>
      </p:sp>
      <p:sp>
        <p:nvSpPr>
          <p:cNvPr id="83" name="Google Shape;83;p9"/>
          <p:cNvSpPr txBox="1"/>
          <p:nvPr>
            <p:ph idx="1" type="body"/>
          </p:nvPr>
        </p:nvSpPr>
        <p:spPr>
          <a:xfrm>
            <a:off x="713225" y="1152475"/>
            <a:ext cx="7717500" cy="33219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2880" lvl="0" marL="3365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Char char="•"/>
            </a:pPr>
            <a:r>
              <a:rPr lang="sl-SI" sz="2400"/>
              <a:t>NAGOVOR ali apostrofa</a:t>
            </a:r>
            <a:endParaRPr/>
          </a:p>
          <a:p>
            <a:pPr indent="-182880" lvl="0" marL="3365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Char char="•"/>
            </a:pPr>
            <a:r>
              <a:rPr lang="sl-SI" sz="2400"/>
              <a:t>OKRASNI PRIDEVKI</a:t>
            </a:r>
            <a:endParaRPr/>
          </a:p>
          <a:p>
            <a:pPr indent="-182880" lvl="0" marL="3365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Char char="•"/>
            </a:pPr>
            <a:r>
              <a:rPr lang="sl-SI" sz="2400"/>
              <a:t>POOSEBITEV ali personifikacija</a:t>
            </a:r>
            <a:endParaRPr/>
          </a:p>
          <a:p>
            <a:pPr indent="-182880" lvl="0" marL="3365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Char char="•"/>
            </a:pPr>
            <a:r>
              <a:rPr lang="sl-SI" sz="2400"/>
              <a:t>INVERZIJA ali zamenjan besedni red</a:t>
            </a:r>
            <a:endParaRPr/>
          </a:p>
          <a:p>
            <a:pPr indent="-182880" lvl="0" marL="3365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Char char="•"/>
            </a:pPr>
            <a:r>
              <a:rPr lang="sl-SI" sz="2400"/>
              <a:t>FRAZEMI</a:t>
            </a:r>
            <a:endParaRPr/>
          </a:p>
        </p:txBody>
      </p:sp>
      <p:sp>
        <p:nvSpPr>
          <p:cNvPr id="84" name="Google Shape;84;p9"/>
          <p:cNvSpPr txBox="1"/>
          <p:nvPr/>
        </p:nvSpPr>
        <p:spPr>
          <a:xfrm>
            <a:off x="4571975" y="1422401"/>
            <a:ext cx="29938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400" u="none" cap="none" strike="noStrike">
                <a:solidFill>
                  <a:srgbClr val="00B050"/>
                </a:solidFill>
                <a:latin typeface="Livvic"/>
                <a:ea typeface="Livvic"/>
                <a:cs typeface="Livvic"/>
                <a:sym typeface="Livvic"/>
              </a:rPr>
              <a:t>(Slovenc, tvoja zemlja je zdrava)</a:t>
            </a:r>
            <a:endParaRPr/>
          </a:p>
        </p:txBody>
      </p:sp>
      <p:sp>
        <p:nvSpPr>
          <p:cNvPr id="85" name="Google Shape;85;p9"/>
          <p:cNvSpPr txBox="1"/>
          <p:nvPr/>
        </p:nvSpPr>
        <p:spPr>
          <a:xfrm>
            <a:off x="3864161" y="1895512"/>
            <a:ext cx="48260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400" u="none" cap="none" strike="noStrike">
                <a:solidFill>
                  <a:srgbClr val="00B050"/>
                </a:solidFill>
                <a:latin typeface="Livvic"/>
                <a:ea typeface="Livvic"/>
                <a:cs typeface="Livvic"/>
                <a:sym typeface="Livvic"/>
              </a:rPr>
              <a:t>(prebrisane glave pa čedne in trdne postave, strgan rokav, palca beraška, prazen bokal)</a:t>
            </a:r>
            <a:endParaRPr/>
          </a:p>
        </p:txBody>
      </p:sp>
      <p:sp>
        <p:nvSpPr>
          <p:cNvPr id="86" name="Google Shape;86;p9"/>
          <p:cNvSpPr txBox="1"/>
          <p:nvPr/>
        </p:nvSpPr>
        <p:spPr>
          <a:xfrm>
            <a:off x="5414379" y="2684611"/>
            <a:ext cx="349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400" u="none" cap="none" strike="noStrike">
                <a:solidFill>
                  <a:srgbClr val="00B050"/>
                </a:solidFill>
                <a:latin typeface="Livvic"/>
                <a:ea typeface="Livvic"/>
                <a:cs typeface="Livvic"/>
                <a:sym typeface="Livvic"/>
              </a:rPr>
              <a:t>(išče te sreča, stvarnica vse ti ponudi)</a:t>
            </a:r>
            <a:endParaRPr/>
          </a:p>
        </p:txBody>
      </p:sp>
      <p:sp>
        <p:nvSpPr>
          <p:cNvPr id="87" name="Google Shape;87;p9"/>
          <p:cNvSpPr txBox="1"/>
          <p:nvPr/>
        </p:nvSpPr>
        <p:spPr>
          <a:xfrm flipH="1">
            <a:off x="6068900" y="3333883"/>
            <a:ext cx="299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400" u="none" cap="none" strike="noStrike">
                <a:solidFill>
                  <a:srgbClr val="00B050"/>
                </a:solidFill>
                <a:latin typeface="Livvic"/>
                <a:ea typeface="Livvic"/>
                <a:cs typeface="Livvic"/>
                <a:sym typeface="Livvic"/>
              </a:rPr>
              <a:t>(pal'ca beraška)</a:t>
            </a:r>
            <a:endParaRPr/>
          </a:p>
        </p:txBody>
      </p:sp>
      <p:sp>
        <p:nvSpPr>
          <p:cNvPr id="88" name="Google Shape;88;p9"/>
          <p:cNvSpPr txBox="1"/>
          <p:nvPr/>
        </p:nvSpPr>
        <p:spPr>
          <a:xfrm flipH="1">
            <a:off x="2560300" y="3946836"/>
            <a:ext cx="629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400" u="none" cap="none" strike="noStrike">
                <a:solidFill>
                  <a:srgbClr val="00B050"/>
                </a:solidFill>
                <a:latin typeface="Livvic"/>
                <a:ea typeface="Livvic"/>
                <a:cs typeface="Livvic"/>
                <a:sym typeface="Livvic"/>
              </a:rPr>
              <a:t>(biti prebrisane glave - biti iznajdljiv, iz rok ji prejemat, ne mudi - ne obiraj se)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riting History Thesis by Slidesgo">
  <a:themeElements>
    <a:clrScheme name="Simple Light">
      <a:dk1>
        <a:srgbClr val="3F3742"/>
      </a:dk1>
      <a:lt1>
        <a:srgbClr val="FFFFFF"/>
      </a:lt1>
      <a:dk2>
        <a:srgbClr val="007D85"/>
      </a:dk2>
      <a:lt2>
        <a:srgbClr val="3F3742"/>
      </a:lt2>
      <a:accent1>
        <a:srgbClr val="FFF6E0"/>
      </a:accent1>
      <a:accent2>
        <a:srgbClr val="EC8686"/>
      </a:accent2>
      <a:accent3>
        <a:srgbClr val="007D85"/>
      </a:accent3>
      <a:accent4>
        <a:srgbClr val="37313A"/>
      </a:accent4>
      <a:accent5>
        <a:srgbClr val="FFF6E0"/>
      </a:accent5>
      <a:accent6>
        <a:srgbClr val="FFFFFF"/>
      </a:accent6>
      <a:hlink>
        <a:srgbClr val="373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