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93" r:id="rId4"/>
    <p:sldId id="263" r:id="rId5"/>
    <p:sldId id="258" r:id="rId6"/>
    <p:sldId id="265" r:id="rId7"/>
    <p:sldId id="266" r:id="rId8"/>
    <p:sldId id="284" r:id="rId9"/>
    <p:sldId id="285" r:id="rId10"/>
    <p:sldId id="286" r:id="rId11"/>
    <p:sldId id="287" r:id="rId12"/>
    <p:sldId id="288" r:id="rId13"/>
    <p:sldId id="289" r:id="rId14"/>
    <p:sldId id="290" r:id="rId15"/>
    <p:sldId id="291" r:id="rId16"/>
    <p:sldId id="292" r:id="rId17"/>
    <p:sldId id="276" r:id="rId18"/>
    <p:sldId id="294" r:id="rId19"/>
    <p:sldId id="261" r:id="rId20"/>
    <p:sldId id="262" r:id="rId21"/>
    <p:sldId id="295" r:id="rId22"/>
    <p:sldId id="277" r:id="rId23"/>
    <p:sldId id="278" r:id="rId24"/>
    <p:sldId id="279" r:id="rId25"/>
    <p:sldId id="280" r:id="rId26"/>
    <p:sldId id="281" r:id="rId27"/>
    <p:sldId id="282" r:id="rId28"/>
    <p:sldId id="283" r:id="rId29"/>
    <p:sldId id="296" r:id="rId30"/>
    <p:sldId id="297" r:id="rId31"/>
    <p:sldId id="298" r:id="rId32"/>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4660"/>
  </p:normalViewPr>
  <p:slideViewPr>
    <p:cSldViewPr snapToGrid="0">
      <p:cViewPr varScale="1">
        <p:scale>
          <a:sx n="64" d="100"/>
          <a:sy n="64" d="100"/>
        </p:scale>
        <p:origin x="44" y="1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6DC17A-0D90-435A-8DE8-47728AC0FF9C}"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sl-SI"/>
        </a:p>
      </dgm:t>
    </dgm:pt>
    <dgm:pt modelId="{C481707B-1DDF-46DD-9462-03EB6995CA03}">
      <dgm:prSet phldrT="[besedilo]"/>
      <dgm:spPr/>
      <dgm:t>
        <a:bodyPr/>
        <a:lstStyle/>
        <a:p>
          <a:r>
            <a:rPr lang="sl-SI" dirty="0" smtClean="0"/>
            <a:t>nizka zahtevnost, visoka kompleksnost</a:t>
          </a:r>
          <a:endParaRPr lang="sl-SI" dirty="0"/>
        </a:p>
      </dgm:t>
    </dgm:pt>
    <dgm:pt modelId="{05CECB70-98D9-4654-B115-DC03586E47CF}" type="parTrans" cxnId="{C774D970-2808-4350-AFE9-94F3C99F7BE2}">
      <dgm:prSet/>
      <dgm:spPr/>
      <dgm:t>
        <a:bodyPr/>
        <a:lstStyle/>
        <a:p>
          <a:endParaRPr lang="sl-SI"/>
        </a:p>
      </dgm:t>
    </dgm:pt>
    <dgm:pt modelId="{784CA934-EB64-446F-BC3B-7DC67B8FA8DA}" type="sibTrans" cxnId="{C774D970-2808-4350-AFE9-94F3C99F7BE2}">
      <dgm:prSet/>
      <dgm:spPr/>
      <dgm:t>
        <a:bodyPr/>
        <a:lstStyle/>
        <a:p>
          <a:endParaRPr lang="sl-SI"/>
        </a:p>
      </dgm:t>
    </dgm:pt>
    <dgm:pt modelId="{32DA8410-DEED-43C4-A718-0C5D3CFEA84D}">
      <dgm:prSet phldrT="[besedilo]"/>
      <dgm:spPr/>
      <dgm:t>
        <a:bodyPr/>
        <a:lstStyle/>
        <a:p>
          <a:r>
            <a:rPr lang="sl-SI" dirty="0" smtClean="0"/>
            <a:t>Strateško razmišljanje</a:t>
          </a:r>
          <a:endParaRPr lang="sl-SI" dirty="0"/>
        </a:p>
      </dgm:t>
    </dgm:pt>
    <dgm:pt modelId="{5F90A3E9-A41A-46CD-BE65-5ADB47239895}" type="parTrans" cxnId="{FFF2486C-FF87-4D7F-8556-B3817FF7BC4F}">
      <dgm:prSet/>
      <dgm:spPr/>
      <dgm:t>
        <a:bodyPr/>
        <a:lstStyle/>
        <a:p>
          <a:endParaRPr lang="sl-SI"/>
        </a:p>
      </dgm:t>
    </dgm:pt>
    <dgm:pt modelId="{8FFBDCA8-37EA-431E-9B90-03A1CDABE05D}" type="sibTrans" cxnId="{FFF2486C-FF87-4D7F-8556-B3817FF7BC4F}">
      <dgm:prSet/>
      <dgm:spPr/>
      <dgm:t>
        <a:bodyPr/>
        <a:lstStyle/>
        <a:p>
          <a:endParaRPr lang="sl-SI"/>
        </a:p>
      </dgm:t>
    </dgm:pt>
    <dgm:pt modelId="{EEDF1FBD-52AA-4428-83B3-BDB1C2AD9FF5}">
      <dgm:prSet phldrT="[besedilo]"/>
      <dgm:spPr/>
      <dgm:t>
        <a:bodyPr/>
        <a:lstStyle/>
        <a:p>
          <a:r>
            <a:rPr lang="sl-SI" dirty="0" smtClean="0"/>
            <a:t>Visoka zahtevnost, visoka </a:t>
          </a:r>
          <a:r>
            <a:rPr lang="sl-SI" dirty="0" err="1" smtClean="0"/>
            <a:t>kompleksnot</a:t>
          </a:r>
          <a:endParaRPr lang="sl-SI" dirty="0"/>
        </a:p>
      </dgm:t>
    </dgm:pt>
    <dgm:pt modelId="{4C006814-2791-4C14-A4DB-563DA0955146}" type="parTrans" cxnId="{77E6372A-AD03-4568-84FB-6151CA8B46F9}">
      <dgm:prSet/>
      <dgm:spPr/>
      <dgm:t>
        <a:bodyPr/>
        <a:lstStyle/>
        <a:p>
          <a:endParaRPr lang="sl-SI"/>
        </a:p>
      </dgm:t>
    </dgm:pt>
    <dgm:pt modelId="{77DD20DC-9A8C-49D0-BBC1-BF083037D40C}" type="sibTrans" cxnId="{77E6372A-AD03-4568-84FB-6151CA8B46F9}">
      <dgm:prSet/>
      <dgm:spPr/>
      <dgm:t>
        <a:bodyPr/>
        <a:lstStyle/>
        <a:p>
          <a:endParaRPr lang="sl-SI"/>
        </a:p>
      </dgm:t>
    </dgm:pt>
    <dgm:pt modelId="{88211DE5-0587-42A0-B10C-FE2AC120F6C2}">
      <dgm:prSet phldrT="[besedilo]"/>
      <dgm:spPr/>
      <dgm:t>
        <a:bodyPr/>
        <a:lstStyle/>
        <a:p>
          <a:r>
            <a:rPr lang="sl-SI" dirty="0" smtClean="0"/>
            <a:t>Problemsko znanje</a:t>
          </a:r>
          <a:endParaRPr lang="sl-SI" dirty="0"/>
        </a:p>
      </dgm:t>
    </dgm:pt>
    <dgm:pt modelId="{D07B005B-98F5-4784-B98B-3B2911D7449D}" type="parTrans" cxnId="{7B2AC21E-6496-4718-8BC1-51DA0A1B5ABC}">
      <dgm:prSet/>
      <dgm:spPr/>
      <dgm:t>
        <a:bodyPr/>
        <a:lstStyle/>
        <a:p>
          <a:endParaRPr lang="sl-SI"/>
        </a:p>
      </dgm:t>
    </dgm:pt>
    <dgm:pt modelId="{8D06C784-4036-4BBB-B6E9-46BB599A9981}" type="sibTrans" cxnId="{7B2AC21E-6496-4718-8BC1-51DA0A1B5ABC}">
      <dgm:prSet/>
      <dgm:spPr/>
      <dgm:t>
        <a:bodyPr/>
        <a:lstStyle/>
        <a:p>
          <a:endParaRPr lang="sl-SI"/>
        </a:p>
      </dgm:t>
    </dgm:pt>
    <dgm:pt modelId="{F76A9ECD-D098-4A64-8CFA-724A296F8443}">
      <dgm:prSet phldrT="[besedilo]"/>
      <dgm:spPr/>
      <dgm:t>
        <a:bodyPr/>
        <a:lstStyle/>
        <a:p>
          <a:r>
            <a:rPr lang="sl-SI" dirty="0" smtClean="0"/>
            <a:t>visoka zahtevnost, nizka kompleksnost</a:t>
          </a:r>
          <a:endParaRPr lang="sl-SI" dirty="0"/>
        </a:p>
      </dgm:t>
    </dgm:pt>
    <dgm:pt modelId="{5E61237B-E90F-4A54-9930-835E51EA9F6E}" type="parTrans" cxnId="{88946FC4-D76C-4FB3-A14A-7B0F86480DA1}">
      <dgm:prSet/>
      <dgm:spPr/>
      <dgm:t>
        <a:bodyPr/>
        <a:lstStyle/>
        <a:p>
          <a:endParaRPr lang="sl-SI"/>
        </a:p>
      </dgm:t>
    </dgm:pt>
    <dgm:pt modelId="{69F2CB54-4643-49E1-8167-0079494A2B9D}" type="sibTrans" cxnId="{88946FC4-D76C-4FB3-A14A-7B0F86480DA1}">
      <dgm:prSet/>
      <dgm:spPr/>
      <dgm:t>
        <a:bodyPr/>
        <a:lstStyle/>
        <a:p>
          <a:endParaRPr lang="sl-SI"/>
        </a:p>
      </dgm:t>
    </dgm:pt>
    <dgm:pt modelId="{25868105-5742-4945-8257-8F0CD1F91D85}">
      <dgm:prSet phldrT="[besedilo]"/>
      <dgm:spPr/>
      <dgm:t>
        <a:bodyPr/>
        <a:lstStyle/>
        <a:p>
          <a:r>
            <a:rPr lang="sl-SI" dirty="0" smtClean="0"/>
            <a:t>Vztrajnost</a:t>
          </a:r>
          <a:endParaRPr lang="sl-SI" dirty="0"/>
        </a:p>
      </dgm:t>
    </dgm:pt>
    <dgm:pt modelId="{0E81AD4F-6663-4B64-8A25-EF2536A09147}" type="parTrans" cxnId="{93D0A073-807C-46D4-BF6C-8C2D9A61A560}">
      <dgm:prSet/>
      <dgm:spPr/>
      <dgm:t>
        <a:bodyPr/>
        <a:lstStyle/>
        <a:p>
          <a:endParaRPr lang="sl-SI"/>
        </a:p>
      </dgm:t>
    </dgm:pt>
    <dgm:pt modelId="{0D93ECE9-5EDE-4BF2-8663-04F0F99C7A2B}" type="sibTrans" cxnId="{93D0A073-807C-46D4-BF6C-8C2D9A61A560}">
      <dgm:prSet/>
      <dgm:spPr/>
      <dgm:t>
        <a:bodyPr/>
        <a:lstStyle/>
        <a:p>
          <a:endParaRPr lang="sl-SI"/>
        </a:p>
      </dgm:t>
    </dgm:pt>
    <dgm:pt modelId="{BDEA2F0D-6360-4C49-BA9C-775BB10A6B63}">
      <dgm:prSet phldrT="[besedilo]"/>
      <dgm:spPr/>
      <dgm:t>
        <a:bodyPr/>
        <a:lstStyle/>
        <a:p>
          <a:r>
            <a:rPr lang="sl-SI" dirty="0" smtClean="0"/>
            <a:t>Nizka zahtevnost, nizka kompleksnost</a:t>
          </a:r>
          <a:endParaRPr lang="sl-SI" dirty="0"/>
        </a:p>
      </dgm:t>
    </dgm:pt>
    <dgm:pt modelId="{BA47D1BB-D66C-4258-AD70-63765B3ABB97}" type="parTrans" cxnId="{CB7A980C-1BFD-4062-8AC3-254F986A11FB}">
      <dgm:prSet/>
      <dgm:spPr/>
      <dgm:t>
        <a:bodyPr/>
        <a:lstStyle/>
        <a:p>
          <a:endParaRPr lang="sl-SI"/>
        </a:p>
      </dgm:t>
    </dgm:pt>
    <dgm:pt modelId="{C82FCE2B-C05A-4ECE-83DB-20C03CC38560}" type="sibTrans" cxnId="{CB7A980C-1BFD-4062-8AC3-254F986A11FB}">
      <dgm:prSet/>
      <dgm:spPr/>
      <dgm:t>
        <a:bodyPr/>
        <a:lstStyle/>
        <a:p>
          <a:endParaRPr lang="sl-SI"/>
        </a:p>
      </dgm:t>
    </dgm:pt>
    <dgm:pt modelId="{252229D2-E3F2-4735-A9D9-A9182AD10ADB}">
      <dgm:prSet phldrT="[besedilo]"/>
      <dgm:spPr/>
      <dgm:t>
        <a:bodyPr/>
        <a:lstStyle/>
        <a:p>
          <a:r>
            <a:rPr lang="sl-SI" dirty="0" smtClean="0"/>
            <a:t>Tekočnost postopkov</a:t>
          </a:r>
          <a:endParaRPr lang="sl-SI" dirty="0"/>
        </a:p>
      </dgm:t>
    </dgm:pt>
    <dgm:pt modelId="{0A4D512A-DEA6-48BA-9155-EF489D9AA889}" type="parTrans" cxnId="{F3EB31B7-2320-4D85-8FD7-B258F4DC7123}">
      <dgm:prSet/>
      <dgm:spPr/>
      <dgm:t>
        <a:bodyPr/>
        <a:lstStyle/>
        <a:p>
          <a:endParaRPr lang="sl-SI"/>
        </a:p>
      </dgm:t>
    </dgm:pt>
    <dgm:pt modelId="{195AFF1A-529E-498C-B9A8-9E78B10774FA}" type="sibTrans" cxnId="{F3EB31B7-2320-4D85-8FD7-B258F4DC7123}">
      <dgm:prSet/>
      <dgm:spPr/>
      <dgm:t>
        <a:bodyPr/>
        <a:lstStyle/>
        <a:p>
          <a:endParaRPr lang="sl-SI"/>
        </a:p>
      </dgm:t>
    </dgm:pt>
    <dgm:pt modelId="{6B155D21-638E-4300-85B0-08B974F838D2}" type="pres">
      <dgm:prSet presAssocID="{046DC17A-0D90-435A-8DE8-47728AC0FF9C}" presName="cycleMatrixDiagram" presStyleCnt="0">
        <dgm:presLayoutVars>
          <dgm:chMax val="1"/>
          <dgm:dir/>
          <dgm:animLvl val="lvl"/>
          <dgm:resizeHandles val="exact"/>
        </dgm:presLayoutVars>
      </dgm:prSet>
      <dgm:spPr/>
      <dgm:t>
        <a:bodyPr/>
        <a:lstStyle/>
        <a:p>
          <a:endParaRPr lang="sl-SI"/>
        </a:p>
      </dgm:t>
    </dgm:pt>
    <dgm:pt modelId="{FA1455C9-9BF6-43BD-B0E0-8FC4A6693346}" type="pres">
      <dgm:prSet presAssocID="{046DC17A-0D90-435A-8DE8-47728AC0FF9C}" presName="children" presStyleCnt="0"/>
      <dgm:spPr/>
    </dgm:pt>
    <dgm:pt modelId="{C086F2EB-C5EF-45DD-9375-BDD0141C197D}" type="pres">
      <dgm:prSet presAssocID="{046DC17A-0D90-435A-8DE8-47728AC0FF9C}" presName="child1group" presStyleCnt="0"/>
      <dgm:spPr/>
    </dgm:pt>
    <dgm:pt modelId="{EBF143E0-CA34-40EE-9502-45203C801C8C}" type="pres">
      <dgm:prSet presAssocID="{046DC17A-0D90-435A-8DE8-47728AC0FF9C}" presName="child1" presStyleLbl="bgAcc1" presStyleIdx="0" presStyleCnt="4"/>
      <dgm:spPr/>
      <dgm:t>
        <a:bodyPr/>
        <a:lstStyle/>
        <a:p>
          <a:endParaRPr lang="sl-SI"/>
        </a:p>
      </dgm:t>
    </dgm:pt>
    <dgm:pt modelId="{BC82BC48-B205-4CF0-A284-19E1AA945565}" type="pres">
      <dgm:prSet presAssocID="{046DC17A-0D90-435A-8DE8-47728AC0FF9C}" presName="child1Text" presStyleLbl="bgAcc1" presStyleIdx="0" presStyleCnt="4">
        <dgm:presLayoutVars>
          <dgm:bulletEnabled val="1"/>
        </dgm:presLayoutVars>
      </dgm:prSet>
      <dgm:spPr/>
      <dgm:t>
        <a:bodyPr/>
        <a:lstStyle/>
        <a:p>
          <a:endParaRPr lang="sl-SI"/>
        </a:p>
      </dgm:t>
    </dgm:pt>
    <dgm:pt modelId="{C5D8C5BE-CB73-46D3-8C6C-F1F10E45A112}" type="pres">
      <dgm:prSet presAssocID="{046DC17A-0D90-435A-8DE8-47728AC0FF9C}" presName="child2group" presStyleCnt="0"/>
      <dgm:spPr/>
    </dgm:pt>
    <dgm:pt modelId="{A7F3471E-B1B6-4870-A3EB-BFA627479B6A}" type="pres">
      <dgm:prSet presAssocID="{046DC17A-0D90-435A-8DE8-47728AC0FF9C}" presName="child2" presStyleLbl="bgAcc1" presStyleIdx="1" presStyleCnt="4"/>
      <dgm:spPr/>
      <dgm:t>
        <a:bodyPr/>
        <a:lstStyle/>
        <a:p>
          <a:endParaRPr lang="sl-SI"/>
        </a:p>
      </dgm:t>
    </dgm:pt>
    <dgm:pt modelId="{C7704E04-5DD6-4EC0-A861-BF1496B3E98B}" type="pres">
      <dgm:prSet presAssocID="{046DC17A-0D90-435A-8DE8-47728AC0FF9C}" presName="child2Text" presStyleLbl="bgAcc1" presStyleIdx="1" presStyleCnt="4">
        <dgm:presLayoutVars>
          <dgm:bulletEnabled val="1"/>
        </dgm:presLayoutVars>
      </dgm:prSet>
      <dgm:spPr/>
      <dgm:t>
        <a:bodyPr/>
        <a:lstStyle/>
        <a:p>
          <a:endParaRPr lang="sl-SI"/>
        </a:p>
      </dgm:t>
    </dgm:pt>
    <dgm:pt modelId="{EF588307-03F9-4E7D-B194-8C70D4A301DF}" type="pres">
      <dgm:prSet presAssocID="{046DC17A-0D90-435A-8DE8-47728AC0FF9C}" presName="child3group" presStyleCnt="0"/>
      <dgm:spPr/>
    </dgm:pt>
    <dgm:pt modelId="{EEF1A474-C639-4049-80CE-B2DEFB490681}" type="pres">
      <dgm:prSet presAssocID="{046DC17A-0D90-435A-8DE8-47728AC0FF9C}" presName="child3" presStyleLbl="bgAcc1" presStyleIdx="2" presStyleCnt="4"/>
      <dgm:spPr/>
      <dgm:t>
        <a:bodyPr/>
        <a:lstStyle/>
        <a:p>
          <a:endParaRPr lang="sl-SI"/>
        </a:p>
      </dgm:t>
    </dgm:pt>
    <dgm:pt modelId="{58FF62DF-F7FF-4E0C-90B5-327700C1ABE9}" type="pres">
      <dgm:prSet presAssocID="{046DC17A-0D90-435A-8DE8-47728AC0FF9C}" presName="child3Text" presStyleLbl="bgAcc1" presStyleIdx="2" presStyleCnt="4">
        <dgm:presLayoutVars>
          <dgm:bulletEnabled val="1"/>
        </dgm:presLayoutVars>
      </dgm:prSet>
      <dgm:spPr/>
      <dgm:t>
        <a:bodyPr/>
        <a:lstStyle/>
        <a:p>
          <a:endParaRPr lang="sl-SI"/>
        </a:p>
      </dgm:t>
    </dgm:pt>
    <dgm:pt modelId="{20593FE6-8B5B-48A2-8EA8-E14109C9BB56}" type="pres">
      <dgm:prSet presAssocID="{046DC17A-0D90-435A-8DE8-47728AC0FF9C}" presName="child4group" presStyleCnt="0"/>
      <dgm:spPr/>
    </dgm:pt>
    <dgm:pt modelId="{AED5C82B-1D91-4A76-A09C-FEB99F241603}" type="pres">
      <dgm:prSet presAssocID="{046DC17A-0D90-435A-8DE8-47728AC0FF9C}" presName="child4" presStyleLbl="bgAcc1" presStyleIdx="3" presStyleCnt="4"/>
      <dgm:spPr/>
      <dgm:t>
        <a:bodyPr/>
        <a:lstStyle/>
        <a:p>
          <a:endParaRPr lang="sl-SI"/>
        </a:p>
      </dgm:t>
    </dgm:pt>
    <dgm:pt modelId="{F3649D7F-0A70-4C9F-9990-07E6D3417AA4}" type="pres">
      <dgm:prSet presAssocID="{046DC17A-0D90-435A-8DE8-47728AC0FF9C}" presName="child4Text" presStyleLbl="bgAcc1" presStyleIdx="3" presStyleCnt="4">
        <dgm:presLayoutVars>
          <dgm:bulletEnabled val="1"/>
        </dgm:presLayoutVars>
      </dgm:prSet>
      <dgm:spPr/>
      <dgm:t>
        <a:bodyPr/>
        <a:lstStyle/>
        <a:p>
          <a:endParaRPr lang="sl-SI"/>
        </a:p>
      </dgm:t>
    </dgm:pt>
    <dgm:pt modelId="{6C24AC15-6A21-4A3A-AC8F-20275F2C5D7A}" type="pres">
      <dgm:prSet presAssocID="{046DC17A-0D90-435A-8DE8-47728AC0FF9C}" presName="childPlaceholder" presStyleCnt="0"/>
      <dgm:spPr/>
    </dgm:pt>
    <dgm:pt modelId="{A29E0770-8C91-4AF9-AB32-03744C59C4D6}" type="pres">
      <dgm:prSet presAssocID="{046DC17A-0D90-435A-8DE8-47728AC0FF9C}" presName="circle" presStyleCnt="0"/>
      <dgm:spPr/>
    </dgm:pt>
    <dgm:pt modelId="{F6B3E942-A85F-4CD9-8A9C-3C42175527D6}" type="pres">
      <dgm:prSet presAssocID="{046DC17A-0D90-435A-8DE8-47728AC0FF9C}" presName="quadrant1" presStyleLbl="node1" presStyleIdx="0" presStyleCnt="4">
        <dgm:presLayoutVars>
          <dgm:chMax val="1"/>
          <dgm:bulletEnabled val="1"/>
        </dgm:presLayoutVars>
      </dgm:prSet>
      <dgm:spPr/>
      <dgm:t>
        <a:bodyPr/>
        <a:lstStyle/>
        <a:p>
          <a:endParaRPr lang="sl-SI"/>
        </a:p>
      </dgm:t>
    </dgm:pt>
    <dgm:pt modelId="{1588593E-842F-4C86-BAAD-DE472A6A03C0}" type="pres">
      <dgm:prSet presAssocID="{046DC17A-0D90-435A-8DE8-47728AC0FF9C}" presName="quadrant2" presStyleLbl="node1" presStyleIdx="1" presStyleCnt="4">
        <dgm:presLayoutVars>
          <dgm:chMax val="1"/>
          <dgm:bulletEnabled val="1"/>
        </dgm:presLayoutVars>
      </dgm:prSet>
      <dgm:spPr/>
      <dgm:t>
        <a:bodyPr/>
        <a:lstStyle/>
        <a:p>
          <a:endParaRPr lang="sl-SI"/>
        </a:p>
      </dgm:t>
    </dgm:pt>
    <dgm:pt modelId="{AB04EB71-5F19-4B6E-898A-3AA5EFCE4E97}" type="pres">
      <dgm:prSet presAssocID="{046DC17A-0D90-435A-8DE8-47728AC0FF9C}" presName="quadrant3" presStyleLbl="node1" presStyleIdx="2" presStyleCnt="4">
        <dgm:presLayoutVars>
          <dgm:chMax val="1"/>
          <dgm:bulletEnabled val="1"/>
        </dgm:presLayoutVars>
      </dgm:prSet>
      <dgm:spPr/>
      <dgm:t>
        <a:bodyPr/>
        <a:lstStyle/>
        <a:p>
          <a:endParaRPr lang="sl-SI"/>
        </a:p>
      </dgm:t>
    </dgm:pt>
    <dgm:pt modelId="{6D9A3B35-3567-4398-BA0A-94AFA57F8DDB}" type="pres">
      <dgm:prSet presAssocID="{046DC17A-0D90-435A-8DE8-47728AC0FF9C}" presName="quadrant4" presStyleLbl="node1" presStyleIdx="3" presStyleCnt="4">
        <dgm:presLayoutVars>
          <dgm:chMax val="1"/>
          <dgm:bulletEnabled val="1"/>
        </dgm:presLayoutVars>
      </dgm:prSet>
      <dgm:spPr/>
      <dgm:t>
        <a:bodyPr/>
        <a:lstStyle/>
        <a:p>
          <a:endParaRPr lang="sl-SI"/>
        </a:p>
      </dgm:t>
    </dgm:pt>
    <dgm:pt modelId="{C39D65BD-1CC3-4829-90E3-59360293D503}" type="pres">
      <dgm:prSet presAssocID="{046DC17A-0D90-435A-8DE8-47728AC0FF9C}" presName="quadrantPlaceholder" presStyleCnt="0"/>
      <dgm:spPr/>
    </dgm:pt>
    <dgm:pt modelId="{93F9938B-B723-4BA6-AC71-2D92073A57DD}" type="pres">
      <dgm:prSet presAssocID="{046DC17A-0D90-435A-8DE8-47728AC0FF9C}" presName="center1" presStyleLbl="fgShp" presStyleIdx="0" presStyleCnt="2"/>
      <dgm:spPr/>
    </dgm:pt>
    <dgm:pt modelId="{6362E3C1-5DB8-4032-9A9C-E55C863A95ED}" type="pres">
      <dgm:prSet presAssocID="{046DC17A-0D90-435A-8DE8-47728AC0FF9C}" presName="center2" presStyleLbl="fgShp" presStyleIdx="1" presStyleCnt="2"/>
      <dgm:spPr/>
    </dgm:pt>
  </dgm:ptLst>
  <dgm:cxnLst>
    <dgm:cxn modelId="{86E5829B-A81A-46CD-AC71-42E6AB660A01}" type="presOf" srcId="{BDEA2F0D-6360-4C49-BA9C-775BB10A6B63}" destId="{6D9A3B35-3567-4398-BA0A-94AFA57F8DDB}" srcOrd="0" destOrd="0" presId="urn:microsoft.com/office/officeart/2005/8/layout/cycle4"/>
    <dgm:cxn modelId="{7B2AC21E-6496-4718-8BC1-51DA0A1B5ABC}" srcId="{EEDF1FBD-52AA-4428-83B3-BDB1C2AD9FF5}" destId="{88211DE5-0587-42A0-B10C-FE2AC120F6C2}" srcOrd="0" destOrd="0" parTransId="{D07B005B-98F5-4784-B98B-3B2911D7449D}" sibTransId="{8D06C784-4036-4BBB-B6E9-46BB599A9981}"/>
    <dgm:cxn modelId="{1641D4DC-7504-408C-8875-2ECB04EF07B2}" type="presOf" srcId="{252229D2-E3F2-4735-A9D9-A9182AD10ADB}" destId="{AED5C82B-1D91-4A76-A09C-FEB99F241603}" srcOrd="0" destOrd="0" presId="urn:microsoft.com/office/officeart/2005/8/layout/cycle4"/>
    <dgm:cxn modelId="{CB7A980C-1BFD-4062-8AC3-254F986A11FB}" srcId="{046DC17A-0D90-435A-8DE8-47728AC0FF9C}" destId="{BDEA2F0D-6360-4C49-BA9C-775BB10A6B63}" srcOrd="3" destOrd="0" parTransId="{BA47D1BB-D66C-4258-AD70-63765B3ABB97}" sibTransId="{C82FCE2B-C05A-4ECE-83DB-20C03CC38560}"/>
    <dgm:cxn modelId="{2FFC34C0-9BA6-4AA8-9482-A4DC093B9A0C}" type="presOf" srcId="{32DA8410-DEED-43C4-A718-0C5D3CFEA84D}" destId="{BC82BC48-B205-4CF0-A284-19E1AA945565}" srcOrd="1" destOrd="0" presId="urn:microsoft.com/office/officeart/2005/8/layout/cycle4"/>
    <dgm:cxn modelId="{88946FC4-D76C-4FB3-A14A-7B0F86480DA1}" srcId="{046DC17A-0D90-435A-8DE8-47728AC0FF9C}" destId="{F76A9ECD-D098-4A64-8CFA-724A296F8443}" srcOrd="2" destOrd="0" parTransId="{5E61237B-E90F-4A54-9930-835E51EA9F6E}" sibTransId="{69F2CB54-4643-49E1-8167-0079494A2B9D}"/>
    <dgm:cxn modelId="{93D0A073-807C-46D4-BF6C-8C2D9A61A560}" srcId="{F76A9ECD-D098-4A64-8CFA-724A296F8443}" destId="{25868105-5742-4945-8257-8F0CD1F91D85}" srcOrd="0" destOrd="0" parTransId="{0E81AD4F-6663-4B64-8A25-EF2536A09147}" sibTransId="{0D93ECE9-5EDE-4BF2-8663-04F0F99C7A2B}"/>
    <dgm:cxn modelId="{018B4C7A-60A6-4855-84CE-17140DD1DB29}" type="presOf" srcId="{25868105-5742-4945-8257-8F0CD1F91D85}" destId="{58FF62DF-F7FF-4E0C-90B5-327700C1ABE9}" srcOrd="1" destOrd="0" presId="urn:microsoft.com/office/officeart/2005/8/layout/cycle4"/>
    <dgm:cxn modelId="{C774D970-2808-4350-AFE9-94F3C99F7BE2}" srcId="{046DC17A-0D90-435A-8DE8-47728AC0FF9C}" destId="{C481707B-1DDF-46DD-9462-03EB6995CA03}" srcOrd="0" destOrd="0" parTransId="{05CECB70-98D9-4654-B115-DC03586E47CF}" sibTransId="{784CA934-EB64-446F-BC3B-7DC67B8FA8DA}"/>
    <dgm:cxn modelId="{4957AE38-35EA-4D24-80AC-E6A032393FD5}" type="presOf" srcId="{88211DE5-0587-42A0-B10C-FE2AC120F6C2}" destId="{A7F3471E-B1B6-4870-A3EB-BFA627479B6A}" srcOrd="0" destOrd="0" presId="urn:microsoft.com/office/officeart/2005/8/layout/cycle4"/>
    <dgm:cxn modelId="{8513B021-96EB-4074-882A-F9AEFE0A87CA}" type="presOf" srcId="{88211DE5-0587-42A0-B10C-FE2AC120F6C2}" destId="{C7704E04-5DD6-4EC0-A861-BF1496B3E98B}" srcOrd="1" destOrd="0" presId="urn:microsoft.com/office/officeart/2005/8/layout/cycle4"/>
    <dgm:cxn modelId="{FBDDF9F3-9669-44E4-BB21-94693AF39B15}" type="presOf" srcId="{EEDF1FBD-52AA-4428-83B3-BDB1C2AD9FF5}" destId="{1588593E-842F-4C86-BAAD-DE472A6A03C0}" srcOrd="0" destOrd="0" presId="urn:microsoft.com/office/officeart/2005/8/layout/cycle4"/>
    <dgm:cxn modelId="{FFF2486C-FF87-4D7F-8556-B3817FF7BC4F}" srcId="{C481707B-1DDF-46DD-9462-03EB6995CA03}" destId="{32DA8410-DEED-43C4-A718-0C5D3CFEA84D}" srcOrd="0" destOrd="0" parTransId="{5F90A3E9-A41A-46CD-BE65-5ADB47239895}" sibTransId="{8FFBDCA8-37EA-431E-9B90-03A1CDABE05D}"/>
    <dgm:cxn modelId="{B53CC5D3-21DE-4BBF-8C53-2380DDF704C3}" type="presOf" srcId="{32DA8410-DEED-43C4-A718-0C5D3CFEA84D}" destId="{EBF143E0-CA34-40EE-9502-45203C801C8C}" srcOrd="0" destOrd="0" presId="urn:microsoft.com/office/officeart/2005/8/layout/cycle4"/>
    <dgm:cxn modelId="{F3EB31B7-2320-4D85-8FD7-B258F4DC7123}" srcId="{BDEA2F0D-6360-4C49-BA9C-775BB10A6B63}" destId="{252229D2-E3F2-4735-A9D9-A9182AD10ADB}" srcOrd="0" destOrd="0" parTransId="{0A4D512A-DEA6-48BA-9155-EF489D9AA889}" sibTransId="{195AFF1A-529E-498C-B9A8-9E78B10774FA}"/>
    <dgm:cxn modelId="{542C66F5-343F-4986-9E5D-4AABF1E23475}" type="presOf" srcId="{F76A9ECD-D098-4A64-8CFA-724A296F8443}" destId="{AB04EB71-5F19-4B6E-898A-3AA5EFCE4E97}" srcOrd="0" destOrd="0" presId="urn:microsoft.com/office/officeart/2005/8/layout/cycle4"/>
    <dgm:cxn modelId="{16C13ED8-DE9B-4B04-AEAB-E55C584AC523}" type="presOf" srcId="{25868105-5742-4945-8257-8F0CD1F91D85}" destId="{EEF1A474-C639-4049-80CE-B2DEFB490681}" srcOrd="0" destOrd="0" presId="urn:microsoft.com/office/officeart/2005/8/layout/cycle4"/>
    <dgm:cxn modelId="{DBCB7685-5256-42D2-9245-801E1A3E8368}" type="presOf" srcId="{252229D2-E3F2-4735-A9D9-A9182AD10ADB}" destId="{F3649D7F-0A70-4C9F-9990-07E6D3417AA4}" srcOrd="1" destOrd="0" presId="urn:microsoft.com/office/officeart/2005/8/layout/cycle4"/>
    <dgm:cxn modelId="{77E6372A-AD03-4568-84FB-6151CA8B46F9}" srcId="{046DC17A-0D90-435A-8DE8-47728AC0FF9C}" destId="{EEDF1FBD-52AA-4428-83B3-BDB1C2AD9FF5}" srcOrd="1" destOrd="0" parTransId="{4C006814-2791-4C14-A4DB-563DA0955146}" sibTransId="{77DD20DC-9A8C-49D0-BBC1-BF083037D40C}"/>
    <dgm:cxn modelId="{0A4ECF00-3160-4DFC-87B1-D3AAB6E0F9A2}" type="presOf" srcId="{046DC17A-0D90-435A-8DE8-47728AC0FF9C}" destId="{6B155D21-638E-4300-85B0-08B974F838D2}" srcOrd="0" destOrd="0" presId="urn:microsoft.com/office/officeart/2005/8/layout/cycle4"/>
    <dgm:cxn modelId="{06BB7F9B-FB7E-4B82-898E-22886AF5F3DC}" type="presOf" srcId="{C481707B-1DDF-46DD-9462-03EB6995CA03}" destId="{F6B3E942-A85F-4CD9-8A9C-3C42175527D6}" srcOrd="0" destOrd="0" presId="urn:microsoft.com/office/officeart/2005/8/layout/cycle4"/>
    <dgm:cxn modelId="{2A37F650-A4CE-4DBA-B19B-0D9BD11316BA}" type="presParOf" srcId="{6B155D21-638E-4300-85B0-08B974F838D2}" destId="{FA1455C9-9BF6-43BD-B0E0-8FC4A6693346}" srcOrd="0" destOrd="0" presId="urn:microsoft.com/office/officeart/2005/8/layout/cycle4"/>
    <dgm:cxn modelId="{D3894743-9DF8-4FD3-B484-FB009DCB207E}" type="presParOf" srcId="{FA1455C9-9BF6-43BD-B0E0-8FC4A6693346}" destId="{C086F2EB-C5EF-45DD-9375-BDD0141C197D}" srcOrd="0" destOrd="0" presId="urn:microsoft.com/office/officeart/2005/8/layout/cycle4"/>
    <dgm:cxn modelId="{3178368C-9A0A-47F3-9270-10CB28822932}" type="presParOf" srcId="{C086F2EB-C5EF-45DD-9375-BDD0141C197D}" destId="{EBF143E0-CA34-40EE-9502-45203C801C8C}" srcOrd="0" destOrd="0" presId="urn:microsoft.com/office/officeart/2005/8/layout/cycle4"/>
    <dgm:cxn modelId="{1335E012-1E8F-4E1A-84C3-1857E6081C77}" type="presParOf" srcId="{C086F2EB-C5EF-45DD-9375-BDD0141C197D}" destId="{BC82BC48-B205-4CF0-A284-19E1AA945565}" srcOrd="1" destOrd="0" presId="urn:microsoft.com/office/officeart/2005/8/layout/cycle4"/>
    <dgm:cxn modelId="{22964771-F59A-49D9-8CF4-B5466A989731}" type="presParOf" srcId="{FA1455C9-9BF6-43BD-B0E0-8FC4A6693346}" destId="{C5D8C5BE-CB73-46D3-8C6C-F1F10E45A112}" srcOrd="1" destOrd="0" presId="urn:microsoft.com/office/officeart/2005/8/layout/cycle4"/>
    <dgm:cxn modelId="{8F562265-A2C2-43EF-BABC-589964E5D84E}" type="presParOf" srcId="{C5D8C5BE-CB73-46D3-8C6C-F1F10E45A112}" destId="{A7F3471E-B1B6-4870-A3EB-BFA627479B6A}" srcOrd="0" destOrd="0" presId="urn:microsoft.com/office/officeart/2005/8/layout/cycle4"/>
    <dgm:cxn modelId="{5CB4A778-9156-4583-BE93-40C3E9798FE7}" type="presParOf" srcId="{C5D8C5BE-CB73-46D3-8C6C-F1F10E45A112}" destId="{C7704E04-5DD6-4EC0-A861-BF1496B3E98B}" srcOrd="1" destOrd="0" presId="urn:microsoft.com/office/officeart/2005/8/layout/cycle4"/>
    <dgm:cxn modelId="{B61568A0-40C8-4760-9413-BD1443034ED3}" type="presParOf" srcId="{FA1455C9-9BF6-43BD-B0E0-8FC4A6693346}" destId="{EF588307-03F9-4E7D-B194-8C70D4A301DF}" srcOrd="2" destOrd="0" presId="urn:microsoft.com/office/officeart/2005/8/layout/cycle4"/>
    <dgm:cxn modelId="{1DA51840-D295-4A46-A350-58992C4C401B}" type="presParOf" srcId="{EF588307-03F9-4E7D-B194-8C70D4A301DF}" destId="{EEF1A474-C639-4049-80CE-B2DEFB490681}" srcOrd="0" destOrd="0" presId="urn:microsoft.com/office/officeart/2005/8/layout/cycle4"/>
    <dgm:cxn modelId="{5C01A7ED-41F5-4073-87DB-84250F416373}" type="presParOf" srcId="{EF588307-03F9-4E7D-B194-8C70D4A301DF}" destId="{58FF62DF-F7FF-4E0C-90B5-327700C1ABE9}" srcOrd="1" destOrd="0" presId="urn:microsoft.com/office/officeart/2005/8/layout/cycle4"/>
    <dgm:cxn modelId="{E6B73AEA-6E24-4438-B726-3EC0A5ED72DC}" type="presParOf" srcId="{FA1455C9-9BF6-43BD-B0E0-8FC4A6693346}" destId="{20593FE6-8B5B-48A2-8EA8-E14109C9BB56}" srcOrd="3" destOrd="0" presId="urn:microsoft.com/office/officeart/2005/8/layout/cycle4"/>
    <dgm:cxn modelId="{E5698AA1-AF6A-4AEA-928C-59620C2827B9}" type="presParOf" srcId="{20593FE6-8B5B-48A2-8EA8-E14109C9BB56}" destId="{AED5C82B-1D91-4A76-A09C-FEB99F241603}" srcOrd="0" destOrd="0" presId="urn:microsoft.com/office/officeart/2005/8/layout/cycle4"/>
    <dgm:cxn modelId="{A5259B79-D11A-4F15-B88D-57ACCD801F67}" type="presParOf" srcId="{20593FE6-8B5B-48A2-8EA8-E14109C9BB56}" destId="{F3649D7F-0A70-4C9F-9990-07E6D3417AA4}" srcOrd="1" destOrd="0" presId="urn:microsoft.com/office/officeart/2005/8/layout/cycle4"/>
    <dgm:cxn modelId="{1951A802-AB61-4638-A5D3-BC4617E90C8D}" type="presParOf" srcId="{FA1455C9-9BF6-43BD-B0E0-8FC4A6693346}" destId="{6C24AC15-6A21-4A3A-AC8F-20275F2C5D7A}" srcOrd="4" destOrd="0" presId="urn:microsoft.com/office/officeart/2005/8/layout/cycle4"/>
    <dgm:cxn modelId="{D432ACB9-8DBB-4383-8D3B-0C335F5C4D06}" type="presParOf" srcId="{6B155D21-638E-4300-85B0-08B974F838D2}" destId="{A29E0770-8C91-4AF9-AB32-03744C59C4D6}" srcOrd="1" destOrd="0" presId="urn:microsoft.com/office/officeart/2005/8/layout/cycle4"/>
    <dgm:cxn modelId="{67020EBD-769A-4A66-B7F9-BEB5FC89544C}" type="presParOf" srcId="{A29E0770-8C91-4AF9-AB32-03744C59C4D6}" destId="{F6B3E942-A85F-4CD9-8A9C-3C42175527D6}" srcOrd="0" destOrd="0" presId="urn:microsoft.com/office/officeart/2005/8/layout/cycle4"/>
    <dgm:cxn modelId="{EE43B358-4041-4E8F-A153-5B3998E82B69}" type="presParOf" srcId="{A29E0770-8C91-4AF9-AB32-03744C59C4D6}" destId="{1588593E-842F-4C86-BAAD-DE472A6A03C0}" srcOrd="1" destOrd="0" presId="urn:microsoft.com/office/officeart/2005/8/layout/cycle4"/>
    <dgm:cxn modelId="{F263D242-92F0-432E-9C73-42F81414E546}" type="presParOf" srcId="{A29E0770-8C91-4AF9-AB32-03744C59C4D6}" destId="{AB04EB71-5F19-4B6E-898A-3AA5EFCE4E97}" srcOrd="2" destOrd="0" presId="urn:microsoft.com/office/officeart/2005/8/layout/cycle4"/>
    <dgm:cxn modelId="{35F82AA5-66AA-4389-B225-B63DC3CFBE3F}" type="presParOf" srcId="{A29E0770-8C91-4AF9-AB32-03744C59C4D6}" destId="{6D9A3B35-3567-4398-BA0A-94AFA57F8DDB}" srcOrd="3" destOrd="0" presId="urn:microsoft.com/office/officeart/2005/8/layout/cycle4"/>
    <dgm:cxn modelId="{933D5921-12B1-4973-BBF1-880933D293E2}" type="presParOf" srcId="{A29E0770-8C91-4AF9-AB32-03744C59C4D6}" destId="{C39D65BD-1CC3-4829-90E3-59360293D503}" srcOrd="4" destOrd="0" presId="urn:microsoft.com/office/officeart/2005/8/layout/cycle4"/>
    <dgm:cxn modelId="{3CA27EF0-B588-448A-A5E8-C4A6836B2750}" type="presParOf" srcId="{6B155D21-638E-4300-85B0-08B974F838D2}" destId="{93F9938B-B723-4BA6-AC71-2D92073A57DD}" srcOrd="2" destOrd="0" presId="urn:microsoft.com/office/officeart/2005/8/layout/cycle4"/>
    <dgm:cxn modelId="{D88A5B28-5AA2-41E2-944C-1B7635C7C1D4}" type="presParOf" srcId="{6B155D21-638E-4300-85B0-08B974F838D2}" destId="{6362E3C1-5DB8-4032-9A9C-E55C863A95ED}"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1A474-C639-4049-80CE-B2DEFB490681}">
      <dsp:nvSpPr>
        <dsp:cNvPr id="0" name=""/>
        <dsp:cNvSpPr/>
      </dsp:nvSpPr>
      <dsp:spPr>
        <a:xfrm>
          <a:off x="5936608" y="2958909"/>
          <a:ext cx="2149560" cy="13924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sl-SI" sz="1700" kern="1200" dirty="0" smtClean="0"/>
            <a:t>Vztrajnost</a:t>
          </a:r>
          <a:endParaRPr lang="sl-SI" sz="1700" kern="1200" dirty="0"/>
        </a:p>
      </dsp:txBody>
      <dsp:txXfrm>
        <a:off x="6612064" y="3337603"/>
        <a:ext cx="1443518" cy="983147"/>
      </dsp:txXfrm>
    </dsp:sp>
    <dsp:sp modelId="{AED5C82B-1D91-4A76-A09C-FEB99F241603}">
      <dsp:nvSpPr>
        <dsp:cNvPr id="0" name=""/>
        <dsp:cNvSpPr/>
      </dsp:nvSpPr>
      <dsp:spPr>
        <a:xfrm>
          <a:off x="2429430" y="2958909"/>
          <a:ext cx="2149560" cy="13924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sl-SI" sz="1700" kern="1200" dirty="0" smtClean="0"/>
            <a:t>Tekočnost postopkov</a:t>
          </a:r>
          <a:endParaRPr lang="sl-SI" sz="1700" kern="1200" dirty="0"/>
        </a:p>
      </dsp:txBody>
      <dsp:txXfrm>
        <a:off x="2460017" y="3337603"/>
        <a:ext cx="1443518" cy="983147"/>
      </dsp:txXfrm>
    </dsp:sp>
    <dsp:sp modelId="{A7F3471E-B1B6-4870-A3EB-BFA627479B6A}">
      <dsp:nvSpPr>
        <dsp:cNvPr id="0" name=""/>
        <dsp:cNvSpPr/>
      </dsp:nvSpPr>
      <dsp:spPr>
        <a:xfrm>
          <a:off x="5936608" y="0"/>
          <a:ext cx="2149560" cy="13924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sl-SI" sz="1700" kern="1200" dirty="0" smtClean="0"/>
            <a:t>Problemsko znanje</a:t>
          </a:r>
          <a:endParaRPr lang="sl-SI" sz="1700" kern="1200" dirty="0"/>
        </a:p>
      </dsp:txBody>
      <dsp:txXfrm>
        <a:off x="6612064" y="30587"/>
        <a:ext cx="1443518" cy="983147"/>
      </dsp:txXfrm>
    </dsp:sp>
    <dsp:sp modelId="{EBF143E0-CA34-40EE-9502-45203C801C8C}">
      <dsp:nvSpPr>
        <dsp:cNvPr id="0" name=""/>
        <dsp:cNvSpPr/>
      </dsp:nvSpPr>
      <dsp:spPr>
        <a:xfrm>
          <a:off x="2429430" y="0"/>
          <a:ext cx="2149560" cy="13924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sl-SI" sz="1700" kern="1200" dirty="0" smtClean="0"/>
            <a:t>Strateško razmišljanje</a:t>
          </a:r>
          <a:endParaRPr lang="sl-SI" sz="1700" kern="1200" dirty="0"/>
        </a:p>
      </dsp:txBody>
      <dsp:txXfrm>
        <a:off x="2460017" y="30587"/>
        <a:ext cx="1443518" cy="983147"/>
      </dsp:txXfrm>
    </dsp:sp>
    <dsp:sp modelId="{F6B3E942-A85F-4CD9-8A9C-3C42175527D6}">
      <dsp:nvSpPr>
        <dsp:cNvPr id="0" name=""/>
        <dsp:cNvSpPr/>
      </dsp:nvSpPr>
      <dsp:spPr>
        <a:xfrm>
          <a:off x="3330157" y="248026"/>
          <a:ext cx="1884129" cy="1884129"/>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l-SI" sz="1500" kern="1200" dirty="0" smtClean="0"/>
            <a:t>nizka zahtevnost, visoka kompleksnost</a:t>
          </a:r>
          <a:endParaRPr lang="sl-SI" sz="1500" kern="1200" dirty="0"/>
        </a:p>
      </dsp:txBody>
      <dsp:txXfrm>
        <a:off x="3882006" y="799875"/>
        <a:ext cx="1332280" cy="1332280"/>
      </dsp:txXfrm>
    </dsp:sp>
    <dsp:sp modelId="{1588593E-842F-4C86-BAAD-DE472A6A03C0}">
      <dsp:nvSpPr>
        <dsp:cNvPr id="0" name=""/>
        <dsp:cNvSpPr/>
      </dsp:nvSpPr>
      <dsp:spPr>
        <a:xfrm rot="5400000">
          <a:off x="5301313" y="248026"/>
          <a:ext cx="1884129" cy="1884129"/>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l-SI" sz="1500" kern="1200" dirty="0" smtClean="0"/>
            <a:t>Visoka zahtevnost, visoka </a:t>
          </a:r>
          <a:r>
            <a:rPr lang="sl-SI" sz="1500" kern="1200" dirty="0" err="1" smtClean="0"/>
            <a:t>kompleksnot</a:t>
          </a:r>
          <a:endParaRPr lang="sl-SI" sz="1500" kern="1200" dirty="0"/>
        </a:p>
      </dsp:txBody>
      <dsp:txXfrm rot="-5400000">
        <a:off x="5301313" y="799875"/>
        <a:ext cx="1332280" cy="1332280"/>
      </dsp:txXfrm>
    </dsp:sp>
    <dsp:sp modelId="{AB04EB71-5F19-4B6E-898A-3AA5EFCE4E97}">
      <dsp:nvSpPr>
        <dsp:cNvPr id="0" name=""/>
        <dsp:cNvSpPr/>
      </dsp:nvSpPr>
      <dsp:spPr>
        <a:xfrm rot="10800000">
          <a:off x="5301313" y="2219182"/>
          <a:ext cx="1884129" cy="1884129"/>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l-SI" sz="1500" kern="1200" dirty="0" smtClean="0"/>
            <a:t>visoka zahtevnost, nizka kompleksnost</a:t>
          </a:r>
          <a:endParaRPr lang="sl-SI" sz="1500" kern="1200" dirty="0"/>
        </a:p>
      </dsp:txBody>
      <dsp:txXfrm rot="10800000">
        <a:off x="5301313" y="2219182"/>
        <a:ext cx="1332280" cy="1332280"/>
      </dsp:txXfrm>
    </dsp:sp>
    <dsp:sp modelId="{6D9A3B35-3567-4398-BA0A-94AFA57F8DDB}">
      <dsp:nvSpPr>
        <dsp:cNvPr id="0" name=""/>
        <dsp:cNvSpPr/>
      </dsp:nvSpPr>
      <dsp:spPr>
        <a:xfrm rot="16200000">
          <a:off x="3330157" y="2219182"/>
          <a:ext cx="1884129" cy="1884129"/>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l-SI" sz="1500" kern="1200" dirty="0" smtClean="0"/>
            <a:t>Nizka zahtevnost, nizka kompleksnost</a:t>
          </a:r>
          <a:endParaRPr lang="sl-SI" sz="1500" kern="1200" dirty="0"/>
        </a:p>
      </dsp:txBody>
      <dsp:txXfrm rot="5400000">
        <a:off x="3882006" y="2219182"/>
        <a:ext cx="1332280" cy="1332280"/>
      </dsp:txXfrm>
    </dsp:sp>
    <dsp:sp modelId="{93F9938B-B723-4BA6-AC71-2D92073A57DD}">
      <dsp:nvSpPr>
        <dsp:cNvPr id="0" name=""/>
        <dsp:cNvSpPr/>
      </dsp:nvSpPr>
      <dsp:spPr>
        <a:xfrm>
          <a:off x="4932537" y="1784048"/>
          <a:ext cx="650525" cy="565673"/>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362E3C1-5DB8-4032-9A9C-E55C863A95ED}">
      <dsp:nvSpPr>
        <dsp:cNvPr id="0" name=""/>
        <dsp:cNvSpPr/>
      </dsp:nvSpPr>
      <dsp:spPr>
        <a:xfrm rot="10800000">
          <a:off x="4932537" y="2001615"/>
          <a:ext cx="650525" cy="565673"/>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en-GB"/>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GB"/>
          </a:p>
        </p:txBody>
      </p:sp>
      <p:sp>
        <p:nvSpPr>
          <p:cNvPr id="4" name="Označba mesta datuma 3"/>
          <p:cNvSpPr>
            <a:spLocks noGrp="1"/>
          </p:cNvSpPr>
          <p:nvPr>
            <p:ph type="dt" sz="half" idx="10"/>
          </p:nvPr>
        </p:nvSpPr>
        <p:spPr/>
        <p:txBody>
          <a:bodyPr/>
          <a:lstStyle/>
          <a:p>
            <a:fld id="{7EBDE2C6-C3CA-4A3F-BCDC-BE1D0FC1EF04}" type="datetimeFigureOut">
              <a:rPr lang="en-GB" smtClean="0"/>
              <a:t>30/05/2023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1853305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7EBDE2C6-C3CA-4A3F-BCDC-BE1D0FC1EF04}" type="datetimeFigureOut">
              <a:rPr lang="en-GB" smtClean="0"/>
              <a:t>30/05/2023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3842025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en-GB"/>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7EBDE2C6-C3CA-4A3F-BCDC-BE1D0FC1EF04}" type="datetimeFigureOut">
              <a:rPr lang="en-GB" smtClean="0"/>
              <a:t>30/05/2023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30338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7EBDE2C6-C3CA-4A3F-BCDC-BE1D0FC1EF04}" type="datetimeFigureOut">
              <a:rPr lang="en-GB" smtClean="0"/>
              <a:t>30/05/2023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620105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en-GB"/>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7EBDE2C6-C3CA-4A3F-BCDC-BE1D0FC1EF04}" type="datetimeFigureOut">
              <a:rPr lang="en-GB" smtClean="0"/>
              <a:t>30/05/2023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2007658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značba mesta datuma 4"/>
          <p:cNvSpPr>
            <a:spLocks noGrp="1"/>
          </p:cNvSpPr>
          <p:nvPr>
            <p:ph type="dt" sz="half" idx="10"/>
          </p:nvPr>
        </p:nvSpPr>
        <p:spPr/>
        <p:txBody>
          <a:bodyPr/>
          <a:lstStyle/>
          <a:p>
            <a:fld id="{7EBDE2C6-C3CA-4A3F-BCDC-BE1D0FC1EF04}" type="datetimeFigureOut">
              <a:rPr lang="en-GB" smtClean="0"/>
              <a:t>30/05/2023</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1981000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en-GB"/>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7" name="Označba mesta datuma 6"/>
          <p:cNvSpPr>
            <a:spLocks noGrp="1"/>
          </p:cNvSpPr>
          <p:nvPr>
            <p:ph type="dt" sz="half" idx="10"/>
          </p:nvPr>
        </p:nvSpPr>
        <p:spPr/>
        <p:txBody>
          <a:bodyPr/>
          <a:lstStyle/>
          <a:p>
            <a:fld id="{7EBDE2C6-C3CA-4A3F-BCDC-BE1D0FC1EF04}" type="datetimeFigureOut">
              <a:rPr lang="en-GB" smtClean="0"/>
              <a:t>30/05/2023</a:t>
            </a:fld>
            <a:endParaRPr lang="en-GB"/>
          </a:p>
        </p:txBody>
      </p:sp>
      <p:sp>
        <p:nvSpPr>
          <p:cNvPr id="8" name="Označba mesta noge 7"/>
          <p:cNvSpPr>
            <a:spLocks noGrp="1"/>
          </p:cNvSpPr>
          <p:nvPr>
            <p:ph type="ftr" sz="quarter" idx="11"/>
          </p:nvPr>
        </p:nvSpPr>
        <p:spPr/>
        <p:txBody>
          <a:bodyPr/>
          <a:lstStyle/>
          <a:p>
            <a:endParaRPr lang="en-GB"/>
          </a:p>
        </p:txBody>
      </p:sp>
      <p:sp>
        <p:nvSpPr>
          <p:cNvPr id="9" name="Označba mesta številke diapozitiva 8"/>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1952951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datuma 2"/>
          <p:cNvSpPr>
            <a:spLocks noGrp="1"/>
          </p:cNvSpPr>
          <p:nvPr>
            <p:ph type="dt" sz="half" idx="10"/>
          </p:nvPr>
        </p:nvSpPr>
        <p:spPr/>
        <p:txBody>
          <a:bodyPr/>
          <a:lstStyle/>
          <a:p>
            <a:fld id="{7EBDE2C6-C3CA-4A3F-BCDC-BE1D0FC1EF04}" type="datetimeFigureOut">
              <a:rPr lang="en-GB" smtClean="0"/>
              <a:t>30/05/2023</a:t>
            </a:fld>
            <a:endParaRPr lang="en-GB"/>
          </a:p>
        </p:txBody>
      </p:sp>
      <p:sp>
        <p:nvSpPr>
          <p:cNvPr id="4" name="Označba mesta noge 3"/>
          <p:cNvSpPr>
            <a:spLocks noGrp="1"/>
          </p:cNvSpPr>
          <p:nvPr>
            <p:ph type="ftr" sz="quarter" idx="11"/>
          </p:nvPr>
        </p:nvSpPr>
        <p:spPr/>
        <p:txBody>
          <a:bodyPr/>
          <a:lstStyle/>
          <a:p>
            <a:endParaRPr lang="en-GB"/>
          </a:p>
        </p:txBody>
      </p:sp>
      <p:sp>
        <p:nvSpPr>
          <p:cNvPr id="5" name="Označba mesta številke diapozitiva 4"/>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3588730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7EBDE2C6-C3CA-4A3F-BCDC-BE1D0FC1EF04}" type="datetimeFigureOut">
              <a:rPr lang="en-GB" smtClean="0"/>
              <a:t>30/05/2023</a:t>
            </a:fld>
            <a:endParaRPr lang="en-GB"/>
          </a:p>
        </p:txBody>
      </p:sp>
      <p:sp>
        <p:nvSpPr>
          <p:cNvPr id="3" name="Označba mesta noge 2"/>
          <p:cNvSpPr>
            <a:spLocks noGrp="1"/>
          </p:cNvSpPr>
          <p:nvPr>
            <p:ph type="ftr" sz="quarter" idx="11"/>
          </p:nvPr>
        </p:nvSpPr>
        <p:spPr/>
        <p:txBody>
          <a:bodyPr/>
          <a:lstStyle/>
          <a:p>
            <a:endParaRPr lang="en-GB"/>
          </a:p>
        </p:txBody>
      </p:sp>
      <p:sp>
        <p:nvSpPr>
          <p:cNvPr id="4" name="Označba mesta številke diapozitiva 3"/>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3518705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en-GB"/>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7EBDE2C6-C3CA-4A3F-BCDC-BE1D0FC1EF04}" type="datetimeFigureOut">
              <a:rPr lang="en-GB" smtClean="0"/>
              <a:t>30/05/2023</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193472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en-GB"/>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7EBDE2C6-C3CA-4A3F-BCDC-BE1D0FC1EF04}" type="datetimeFigureOut">
              <a:rPr lang="en-GB" smtClean="0"/>
              <a:t>30/05/2023</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28E72A4F-AD44-4CEB-AC0C-1BBFAC7C6EF1}" type="slidenum">
              <a:rPr lang="en-GB" smtClean="0"/>
              <a:t>‹#›</a:t>
            </a:fld>
            <a:endParaRPr lang="en-GB"/>
          </a:p>
        </p:txBody>
      </p:sp>
    </p:spTree>
    <p:extLst>
      <p:ext uri="{BB962C8B-B14F-4D97-AF65-F5344CB8AC3E}">
        <p14:creationId xmlns:p14="http://schemas.microsoft.com/office/powerpoint/2010/main" val="620468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en-GB"/>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BDE2C6-C3CA-4A3F-BCDC-BE1D0FC1EF04}" type="datetimeFigureOut">
              <a:rPr lang="en-GB" smtClean="0"/>
              <a:t>30/05/2023</a:t>
            </a:fld>
            <a:endParaRPr lang="en-GB"/>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72A4F-AD44-4CEB-AC0C-1BBFAC7C6EF1}" type="slidenum">
              <a:rPr lang="en-GB" smtClean="0"/>
              <a:t>‹#›</a:t>
            </a:fld>
            <a:endParaRPr lang="en-GB"/>
          </a:p>
        </p:txBody>
      </p:sp>
    </p:spTree>
    <p:extLst>
      <p:ext uri="{BB962C8B-B14F-4D97-AF65-F5344CB8AC3E}">
        <p14:creationId xmlns:p14="http://schemas.microsoft.com/office/powerpoint/2010/main" val="1118485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fontScale="90000"/>
          </a:bodyPr>
          <a:lstStyle/>
          <a:p>
            <a:r>
              <a:rPr lang="sl-SI" dirty="0" smtClean="0"/>
              <a:t>Poučevalna vloga učitelja: dialoško, direktno poučevanje, metode, oblike dela, naloge, vprašanja</a:t>
            </a:r>
            <a:endParaRPr lang="en-GB" dirty="0"/>
          </a:p>
        </p:txBody>
      </p:sp>
      <p:sp>
        <p:nvSpPr>
          <p:cNvPr id="3" name="Podnaslov 2"/>
          <p:cNvSpPr>
            <a:spLocks noGrp="1"/>
          </p:cNvSpPr>
          <p:nvPr>
            <p:ph type="subTitle" idx="1"/>
          </p:nvPr>
        </p:nvSpPr>
        <p:spPr/>
        <p:txBody>
          <a:bodyPr/>
          <a:lstStyle/>
          <a:p>
            <a:r>
              <a:rPr lang="sl-SI" dirty="0"/>
              <a:t>Prof. dr. Tatjana Hodnik</a:t>
            </a:r>
          </a:p>
          <a:p>
            <a:r>
              <a:rPr lang="sl-SI" dirty="0"/>
              <a:t>(izročki za predavanja pri predmetu osnove didaktike matematike, 2. l., dvopredmetni učitelj, matematika z vezavami)</a:t>
            </a:r>
            <a:endParaRPr lang="en-GB" dirty="0"/>
          </a:p>
          <a:p>
            <a:endParaRPr lang="en-GB" dirty="0"/>
          </a:p>
        </p:txBody>
      </p:sp>
    </p:spTree>
    <p:extLst>
      <p:ext uri="{BB962C8B-B14F-4D97-AF65-F5344CB8AC3E}">
        <p14:creationId xmlns:p14="http://schemas.microsoft.com/office/powerpoint/2010/main" val="3871640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Veriženje vsebin</a:t>
            </a:r>
            <a:endParaRPr lang="en-GB" sz="3600" dirty="0"/>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929433113"/>
              </p:ext>
            </p:extLst>
          </p:nvPr>
        </p:nvGraphicFramePr>
        <p:xfrm>
          <a:off x="838200" y="1622425"/>
          <a:ext cx="10515600" cy="4113357"/>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pPr marL="0" indent="0">
                        <a:buNone/>
                      </a:pPr>
                      <a:r>
                        <a:rPr lang="sl-SI" sz="2400" dirty="0" smtClean="0"/>
                        <a:t>Veriženje vsebin je pogojevano s samo disciplino/učnim predmetom kot tudi z razvojem učenca (npr. reševanje enačb se gradi od 2. razreda OŠ; na naslednjih stopnjah se lahko navezujemo na prej usvojene pojme in postopke, upoštevamo postopnost, otrokov</a:t>
                      </a:r>
                      <a:r>
                        <a:rPr lang="sl-SI" sz="2400" baseline="0" dirty="0" smtClean="0"/>
                        <a:t> razvoj</a:t>
                      </a:r>
                      <a:r>
                        <a:rPr lang="sl-SI" sz="2400" dirty="0" smtClean="0"/>
                        <a:t>).</a:t>
                      </a:r>
                    </a:p>
                    <a:p>
                      <a:endParaRPr lang="en-GB" dirty="0"/>
                    </a:p>
                  </a:txBody>
                  <a:tcPr/>
                </a:tc>
                <a:tc>
                  <a:txBody>
                    <a:bodyPr/>
                    <a:lstStyle/>
                    <a:p>
                      <a:pPr marL="0" indent="0">
                        <a:buNone/>
                      </a:pPr>
                      <a:r>
                        <a:rPr lang="sl-SI" sz="2400" dirty="0" smtClean="0"/>
                        <a:t>Pogojevano predvsem z disciplino, kar je pri matematiki včasih neizogibno (npr. vsebina izrazi: izrazi, spremenljivka, konstanta; koeficient; vrstni red izvajanja računskih operacij; enočlenik, veččlenik; sestavljanje izrazov; seštevanje izrazov; množenje enočlenikov…).</a:t>
                      </a:r>
                      <a:endParaRPr lang="en-GB" sz="2400" dirty="0" smtClean="0"/>
                    </a:p>
                    <a:p>
                      <a:endParaRPr lang="en-GB"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238813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Veriženje nalog</a:t>
            </a:r>
            <a:endParaRPr lang="en-GB" sz="3600" dirty="0"/>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223934597"/>
              </p:ext>
            </p:extLst>
          </p:nvPr>
        </p:nvGraphicFramePr>
        <p:xfrm>
          <a:off x="838200" y="1834862"/>
          <a:ext cx="10515600" cy="42317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r>
                        <a:rPr lang="sl-SI" sz="2400" dirty="0" smtClean="0"/>
                        <a:t>Pomembni sta dve vrsti nalog: 1. naloge, ki spodbujajo učenčeve nove vpoglede v matematične</a:t>
                      </a:r>
                      <a:r>
                        <a:rPr lang="sl-SI" sz="2400" baseline="0" dirty="0" smtClean="0"/>
                        <a:t> povezave </a:t>
                      </a:r>
                      <a:r>
                        <a:rPr lang="sl-SI" sz="2400" dirty="0" smtClean="0"/>
                        <a:t>in poglabljajo razumevanje pojmov; 2. naloge, ki jim omogočajo, da postanejo bolj kompetentni v svojem znanju (npr.</a:t>
                      </a:r>
                      <a:r>
                        <a:rPr lang="sl-SI" sz="2400" baseline="0" dirty="0" smtClean="0"/>
                        <a:t> </a:t>
                      </a:r>
                      <a:r>
                        <a:rPr lang="sl-SI" sz="2400" dirty="0" smtClean="0"/>
                        <a:t>povezovanje pojmov obseg in ploščina pri pravokotniku; naloge pri vsebinah iz obdelave podatkov).</a:t>
                      </a:r>
                    </a:p>
                    <a:p>
                      <a:endParaRPr lang="en-GB" dirty="0"/>
                    </a:p>
                  </a:txBody>
                  <a:tcPr/>
                </a:tc>
                <a:tc>
                  <a:txBody>
                    <a:bodyPr/>
                    <a:lstStyle/>
                    <a:p>
                      <a:r>
                        <a:rPr lang="sl-SI" sz="2400" dirty="0" smtClean="0"/>
                        <a:t>Učenci rešujejo podobne naloge, kot jih je prikazal učitelj, stopnjevane po težavnosti. Naloge omogočajo, da učenec postopoma usvoji postopek, da razlikuje med nalogami (spomnimo se na istost in enakost) in se jim ustrezno prilagodijo (npr. postopek množenja dvočlenika z</a:t>
                      </a:r>
                      <a:r>
                        <a:rPr lang="sl-SI" sz="2400" baseline="0" dirty="0" smtClean="0"/>
                        <a:t> veččlenikom</a:t>
                      </a:r>
                      <a:r>
                        <a:rPr lang="sl-SI" sz="2400" dirty="0" smtClean="0"/>
                        <a:t>).</a:t>
                      </a:r>
                      <a:endParaRPr lang="en-GB" sz="2400" dirty="0" smtClean="0"/>
                    </a:p>
                    <a:p>
                      <a:endParaRPr lang="en-GB"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487069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Povratne informacije</a:t>
            </a:r>
            <a:endParaRPr lang="en-GB" sz="3600" dirty="0"/>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3090780697"/>
              </p:ext>
            </p:extLst>
          </p:nvPr>
        </p:nvGraphicFramePr>
        <p:xfrm>
          <a:off x="838200" y="1917988"/>
          <a:ext cx="10515600" cy="4113357"/>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r>
                        <a:rPr lang="sl-SI" sz="2400" dirty="0" smtClean="0"/>
                        <a:t>Učenci naj bodo vključeni v reševanje nalog brez učiteljevega sprotnega popravljanja napak. Povratno informacijo učenci prejmejo ob končani dejavnosti, v majhnih skupinah ali frontalno. Pomen povratne informacije ni zgolj v odpravljanju napak, ampak v spodbujanju učenčeve rasti v presojanju pravilnosti svoje rešitve in rešitve drugih. </a:t>
                      </a:r>
                    </a:p>
                  </a:txBody>
                  <a:tcPr/>
                </a:tc>
                <a:tc>
                  <a:txBody>
                    <a:bodyPr/>
                    <a:lstStyle/>
                    <a:p>
                      <a:r>
                        <a:rPr lang="sl-SI" sz="2400" dirty="0" smtClean="0"/>
                        <a:t>Učenci dobijo takojšnjo povratno informacijo, kako naj izboljšajo npr. postopek. Povratno informacijo učenec dobi individualno, kadar pa več učencev pri določenem postopku dela podobne napake, učitelj napako naslovi celotnemu razredu. </a:t>
                      </a:r>
                      <a:endParaRPr lang="en-GB" sz="2400" dirty="0" smtClean="0"/>
                    </a:p>
                    <a:p>
                      <a:endParaRPr lang="en-GB"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3830637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Kreativnost</a:t>
            </a:r>
            <a:endParaRPr lang="en-GB" sz="3600" dirty="0"/>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2121115840"/>
              </p:ext>
            </p:extLst>
          </p:nvPr>
        </p:nvGraphicFramePr>
        <p:xfrm>
          <a:off x="838200" y="1871807"/>
          <a:ext cx="10515600" cy="4113357"/>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pPr marL="0" indent="0">
                        <a:buNone/>
                      </a:pPr>
                      <a:r>
                        <a:rPr lang="sl-SI" sz="2400" dirty="0" smtClean="0"/>
                        <a:t>Učenčevi načini reševanja problemov niso vnaprej določeni, učenci jih oblikujejo samostojno, na osnovi znanja,  formalnega in neformalnega (npr. pri reševanju problemov).</a:t>
                      </a:r>
                    </a:p>
                  </a:txBody>
                  <a:tcPr/>
                </a:tc>
                <a:tc>
                  <a:txBody>
                    <a:bodyPr/>
                    <a:lstStyle/>
                    <a:p>
                      <a:pPr marL="0" indent="0">
                        <a:buNone/>
                      </a:pPr>
                      <a:r>
                        <a:rPr lang="sl-SI" sz="2400" dirty="0" smtClean="0"/>
                        <a:t>Učenčevi načini reševanja naloge so določeni, predvidljivi (npr. učenje postopkov).</a:t>
                      </a:r>
                    </a:p>
                    <a:p>
                      <a:endParaRPr lang="en-GB"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2449518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a:t>Ugotavljanje učenčevega razmišljanja</a:t>
            </a:r>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2175528939"/>
              </p:ext>
            </p:extLst>
          </p:nvPr>
        </p:nvGraphicFramePr>
        <p:xfrm>
          <a:off x="838200" y="2102716"/>
          <a:ext cx="10515600" cy="4113357"/>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pPr marL="0" indent="0">
                        <a:buNone/>
                      </a:pPr>
                      <a:r>
                        <a:rPr lang="sl-SI" sz="2400" dirty="0" smtClean="0"/>
                        <a:t>Učenčevo razmišljanje in aktivnosti so viri za učiteljevo načrtovanje dejavnosti v smeri nadgrajevanja znanja (spomnimo se na razširjanje situacije pri reševanju problemov; prilagajanje poučevanja vprašanjem učencev…).</a:t>
                      </a:r>
                    </a:p>
                  </a:txBody>
                  <a:tcPr/>
                </a:tc>
                <a:tc>
                  <a:txBody>
                    <a:bodyPr/>
                    <a:lstStyle/>
                    <a:p>
                      <a:pPr marL="0" indent="0">
                        <a:buNone/>
                      </a:pPr>
                      <a:r>
                        <a:rPr lang="sl-SI" sz="2400" dirty="0" smtClean="0"/>
                        <a:t>Na osnovi spremljanja učenčevega razmišljanja učitelj presoja o učenčevih napačnih predstavah in intervenira na način, da natančno naslovi težavo učencev (npr. 2 a + 4 b = 6 </a:t>
                      </a:r>
                      <a:r>
                        <a:rPr lang="sl-SI" sz="2400" dirty="0" err="1" smtClean="0"/>
                        <a:t>ab</a:t>
                      </a:r>
                      <a:r>
                        <a:rPr lang="sl-SI" sz="2400" dirty="0" smtClean="0"/>
                        <a:t>).</a:t>
                      </a:r>
                    </a:p>
                    <a:p>
                      <a:endParaRPr lang="en-GB"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1615729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Definicije</a:t>
            </a:r>
            <a:endParaRPr lang="sl-SI" sz="3600" dirty="0"/>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2713281257"/>
              </p:ext>
            </p:extLst>
          </p:nvPr>
        </p:nvGraphicFramePr>
        <p:xfrm>
          <a:off x="838200" y="1701034"/>
          <a:ext cx="10515600" cy="3996417"/>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r>
                        <a:rPr lang="sl-SI" sz="2400" dirty="0" smtClean="0"/>
                        <a:t>Učenci so vključeni v proces pridobivanja definicij, pri čemer učitelj zagotavlja, da so formulirane in formalizirane glede na stopnjo učenčevega razumevanja pojmov.</a:t>
                      </a:r>
                    </a:p>
                  </a:txBody>
                  <a:tcPr/>
                </a:tc>
                <a:tc>
                  <a:txBody>
                    <a:bodyPr/>
                    <a:lstStyle/>
                    <a:p>
                      <a:r>
                        <a:rPr lang="sl-SI" sz="2400" dirty="0" smtClean="0"/>
                        <a:t>Na začetku obravnave nove vsebine so pojmi natančno definirani, opredeljeni.</a:t>
                      </a:r>
                      <a:endParaRPr lang="en-GB" sz="2400"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121720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Reprezentacije</a:t>
            </a:r>
            <a:endParaRPr lang="sl-SI" sz="3600" dirty="0"/>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3173832392"/>
              </p:ext>
            </p:extLst>
          </p:nvPr>
        </p:nvGraphicFramePr>
        <p:xfrm>
          <a:off x="838200" y="1945698"/>
          <a:ext cx="10515600" cy="4113357"/>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r>
                        <a:rPr lang="sl-SI" sz="2400" dirty="0" smtClean="0"/>
                        <a:t>Reprezentacije niso uporabljene le za demonstracijo novih pojmov, ampak so objekti, ki učencem omogočajo ustvarjanje novih povezav, reševanja problemov… (npr. problemi na </a:t>
                      </a:r>
                      <a:r>
                        <a:rPr lang="sl-SI" sz="2400" dirty="0" err="1" smtClean="0"/>
                        <a:t>geoplošči</a:t>
                      </a:r>
                      <a:r>
                        <a:rPr lang="sl-SI" sz="2400" dirty="0" smtClean="0"/>
                        <a:t>)</a:t>
                      </a:r>
                    </a:p>
                  </a:txBody>
                  <a:tcPr/>
                </a:tc>
                <a:tc>
                  <a:txBody>
                    <a:bodyPr/>
                    <a:lstStyle/>
                    <a:p>
                      <a:r>
                        <a:rPr lang="sl-SI" sz="2400" dirty="0" smtClean="0"/>
                        <a:t>Reprezentacije se uporabljajo za demonstracijo matematičnih pojmov (npr. grafična reprezentacija s ploščinami za množenje dvomestnega števila z dvomestnim), ne pa za spodbujanje reševanja problemov in z njim povezane konverzacije (</a:t>
                      </a:r>
                      <a:r>
                        <a:rPr lang="sl-SI" sz="2400" dirty="0" err="1" smtClean="0"/>
                        <a:t>geoplošča</a:t>
                      </a:r>
                      <a:r>
                        <a:rPr lang="sl-SI" sz="2400" dirty="0" smtClean="0"/>
                        <a:t> kot</a:t>
                      </a:r>
                      <a:r>
                        <a:rPr lang="sl-SI" sz="2400" baseline="0" dirty="0" smtClean="0"/>
                        <a:t> reprezentacija za ponazoritev večkotnika)</a:t>
                      </a:r>
                      <a:r>
                        <a:rPr lang="sl-SI" sz="2400" dirty="0" smtClean="0"/>
                        <a:t>.</a:t>
                      </a:r>
                      <a:endParaRPr lang="en-GB" sz="2400"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2177645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lstStyle/>
          <a:p>
            <a:r>
              <a:rPr lang="sl-SI" dirty="0" smtClean="0"/>
              <a:t>Obeh vrst poučevanja </a:t>
            </a:r>
            <a:r>
              <a:rPr lang="sl-SI" dirty="0" smtClean="0">
                <a:solidFill>
                  <a:srgbClr val="FF0000"/>
                </a:solidFill>
              </a:rPr>
              <a:t>ne smemo razumeti </a:t>
            </a:r>
            <a:r>
              <a:rPr lang="sl-SI" dirty="0" err="1" smtClean="0">
                <a:solidFill>
                  <a:srgbClr val="FF0000"/>
                </a:solidFill>
              </a:rPr>
              <a:t>dihotomno</a:t>
            </a:r>
            <a:r>
              <a:rPr lang="sl-SI" dirty="0" smtClean="0"/>
              <a:t>, polarizirano. Vedno je izbira načina poučevanja odvisna </a:t>
            </a:r>
            <a:r>
              <a:rPr lang="sl-SI" dirty="0" smtClean="0"/>
              <a:t>od </a:t>
            </a:r>
            <a:r>
              <a:rPr lang="sl-SI" dirty="0" smtClean="0"/>
              <a:t>vsebine, učencev, ciljev pouka. </a:t>
            </a:r>
          </a:p>
          <a:p>
            <a:r>
              <a:rPr lang="sl-SI" dirty="0" smtClean="0">
                <a:solidFill>
                  <a:srgbClr val="FF0000"/>
                </a:solidFill>
              </a:rPr>
              <a:t>Precizno poučevanje </a:t>
            </a:r>
            <a:r>
              <a:rPr lang="sl-SI" dirty="0" smtClean="0"/>
              <a:t>pomeni izbrati ustrezen način poučevanja za največji vpliv na učenčevo znanje.</a:t>
            </a:r>
            <a:endParaRPr lang="en-GB" dirty="0"/>
          </a:p>
        </p:txBody>
      </p:sp>
    </p:spTree>
    <p:extLst>
      <p:ext uri="{BB962C8B-B14F-4D97-AF65-F5344CB8AC3E}">
        <p14:creationId xmlns:p14="http://schemas.microsoft.com/office/powerpoint/2010/main" val="1927038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lstStyle/>
          <a:p>
            <a:pPr marL="0" indent="0">
              <a:buNone/>
            </a:pPr>
            <a:r>
              <a:rPr lang="sl-SI" dirty="0" smtClean="0">
                <a:latin typeface="+mj-lt"/>
              </a:rPr>
              <a:t>Pri poučevanju matematike ključno vlogo igrajo </a:t>
            </a:r>
            <a:r>
              <a:rPr lang="sl-SI" dirty="0" smtClean="0">
                <a:solidFill>
                  <a:srgbClr val="FF0000"/>
                </a:solidFill>
                <a:latin typeface="+mj-lt"/>
              </a:rPr>
              <a:t>matematične naloge </a:t>
            </a:r>
            <a:r>
              <a:rPr lang="sl-SI" dirty="0" smtClean="0">
                <a:latin typeface="+mj-lt"/>
              </a:rPr>
              <a:t>in </a:t>
            </a:r>
            <a:r>
              <a:rPr lang="sl-SI" dirty="0" smtClean="0">
                <a:solidFill>
                  <a:srgbClr val="FF0000"/>
                </a:solidFill>
                <a:latin typeface="+mj-lt"/>
              </a:rPr>
              <a:t>zastavljanje vprašanj</a:t>
            </a:r>
            <a:r>
              <a:rPr lang="sl-SI" dirty="0" smtClean="0">
                <a:latin typeface="+mj-lt"/>
              </a:rPr>
              <a:t>.</a:t>
            </a:r>
          </a:p>
          <a:p>
            <a:pPr marL="0" indent="0">
              <a:buNone/>
            </a:pPr>
            <a:r>
              <a:rPr lang="sl-SI" dirty="0" smtClean="0">
                <a:latin typeface="+mj-lt"/>
              </a:rPr>
              <a:t>Glede oblikovanja nalog poznamo več delitev. Obravnavali bomo dve:</a:t>
            </a:r>
          </a:p>
          <a:p>
            <a:pPr marL="514350" indent="-514350">
              <a:buAutoNum type="arabicPeriod"/>
            </a:pPr>
            <a:r>
              <a:rPr lang="sl-SI" dirty="0" smtClean="0">
                <a:latin typeface="+mj-lt"/>
              </a:rPr>
              <a:t>Glede na </a:t>
            </a:r>
            <a:r>
              <a:rPr lang="sl-SI" dirty="0" smtClean="0">
                <a:solidFill>
                  <a:srgbClr val="FF0000"/>
                </a:solidFill>
                <a:latin typeface="+mj-lt"/>
              </a:rPr>
              <a:t>zahtevnost in kompleksnost </a:t>
            </a:r>
            <a:r>
              <a:rPr lang="sl-SI" dirty="0" smtClean="0">
                <a:latin typeface="+mj-lt"/>
              </a:rPr>
              <a:t>naloge</a:t>
            </a:r>
          </a:p>
          <a:p>
            <a:pPr marL="514350" indent="-514350">
              <a:buAutoNum type="arabicPeriod"/>
            </a:pPr>
            <a:r>
              <a:rPr lang="sl-SI" dirty="0" smtClean="0">
                <a:latin typeface="+mj-lt"/>
              </a:rPr>
              <a:t>Glede na </a:t>
            </a:r>
            <a:r>
              <a:rPr lang="sl-SI" dirty="0" smtClean="0">
                <a:solidFill>
                  <a:srgbClr val="FF0000"/>
                </a:solidFill>
                <a:latin typeface="+mj-lt"/>
              </a:rPr>
              <a:t>kognitivne zahteve</a:t>
            </a:r>
          </a:p>
          <a:p>
            <a:pPr marL="0" indent="0">
              <a:buNone/>
            </a:pPr>
            <a:endParaRPr lang="sl-SI" dirty="0">
              <a:latin typeface="+mj-lt"/>
            </a:endParaRPr>
          </a:p>
        </p:txBody>
      </p:sp>
    </p:spTree>
    <p:extLst>
      <p:ext uri="{BB962C8B-B14F-4D97-AF65-F5344CB8AC3E}">
        <p14:creationId xmlns:p14="http://schemas.microsoft.com/office/powerpoint/2010/main" val="1912059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1. Matematične naloge glede na zahtevnost in kompleksnost</a:t>
            </a:r>
            <a:endParaRPr lang="en-GB" sz="3600" dirty="0"/>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21717944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3209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Napoved vsebine</a:t>
            </a:r>
            <a:endParaRPr lang="en-GB" sz="3600" dirty="0"/>
          </a:p>
        </p:txBody>
      </p:sp>
      <p:sp>
        <p:nvSpPr>
          <p:cNvPr id="3" name="Označba mesta vsebine 2"/>
          <p:cNvSpPr>
            <a:spLocks noGrp="1"/>
          </p:cNvSpPr>
          <p:nvPr>
            <p:ph idx="1"/>
          </p:nvPr>
        </p:nvSpPr>
        <p:spPr/>
        <p:txBody>
          <a:bodyPr/>
          <a:lstStyle/>
          <a:p>
            <a:pPr marL="0" indent="0">
              <a:buNone/>
            </a:pPr>
            <a:r>
              <a:rPr lang="sl-SI" dirty="0" smtClean="0">
                <a:latin typeface="+mj-lt"/>
              </a:rPr>
              <a:t>Konceptualno, proceduralno znanje, problemsko znanje (Gagne) - ponovimo</a:t>
            </a:r>
          </a:p>
          <a:p>
            <a:pPr marL="0" indent="0">
              <a:buNone/>
            </a:pPr>
            <a:r>
              <a:rPr lang="sl-SI" dirty="0" smtClean="0">
                <a:latin typeface="+mj-lt"/>
              </a:rPr>
              <a:t>Učne metode pri matematiki – na primeru vsebin iz deljenja</a:t>
            </a:r>
          </a:p>
          <a:p>
            <a:pPr marL="0" indent="0">
              <a:buNone/>
            </a:pPr>
            <a:r>
              <a:rPr lang="sl-SI" dirty="0">
                <a:latin typeface="+mj-lt"/>
              </a:rPr>
              <a:t>Direktno, dialoško </a:t>
            </a:r>
            <a:r>
              <a:rPr lang="sl-SI" dirty="0" smtClean="0">
                <a:latin typeface="+mj-lt"/>
              </a:rPr>
              <a:t>poučevanje</a:t>
            </a:r>
          </a:p>
          <a:p>
            <a:pPr marL="0" indent="0">
              <a:buNone/>
            </a:pPr>
            <a:r>
              <a:rPr lang="sl-SI" dirty="0" smtClean="0">
                <a:latin typeface="+mj-lt"/>
              </a:rPr>
              <a:t>Matematične naloge in postavljanje matematičnih vprašanj</a:t>
            </a:r>
          </a:p>
          <a:p>
            <a:pPr marL="0" indent="0">
              <a:buNone/>
            </a:pPr>
            <a:r>
              <a:rPr lang="sl-SI" dirty="0" smtClean="0">
                <a:latin typeface="+mj-lt"/>
              </a:rPr>
              <a:t>Spodbude in namigi za učence </a:t>
            </a:r>
            <a:endParaRPr lang="sl-SI" dirty="0">
              <a:latin typeface="+mj-lt"/>
            </a:endParaRPr>
          </a:p>
          <a:p>
            <a:pPr marL="0" indent="0">
              <a:buNone/>
            </a:pPr>
            <a:endParaRPr lang="sl-SI" dirty="0" smtClean="0"/>
          </a:p>
          <a:p>
            <a:pPr marL="0" indent="0">
              <a:buNone/>
            </a:pPr>
            <a:endParaRPr lang="en-GB" dirty="0"/>
          </a:p>
        </p:txBody>
      </p:sp>
    </p:spTree>
    <p:extLst>
      <p:ext uri="{BB962C8B-B14F-4D97-AF65-F5344CB8AC3E}">
        <p14:creationId xmlns:p14="http://schemas.microsoft.com/office/powerpoint/2010/main" val="3519812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Razlaga posameznih pojmov glede matematičnih nalog</a:t>
            </a:r>
            <a:endParaRPr lang="en-GB" sz="3600" dirty="0"/>
          </a:p>
        </p:txBody>
      </p:sp>
      <p:sp>
        <p:nvSpPr>
          <p:cNvPr id="3" name="Označba mesta vsebine 2"/>
          <p:cNvSpPr>
            <a:spLocks noGrp="1"/>
          </p:cNvSpPr>
          <p:nvPr>
            <p:ph idx="1"/>
          </p:nvPr>
        </p:nvSpPr>
        <p:spPr/>
        <p:txBody>
          <a:bodyPr>
            <a:normAutofit/>
          </a:bodyPr>
          <a:lstStyle/>
          <a:p>
            <a:r>
              <a:rPr lang="sl-SI" dirty="0" smtClean="0">
                <a:solidFill>
                  <a:srgbClr val="FF0000"/>
                </a:solidFill>
                <a:latin typeface="+mj-lt"/>
              </a:rPr>
              <a:t>Zahtevnost </a:t>
            </a:r>
            <a:r>
              <a:rPr lang="sl-SI" dirty="0" smtClean="0">
                <a:latin typeface="+mj-lt"/>
              </a:rPr>
              <a:t>predstavlja količino truda ali dela, ki ga mora vložiti učenec za reševanje naloge.</a:t>
            </a:r>
          </a:p>
          <a:p>
            <a:r>
              <a:rPr lang="sl-SI" dirty="0" smtClean="0">
                <a:solidFill>
                  <a:srgbClr val="FF0000"/>
                </a:solidFill>
                <a:latin typeface="+mj-lt"/>
              </a:rPr>
              <a:t>Kompleksnost</a:t>
            </a:r>
            <a:r>
              <a:rPr lang="sl-SI" dirty="0" smtClean="0">
                <a:latin typeface="+mj-lt"/>
              </a:rPr>
              <a:t> predstavlja stopnjo/nivo razmišljanja, število korakov, abstraktnost naloge.</a:t>
            </a:r>
          </a:p>
          <a:p>
            <a:pPr marL="0" indent="0">
              <a:buNone/>
            </a:pPr>
            <a:endParaRPr lang="sl-SI" dirty="0"/>
          </a:p>
        </p:txBody>
      </p:sp>
    </p:spTree>
    <p:extLst>
      <p:ext uri="{BB962C8B-B14F-4D97-AF65-F5344CB8AC3E}">
        <p14:creationId xmlns:p14="http://schemas.microsoft.com/office/powerpoint/2010/main" val="911511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a:bodyPr>
          <a:lstStyle/>
          <a:p>
            <a:pPr marL="0" indent="0">
              <a:buNone/>
            </a:pPr>
            <a:r>
              <a:rPr lang="sl-SI" i="1" dirty="0">
                <a:latin typeface="+mj-lt"/>
              </a:rPr>
              <a:t>Tekočnost</a:t>
            </a:r>
          </a:p>
          <a:p>
            <a:pPr marL="0" indent="0">
              <a:buNone/>
            </a:pPr>
            <a:r>
              <a:rPr lang="sl-SI" dirty="0">
                <a:latin typeface="+mj-lt"/>
              </a:rPr>
              <a:t>Ko učenec osvoji koncept seštevanja in odštevanja števil, sešteva in odšteva, izvaja računske postopke. Tako razvijajo </a:t>
            </a:r>
            <a:r>
              <a:rPr lang="sl-SI" dirty="0">
                <a:solidFill>
                  <a:srgbClr val="FF0000"/>
                </a:solidFill>
                <a:latin typeface="+mj-lt"/>
              </a:rPr>
              <a:t>tekočnost, kar jim omogoča, da so natančni, fleksibilni in učinkoviti pri računanju</a:t>
            </a:r>
            <a:r>
              <a:rPr lang="sl-SI" dirty="0">
                <a:latin typeface="+mj-lt"/>
              </a:rPr>
              <a:t>. Za učence je pomembno, da obvladajo temeljne postopke hitro in zanesljivo – to jim omogoča, da </a:t>
            </a:r>
            <a:r>
              <a:rPr lang="sl-SI" dirty="0">
                <a:solidFill>
                  <a:srgbClr val="FF0000"/>
                </a:solidFill>
                <a:latin typeface="+mj-lt"/>
              </a:rPr>
              <a:t>sprostijo kognitivni prostor </a:t>
            </a:r>
            <a:r>
              <a:rPr lang="sl-SI" dirty="0">
                <a:latin typeface="+mj-lt"/>
              </a:rPr>
              <a:t>za povezovanje operacij v bolj kompleksnih nalogah. Tovrstnih postopkov je na predmetni stopnji precej? Kateri so</a:t>
            </a:r>
            <a:r>
              <a:rPr lang="sl-SI" dirty="0" smtClean="0">
                <a:latin typeface="+mj-lt"/>
              </a:rPr>
              <a:t>?</a:t>
            </a:r>
          </a:p>
          <a:p>
            <a:pPr marL="0" indent="0">
              <a:buNone/>
            </a:pPr>
            <a:r>
              <a:rPr lang="sl-SI" dirty="0" smtClean="0">
                <a:latin typeface="+mj-lt"/>
              </a:rPr>
              <a:t>Učenje </a:t>
            </a:r>
            <a:r>
              <a:rPr lang="sl-SI" dirty="0" smtClean="0">
                <a:solidFill>
                  <a:srgbClr val="FF0000"/>
                </a:solidFill>
                <a:latin typeface="+mj-lt"/>
              </a:rPr>
              <a:t>dejstev</a:t>
            </a:r>
            <a:r>
              <a:rPr lang="sl-SI" dirty="0" smtClean="0">
                <a:latin typeface="+mj-lt"/>
              </a:rPr>
              <a:t> je ključnega </a:t>
            </a:r>
            <a:r>
              <a:rPr lang="sl-SI" dirty="0">
                <a:latin typeface="+mj-lt"/>
              </a:rPr>
              <a:t>pomena pri osvajanju konceptualnega znanja in kasnejšem reševanju </a:t>
            </a:r>
            <a:r>
              <a:rPr lang="sl-SI" dirty="0" smtClean="0">
                <a:latin typeface="+mj-lt"/>
              </a:rPr>
              <a:t>problemov (</a:t>
            </a:r>
            <a:r>
              <a:rPr lang="sl-SI" dirty="0" err="1">
                <a:latin typeface="+mj-lt"/>
              </a:rPr>
              <a:t>Christodoulou</a:t>
            </a:r>
            <a:r>
              <a:rPr lang="sl-SI" dirty="0">
                <a:latin typeface="+mj-lt"/>
              </a:rPr>
              <a:t>, 2014). </a:t>
            </a:r>
            <a:endParaRPr lang="en-GB" dirty="0">
              <a:latin typeface="+mj-lt"/>
            </a:endParaRP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483389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lstStyle/>
          <a:p>
            <a:pPr marL="0" indent="0">
              <a:buNone/>
            </a:pPr>
            <a:r>
              <a:rPr lang="sl-SI" i="1" dirty="0" smtClean="0">
                <a:latin typeface="+mj-lt"/>
              </a:rPr>
              <a:t>Vztrajnost</a:t>
            </a:r>
          </a:p>
          <a:p>
            <a:pPr marL="0" indent="0">
              <a:buNone/>
            </a:pPr>
            <a:r>
              <a:rPr lang="sl-SI" dirty="0" smtClean="0">
                <a:latin typeface="+mj-lt"/>
              </a:rPr>
              <a:t>Pri učencih z nalogami razvijamo tudi vztrajnost. To pomeni, da učenec vztraja pri nalogi, čeprav je naloga zahtevna. V to skupino lahko sodi problem ali naloga. Naloge so predvsem poenostavljanje daljših algebrskih izrazov oz. kompleksnejši postopki. Lahko so tudi problemske situacije, pri katerih mora npr. učenec poiskati več različnih rešitev, (mora izkazati vztrajnost) in jih utemeljiti. V to skupino bi lahko sodil tudi problem s ‚števkami na kartončkih‘, ‚enaki </a:t>
            </a:r>
            <a:r>
              <a:rPr lang="sl-SI" dirty="0" smtClean="0">
                <a:latin typeface="+mj-lt"/>
              </a:rPr>
              <a:t>zmnožki‘ </a:t>
            </a:r>
            <a:r>
              <a:rPr lang="sl-SI" dirty="0" smtClean="0">
                <a:latin typeface="+mj-lt"/>
              </a:rPr>
              <a:t>in </a:t>
            </a:r>
            <a:r>
              <a:rPr lang="sl-SI" dirty="0" smtClean="0">
                <a:latin typeface="+mj-lt"/>
              </a:rPr>
              <a:t>‚zamenjava </a:t>
            </a:r>
            <a:r>
              <a:rPr lang="sl-SI" dirty="0" smtClean="0">
                <a:latin typeface="+mj-lt"/>
              </a:rPr>
              <a:t>števk‘.</a:t>
            </a:r>
            <a:endParaRPr lang="en-GB" dirty="0">
              <a:latin typeface="+mj-lt"/>
            </a:endParaRPr>
          </a:p>
        </p:txBody>
      </p:sp>
    </p:spTree>
    <p:extLst>
      <p:ext uri="{BB962C8B-B14F-4D97-AF65-F5344CB8AC3E}">
        <p14:creationId xmlns:p14="http://schemas.microsoft.com/office/powerpoint/2010/main" val="36664274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fontScale="92500" lnSpcReduction="10000"/>
          </a:bodyPr>
          <a:lstStyle/>
          <a:p>
            <a:pPr marL="0" indent="0">
              <a:buNone/>
            </a:pPr>
            <a:r>
              <a:rPr lang="sl-SI" i="1" dirty="0" smtClean="0">
                <a:latin typeface="+mj-lt"/>
              </a:rPr>
              <a:t>Strateško razmišljanje</a:t>
            </a:r>
          </a:p>
          <a:p>
            <a:pPr marL="0" indent="0">
              <a:buNone/>
            </a:pPr>
            <a:r>
              <a:rPr lang="sl-SI" dirty="0" smtClean="0">
                <a:latin typeface="+mj-lt"/>
              </a:rPr>
              <a:t>Pri teh nalogah učenci povezujejo obstoječe znanje z nalogami, ki so zanje nove. Primer take naloge bi bil, da bi učenci na osnovi poznavanja deljenja naravnih števil poskušali ugotoviti pravilo za deljenje decimalnih števil. V to kategorijo sodijo tudi matematični problemi, npr. ‚krogi in kvadrati‘.</a:t>
            </a:r>
          </a:p>
          <a:p>
            <a:pPr marL="0" indent="0">
              <a:buNone/>
            </a:pPr>
            <a:r>
              <a:rPr lang="sl-SI" dirty="0" smtClean="0">
                <a:latin typeface="+mj-lt"/>
              </a:rPr>
              <a:t>Primer naloge (učenec mora razmisliti, kam postavi decimalno vejico, da bo rezultat pravilen):</a:t>
            </a:r>
          </a:p>
          <a:p>
            <a:pPr marL="0" indent="0">
              <a:buNone/>
            </a:pPr>
            <a:r>
              <a:rPr lang="sl-SI" dirty="0" smtClean="0">
                <a:latin typeface="+mj-lt"/>
              </a:rPr>
              <a:t>68,64 : 4,4 = 156</a:t>
            </a:r>
          </a:p>
          <a:p>
            <a:pPr marL="0" indent="0">
              <a:buNone/>
            </a:pPr>
            <a:r>
              <a:rPr lang="sl-SI" dirty="0" smtClean="0">
                <a:latin typeface="+mj-lt"/>
              </a:rPr>
              <a:t>400,14 : 85,5 = 468</a:t>
            </a:r>
          </a:p>
          <a:p>
            <a:pPr marL="0" indent="0">
              <a:buNone/>
            </a:pPr>
            <a:r>
              <a:rPr lang="sl-SI" dirty="0" smtClean="0">
                <a:latin typeface="+mj-lt"/>
              </a:rPr>
              <a:t>0,735 : 0,7 = 105</a:t>
            </a:r>
          </a:p>
          <a:p>
            <a:pPr marL="0" indent="0">
              <a:buNone/>
            </a:pPr>
            <a:r>
              <a:rPr lang="sl-SI" dirty="0" smtClean="0">
                <a:latin typeface="+mj-lt"/>
              </a:rPr>
              <a:t>51,1875 : 1,05 = 4875</a:t>
            </a:r>
            <a:endParaRPr lang="en-GB" dirty="0">
              <a:latin typeface="+mj-lt"/>
            </a:endParaRPr>
          </a:p>
        </p:txBody>
      </p:sp>
    </p:spTree>
    <p:extLst>
      <p:ext uri="{BB962C8B-B14F-4D97-AF65-F5344CB8AC3E}">
        <p14:creationId xmlns:p14="http://schemas.microsoft.com/office/powerpoint/2010/main" val="1434967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lstStyle/>
          <a:p>
            <a:pPr marL="0" indent="0">
              <a:buNone/>
            </a:pPr>
            <a:r>
              <a:rPr lang="sl-SI" dirty="0" smtClean="0">
                <a:latin typeface="+mj-lt"/>
              </a:rPr>
              <a:t>4. </a:t>
            </a:r>
            <a:r>
              <a:rPr lang="sl-SI" i="1" dirty="0" smtClean="0">
                <a:latin typeface="+mj-lt"/>
              </a:rPr>
              <a:t>Problemsko znanje</a:t>
            </a:r>
          </a:p>
          <a:p>
            <a:pPr marL="0" indent="0">
              <a:buNone/>
            </a:pPr>
            <a:r>
              <a:rPr lang="sl-SI" dirty="0" smtClean="0">
                <a:latin typeface="+mj-lt"/>
              </a:rPr>
              <a:t>Ta sklop predstavlja kompleksne in zahtevne matematične probleme. Vključno z razširjanjem problemskih situacij. V to skupino bi npr. sodili problemi ‚bazen‘, ‚spirala‘. Predvsem problemi, ki zahtevajo posplošitev na n-ti primer.</a:t>
            </a:r>
            <a:endParaRPr lang="en-GB" dirty="0">
              <a:latin typeface="+mj-lt"/>
            </a:endParaRPr>
          </a:p>
        </p:txBody>
      </p:sp>
    </p:spTree>
    <p:extLst>
      <p:ext uri="{BB962C8B-B14F-4D97-AF65-F5344CB8AC3E}">
        <p14:creationId xmlns:p14="http://schemas.microsoft.com/office/powerpoint/2010/main" val="32356482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2. Matematične naloge glede na kognitivne zahteve</a:t>
            </a:r>
            <a:endParaRPr lang="en-GB" sz="3600" dirty="0"/>
          </a:p>
        </p:txBody>
      </p:sp>
      <p:sp>
        <p:nvSpPr>
          <p:cNvPr id="3" name="Označba mesta vsebine 2"/>
          <p:cNvSpPr>
            <a:spLocks noGrp="1"/>
          </p:cNvSpPr>
          <p:nvPr>
            <p:ph idx="1"/>
          </p:nvPr>
        </p:nvSpPr>
        <p:spPr/>
        <p:txBody>
          <a:bodyPr/>
          <a:lstStyle/>
          <a:p>
            <a:r>
              <a:rPr lang="sl-SI" dirty="0" smtClean="0">
                <a:solidFill>
                  <a:srgbClr val="FF0000"/>
                </a:solidFill>
                <a:latin typeface="+mj-lt"/>
              </a:rPr>
              <a:t>Kognitivna zahteva </a:t>
            </a:r>
            <a:r>
              <a:rPr lang="sl-SI" dirty="0" smtClean="0">
                <a:latin typeface="+mj-lt"/>
              </a:rPr>
              <a:t>pomeni vrsta in kompleksnost mišljenja učenca pri reševanju matematične naloge. </a:t>
            </a:r>
          </a:p>
          <a:p>
            <a:pPr marL="0" indent="0">
              <a:buNone/>
            </a:pPr>
            <a:endParaRPr lang="sl-SI" dirty="0">
              <a:latin typeface="+mj-lt"/>
            </a:endParaRPr>
          </a:p>
          <a:p>
            <a:pPr marL="0" indent="0">
              <a:buNone/>
            </a:pPr>
            <a:r>
              <a:rPr lang="sl-SI" dirty="0" smtClean="0">
                <a:latin typeface="+mj-lt"/>
              </a:rPr>
              <a:t>Ločimo:</a:t>
            </a:r>
          </a:p>
          <a:p>
            <a:r>
              <a:rPr lang="sl-SI" dirty="0" smtClean="0">
                <a:latin typeface="+mj-lt"/>
              </a:rPr>
              <a:t>Nižje kognitivne zahteve (zapomnitev)</a:t>
            </a:r>
          </a:p>
          <a:p>
            <a:r>
              <a:rPr lang="sl-SI" dirty="0">
                <a:latin typeface="+mj-lt"/>
              </a:rPr>
              <a:t>Nižje kognitivne </a:t>
            </a:r>
            <a:r>
              <a:rPr lang="sl-SI" dirty="0" smtClean="0">
                <a:latin typeface="+mj-lt"/>
              </a:rPr>
              <a:t>zahteve (postopki brez povezav z drugimi postopki)</a:t>
            </a:r>
          </a:p>
          <a:p>
            <a:r>
              <a:rPr lang="sl-SI" dirty="0" smtClean="0">
                <a:latin typeface="+mj-lt"/>
              </a:rPr>
              <a:t>Višje kognitivne zahteve </a:t>
            </a:r>
            <a:r>
              <a:rPr lang="sl-SI" dirty="0" smtClean="0">
                <a:latin typeface="+mj-lt"/>
              </a:rPr>
              <a:t>(postopki </a:t>
            </a:r>
            <a:r>
              <a:rPr lang="sl-SI" dirty="0" smtClean="0">
                <a:latin typeface="+mj-lt"/>
              </a:rPr>
              <a:t>v povezavi/povezanosti z drugimi postopki)</a:t>
            </a:r>
          </a:p>
          <a:p>
            <a:r>
              <a:rPr lang="sl-SI" dirty="0" smtClean="0">
                <a:latin typeface="+mj-lt"/>
              </a:rPr>
              <a:t>Višje kognitivne zahteve (</a:t>
            </a:r>
            <a:r>
              <a:rPr lang="sl-SI" dirty="0" err="1" smtClean="0">
                <a:latin typeface="+mj-lt"/>
              </a:rPr>
              <a:t>matematiziranje</a:t>
            </a:r>
            <a:r>
              <a:rPr lang="sl-SI" dirty="0" smtClean="0">
                <a:latin typeface="+mj-lt"/>
              </a:rPr>
              <a:t>)</a:t>
            </a:r>
          </a:p>
          <a:p>
            <a:endParaRPr lang="sl-SI" dirty="0" smtClean="0"/>
          </a:p>
          <a:p>
            <a:endParaRPr lang="en-GB" dirty="0"/>
          </a:p>
        </p:txBody>
      </p:sp>
    </p:spTree>
    <p:extLst>
      <p:ext uri="{BB962C8B-B14F-4D97-AF65-F5344CB8AC3E}">
        <p14:creationId xmlns:p14="http://schemas.microsoft.com/office/powerpoint/2010/main" val="3518115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fontScale="77500" lnSpcReduction="20000"/>
          </a:bodyPr>
          <a:lstStyle/>
          <a:p>
            <a:pPr marL="0" indent="0">
              <a:buNone/>
            </a:pPr>
            <a:r>
              <a:rPr lang="sl-SI" dirty="0" smtClean="0">
                <a:latin typeface="+mj-lt"/>
              </a:rPr>
              <a:t>1. </a:t>
            </a:r>
            <a:r>
              <a:rPr lang="sl-SI" dirty="0" smtClean="0">
                <a:solidFill>
                  <a:srgbClr val="FF0000"/>
                </a:solidFill>
                <a:latin typeface="+mj-lt"/>
              </a:rPr>
              <a:t>Nižje kognitivne zahteve </a:t>
            </a:r>
          </a:p>
          <a:p>
            <a:pPr marL="0" indent="0">
              <a:buNone/>
            </a:pPr>
            <a:r>
              <a:rPr lang="sl-SI" dirty="0" smtClean="0">
                <a:latin typeface="+mj-lt"/>
              </a:rPr>
              <a:t>1.1 Zapomnitev</a:t>
            </a:r>
          </a:p>
          <a:p>
            <a:pPr marL="0" indent="0">
              <a:buNone/>
            </a:pPr>
            <a:r>
              <a:rPr lang="sl-SI" dirty="0" smtClean="0">
                <a:latin typeface="+mj-lt"/>
              </a:rPr>
              <a:t>Kakšno je pravilo za množenje dveh ulomkov?</a:t>
            </a:r>
          </a:p>
          <a:p>
            <a:pPr marL="0" indent="0">
              <a:buNone/>
            </a:pPr>
            <a:r>
              <a:rPr lang="sl-SI" dirty="0" smtClean="0">
                <a:latin typeface="+mj-lt"/>
              </a:rPr>
              <a:t>1.2 Postopki brez povezave z drugimi postopki</a:t>
            </a:r>
          </a:p>
          <a:p>
            <a:pPr marL="0" indent="0">
              <a:buNone/>
            </a:pPr>
            <a:r>
              <a:rPr lang="sl-SI" dirty="0" smtClean="0">
                <a:latin typeface="+mj-lt"/>
              </a:rPr>
              <a:t>¾ x 2/5 = 3 x 2/4 x 5 = 6/20</a:t>
            </a:r>
          </a:p>
          <a:p>
            <a:pPr marL="0" indent="0">
              <a:buNone/>
            </a:pPr>
            <a:r>
              <a:rPr lang="sl-SI" dirty="0" smtClean="0">
                <a:latin typeface="+mj-lt"/>
              </a:rPr>
              <a:t>5/6 x 7/8 = 5 x 7/6 x 8 = 35/48</a:t>
            </a:r>
          </a:p>
          <a:p>
            <a:pPr marL="0" indent="0">
              <a:buNone/>
            </a:pPr>
            <a:r>
              <a:rPr lang="sl-SI" dirty="0" smtClean="0">
                <a:latin typeface="+mj-lt"/>
              </a:rPr>
              <a:t>2. </a:t>
            </a:r>
            <a:r>
              <a:rPr lang="sl-SI" dirty="0" smtClean="0">
                <a:solidFill>
                  <a:srgbClr val="FF0000"/>
                </a:solidFill>
                <a:latin typeface="+mj-lt"/>
              </a:rPr>
              <a:t>Višje kognitivne zahteve</a:t>
            </a:r>
          </a:p>
          <a:p>
            <a:pPr marL="0" indent="0">
              <a:buNone/>
            </a:pPr>
            <a:r>
              <a:rPr lang="sl-SI" dirty="0" smtClean="0">
                <a:latin typeface="+mj-lt"/>
              </a:rPr>
              <a:t>2.1 Postopki v povezanosti z drugimi postopki</a:t>
            </a:r>
          </a:p>
          <a:p>
            <a:pPr marL="0" indent="0">
              <a:buNone/>
            </a:pPr>
            <a:r>
              <a:rPr lang="sl-SI" dirty="0">
                <a:latin typeface="+mj-lt"/>
              </a:rPr>
              <a:t>Dva pravilna šest-kotnika sestavljata celoto. Označi na sliki 1/6 od 1/2 in pojasni reševanje. </a:t>
            </a:r>
          </a:p>
          <a:p>
            <a:pPr marL="0" indent="0">
              <a:buNone/>
            </a:pPr>
            <a:r>
              <a:rPr lang="sl-SI" dirty="0" smtClean="0">
                <a:latin typeface="+mj-lt"/>
              </a:rPr>
              <a:t>2.2 </a:t>
            </a:r>
            <a:r>
              <a:rPr lang="sl-SI" dirty="0" err="1" smtClean="0">
                <a:latin typeface="+mj-lt"/>
              </a:rPr>
              <a:t>Matematiziranje</a:t>
            </a:r>
            <a:endParaRPr lang="sl-SI" dirty="0">
              <a:latin typeface="+mj-lt"/>
            </a:endParaRPr>
          </a:p>
          <a:p>
            <a:pPr marL="0" indent="0">
              <a:buNone/>
            </a:pPr>
            <a:r>
              <a:rPr lang="sl-SI" dirty="0" smtClean="0">
                <a:latin typeface="+mj-lt"/>
              </a:rPr>
              <a:t>Sestavi nalogo, ki bo imela realističen kontekst za račun 2/3 x ¾. Izračunaj zmnožek brez uporabe pravila in pojasni reševanje.</a:t>
            </a:r>
            <a:endParaRPr lang="en-GB" dirty="0">
              <a:latin typeface="+mj-lt"/>
            </a:endParaRPr>
          </a:p>
        </p:txBody>
      </p:sp>
    </p:spTree>
    <p:extLst>
      <p:ext uri="{BB962C8B-B14F-4D97-AF65-F5344CB8AC3E}">
        <p14:creationId xmlns:p14="http://schemas.microsoft.com/office/powerpoint/2010/main" val="1505789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marL="0" indent="0"/>
            <a:r>
              <a:rPr lang="sl-SI" sz="4000" dirty="0" smtClean="0"/>
              <a:t>Vprašanja vodenja </a:t>
            </a:r>
            <a:r>
              <a:rPr lang="sl-SI" sz="4000" dirty="0"/>
              <a:t>in vprašanja ciljnega </a:t>
            </a:r>
            <a:r>
              <a:rPr lang="sl-SI" sz="4000" dirty="0" smtClean="0"/>
              <a:t>usmerjanja</a:t>
            </a:r>
            <a:r>
              <a:rPr lang="en-GB" dirty="0"/>
              <a:t/>
            </a:r>
            <a:br>
              <a:rPr lang="en-GB" dirty="0"/>
            </a:br>
            <a:endParaRPr lang="en-GB" dirty="0"/>
          </a:p>
        </p:txBody>
      </p:sp>
      <p:sp>
        <p:nvSpPr>
          <p:cNvPr id="3" name="Označba mesta vsebine 2"/>
          <p:cNvSpPr>
            <a:spLocks noGrp="1"/>
          </p:cNvSpPr>
          <p:nvPr>
            <p:ph idx="1"/>
          </p:nvPr>
        </p:nvSpPr>
        <p:spPr/>
        <p:txBody>
          <a:bodyPr/>
          <a:lstStyle/>
          <a:p>
            <a:r>
              <a:rPr lang="sl-SI" dirty="0" smtClean="0">
                <a:solidFill>
                  <a:srgbClr val="FF0000"/>
                </a:solidFill>
                <a:latin typeface="+mj-lt"/>
              </a:rPr>
              <a:t>Vprašanja vodenja </a:t>
            </a:r>
            <a:r>
              <a:rPr lang="sl-SI" dirty="0" smtClean="0">
                <a:latin typeface="+mj-lt"/>
              </a:rPr>
              <a:t>so vprašanja, pri katerih učitelj vodi učenca po poti iskanja rešitve/rešitev; uči postopek</a:t>
            </a:r>
          </a:p>
          <a:p>
            <a:r>
              <a:rPr lang="sl-SI" dirty="0" smtClean="0">
                <a:solidFill>
                  <a:srgbClr val="FF0000"/>
                </a:solidFill>
                <a:latin typeface="+mj-lt"/>
              </a:rPr>
              <a:t>Ciljno usmerjena vprašanja </a:t>
            </a:r>
            <a:r>
              <a:rPr lang="sl-SI" dirty="0" smtClean="0">
                <a:latin typeface="+mj-lt"/>
              </a:rPr>
              <a:t>podpirajo učenčevo mišljenje v smislu preseganja že znanega, v smeri novega znanja.</a:t>
            </a:r>
          </a:p>
          <a:p>
            <a:endParaRPr lang="sl-SI" dirty="0">
              <a:latin typeface="+mj-lt"/>
            </a:endParaRPr>
          </a:p>
          <a:p>
            <a:pPr marL="0" indent="0">
              <a:buNone/>
            </a:pPr>
            <a:r>
              <a:rPr lang="sl-SI" dirty="0" smtClean="0">
                <a:latin typeface="+mj-lt"/>
              </a:rPr>
              <a:t>Razmislimo to na primeru seštevanja dveh ulomkov z različnima imenovalcema.</a:t>
            </a:r>
            <a:endParaRPr lang="en-GB" dirty="0">
              <a:latin typeface="+mj-lt"/>
            </a:endParaRPr>
          </a:p>
        </p:txBody>
      </p:sp>
    </p:spTree>
    <p:extLst>
      <p:ext uri="{BB962C8B-B14F-4D97-AF65-F5344CB8AC3E}">
        <p14:creationId xmlns:p14="http://schemas.microsoft.com/office/powerpoint/2010/main" val="3762352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3006377498"/>
              </p:ext>
            </p:extLst>
          </p:nvPr>
        </p:nvGraphicFramePr>
        <p:xfrm>
          <a:off x="838200" y="1825625"/>
          <a:ext cx="10515600" cy="43027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667258022"/>
                    </a:ext>
                  </a:extLst>
                </a:gridCol>
                <a:gridCol w="5257800">
                  <a:extLst>
                    <a:ext uri="{9D8B030D-6E8A-4147-A177-3AD203B41FA5}">
                      <a16:colId xmlns:a16="http://schemas.microsoft.com/office/drawing/2014/main" val="3543154588"/>
                    </a:ext>
                  </a:extLst>
                </a:gridCol>
              </a:tblGrid>
              <a:tr h="370840">
                <a:tc>
                  <a:txBody>
                    <a:bodyPr/>
                    <a:lstStyle/>
                    <a:p>
                      <a:r>
                        <a:rPr lang="sl-SI" dirty="0" smtClean="0"/>
                        <a:t>Vprašanja vodenja</a:t>
                      </a:r>
                      <a:endParaRPr lang="en-GB" dirty="0"/>
                    </a:p>
                  </a:txBody>
                  <a:tcPr/>
                </a:tc>
                <a:tc>
                  <a:txBody>
                    <a:bodyPr/>
                    <a:lstStyle/>
                    <a:p>
                      <a:r>
                        <a:rPr lang="sl-SI" dirty="0" smtClean="0"/>
                        <a:t>Ciljno</a:t>
                      </a:r>
                      <a:r>
                        <a:rPr lang="sl-SI" baseline="0" dirty="0" smtClean="0"/>
                        <a:t> usmerjena vprašanja</a:t>
                      </a:r>
                      <a:endParaRPr lang="en-GB" dirty="0"/>
                    </a:p>
                  </a:txBody>
                  <a:tcPr/>
                </a:tc>
                <a:extLst>
                  <a:ext uri="{0D108BD9-81ED-4DB2-BD59-A6C34878D82A}">
                    <a16:rowId xmlns:a16="http://schemas.microsoft.com/office/drawing/2014/main" val="957468582"/>
                  </a:ext>
                </a:extLst>
              </a:tr>
              <a:tr h="370840">
                <a:tc>
                  <a:txBody>
                    <a:bodyPr/>
                    <a:lstStyle/>
                    <a:p>
                      <a:r>
                        <a:rPr lang="sl-SI" dirty="0" smtClean="0"/>
                        <a:t>Kako</a:t>
                      </a:r>
                      <a:r>
                        <a:rPr lang="sl-SI" baseline="0" dirty="0" smtClean="0"/>
                        <a:t> izračunamo aritmetično sredino podatkov? Kaj pa modus in mediano? Kako določimo </a:t>
                      </a:r>
                      <a:r>
                        <a:rPr lang="sl-SI" baseline="0" dirty="0" err="1" smtClean="0"/>
                        <a:t>kvartile</a:t>
                      </a:r>
                      <a:r>
                        <a:rPr lang="sl-SI" baseline="0" dirty="0" smtClean="0"/>
                        <a:t>?</a:t>
                      </a:r>
                      <a:endParaRPr lang="en-GB" dirty="0"/>
                    </a:p>
                  </a:txBody>
                  <a:tcPr/>
                </a:tc>
                <a:tc>
                  <a:txBody>
                    <a:bodyPr/>
                    <a:lstStyle/>
                    <a:p>
                      <a:r>
                        <a:rPr lang="sl-SI" dirty="0" smtClean="0"/>
                        <a:t>Kaj lahko opazite pri podatkih? Kako bi jih nekomu pojasnili? Utemelji svoj odgovor. Katere so</a:t>
                      </a:r>
                      <a:r>
                        <a:rPr lang="sl-SI" baseline="0" dirty="0" smtClean="0"/>
                        <a:t> še druge možnosti za posredovanje informacij nekomu o podatkih?</a:t>
                      </a:r>
                      <a:endParaRPr lang="en-GB" dirty="0"/>
                    </a:p>
                  </a:txBody>
                  <a:tcPr/>
                </a:tc>
                <a:extLst>
                  <a:ext uri="{0D108BD9-81ED-4DB2-BD59-A6C34878D82A}">
                    <a16:rowId xmlns:a16="http://schemas.microsoft.com/office/drawing/2014/main" val="2001329218"/>
                  </a:ext>
                </a:extLst>
              </a:tr>
              <a:tr h="370840">
                <a:tc>
                  <a:txBody>
                    <a:bodyPr/>
                    <a:lstStyle/>
                    <a:p>
                      <a:r>
                        <a:rPr lang="sl-SI" dirty="0" smtClean="0"/>
                        <a:t>Kako se znebim števila 2? (pri reševanju</a:t>
                      </a:r>
                      <a:r>
                        <a:rPr lang="sl-SI" baseline="0" dirty="0" smtClean="0"/>
                        <a:t> enačb</a:t>
                      </a:r>
                      <a:r>
                        <a:rPr lang="sl-SI" baseline="0" dirty="0" smtClean="0"/>
                        <a:t>) Kaj </a:t>
                      </a:r>
                      <a:r>
                        <a:rPr lang="sl-SI" baseline="0" dirty="0" smtClean="0"/>
                        <a:t>moram narediti na drugi strani? Kaj pa s 4?</a:t>
                      </a:r>
                      <a:endParaRPr lang="en-GB" dirty="0"/>
                    </a:p>
                  </a:txBody>
                  <a:tcPr/>
                </a:tc>
                <a:tc>
                  <a:txBody>
                    <a:bodyPr/>
                    <a:lstStyle/>
                    <a:p>
                      <a:r>
                        <a:rPr lang="sl-SI" dirty="0" smtClean="0"/>
                        <a:t>Kako</a:t>
                      </a:r>
                      <a:r>
                        <a:rPr lang="sl-SI" baseline="0" dirty="0" smtClean="0"/>
                        <a:t> razmišljaš, ko se soočiš s to enačbo? Kako jo boš reševal?</a:t>
                      </a:r>
                      <a:endParaRPr lang="en-GB" dirty="0"/>
                    </a:p>
                  </a:txBody>
                  <a:tcPr/>
                </a:tc>
                <a:extLst>
                  <a:ext uri="{0D108BD9-81ED-4DB2-BD59-A6C34878D82A}">
                    <a16:rowId xmlns:a16="http://schemas.microsoft.com/office/drawing/2014/main" val="1971454544"/>
                  </a:ext>
                </a:extLst>
              </a:tr>
              <a:tr h="370840">
                <a:tc>
                  <a:txBody>
                    <a:bodyPr/>
                    <a:lstStyle/>
                    <a:p>
                      <a:r>
                        <a:rPr lang="sl-SI" dirty="0" smtClean="0"/>
                        <a:t>Kako določimo ploščino trapeza?</a:t>
                      </a:r>
                      <a:r>
                        <a:rPr lang="sl-SI" baseline="0" dirty="0" smtClean="0"/>
                        <a:t> Lahko v tem liku opazite pravokotnik in trikotnik? Lahko jih samo seštejemo, mar ne? Kako določimo ploščino pravokotnika?...</a:t>
                      </a:r>
                      <a:endParaRPr lang="en-GB" dirty="0"/>
                    </a:p>
                  </a:txBody>
                  <a:tcPr/>
                </a:tc>
                <a:tc>
                  <a:txBody>
                    <a:bodyPr/>
                    <a:lstStyle/>
                    <a:p>
                      <a:r>
                        <a:rPr lang="sl-SI" dirty="0" smtClean="0"/>
                        <a:t>Želeli</a:t>
                      </a:r>
                      <a:r>
                        <a:rPr lang="sl-SI" baseline="0" dirty="0" smtClean="0"/>
                        <a:t> bi določiti ploščino trapeza. Ima kdo kakšno idejo? Kako bi se lotili reševanja te naloge?</a:t>
                      </a:r>
                      <a:endParaRPr lang="en-GB" dirty="0"/>
                    </a:p>
                  </a:txBody>
                  <a:tcPr/>
                </a:tc>
                <a:extLst>
                  <a:ext uri="{0D108BD9-81ED-4DB2-BD59-A6C34878D82A}">
                    <a16:rowId xmlns:a16="http://schemas.microsoft.com/office/drawing/2014/main" val="896790495"/>
                  </a:ext>
                </a:extLst>
              </a:tr>
              <a:tr h="370840">
                <a:tc>
                  <a:txBody>
                    <a:bodyPr/>
                    <a:lstStyle/>
                    <a:p>
                      <a:r>
                        <a:rPr lang="sl-SI" dirty="0" smtClean="0"/>
                        <a:t>Seštejmo ta</a:t>
                      </a:r>
                      <a:r>
                        <a:rPr lang="sl-SI" baseline="0" dirty="0" smtClean="0"/>
                        <a:t> dva ulomka tako, da najprej poiščemo njihov skupni imenovalec. Kaj je prvi korak pri določanju najmanjšega skupnega imenovalca?</a:t>
                      </a:r>
                      <a:endParaRPr lang="en-GB" dirty="0"/>
                    </a:p>
                  </a:txBody>
                  <a:tcPr/>
                </a:tc>
                <a:tc>
                  <a:txBody>
                    <a:bodyPr/>
                    <a:lstStyle/>
                    <a:p>
                      <a:r>
                        <a:rPr lang="sl-SI" dirty="0" smtClean="0"/>
                        <a:t>Kaj moramo narediti s tema ulomkoma? (odg.</a:t>
                      </a:r>
                      <a:r>
                        <a:rPr lang="sl-SI" baseline="0" dirty="0" smtClean="0"/>
                        <a:t> Učenca: sešteti) Kako bi ju seštel?</a:t>
                      </a:r>
                      <a:endParaRPr lang="en-GB" dirty="0"/>
                    </a:p>
                  </a:txBody>
                  <a:tcPr/>
                </a:tc>
                <a:extLst>
                  <a:ext uri="{0D108BD9-81ED-4DB2-BD59-A6C34878D82A}">
                    <a16:rowId xmlns:a16="http://schemas.microsoft.com/office/drawing/2014/main" val="2657842258"/>
                  </a:ext>
                </a:extLst>
              </a:tr>
            </a:tbl>
          </a:graphicData>
        </a:graphic>
      </p:graphicFrame>
    </p:spTree>
    <p:extLst>
      <p:ext uri="{BB962C8B-B14F-4D97-AF65-F5344CB8AC3E}">
        <p14:creationId xmlns:p14="http://schemas.microsoft.com/office/powerpoint/2010/main" val="32608169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Spodbude in namigi za postavljanje vprašanj</a:t>
            </a:r>
            <a:endParaRPr lang="en-GB" dirty="0"/>
          </a:p>
        </p:txBody>
      </p:sp>
      <p:sp>
        <p:nvSpPr>
          <p:cNvPr id="3" name="Označba mesta vsebine 2"/>
          <p:cNvSpPr>
            <a:spLocks noGrp="1"/>
          </p:cNvSpPr>
          <p:nvPr>
            <p:ph idx="1"/>
          </p:nvPr>
        </p:nvSpPr>
        <p:spPr/>
        <p:txBody>
          <a:bodyPr/>
          <a:lstStyle/>
          <a:p>
            <a:pPr marL="0" indent="0">
              <a:buNone/>
            </a:pPr>
            <a:r>
              <a:rPr lang="sl-SI" dirty="0" smtClean="0">
                <a:solidFill>
                  <a:srgbClr val="FF0000"/>
                </a:solidFill>
                <a:latin typeface="+mj-lt"/>
              </a:rPr>
              <a:t>Spodbude</a:t>
            </a:r>
          </a:p>
          <a:p>
            <a:pPr marL="0" indent="0">
              <a:buNone/>
            </a:pPr>
            <a:r>
              <a:rPr lang="sl-SI" dirty="0" smtClean="0">
                <a:latin typeface="+mj-lt"/>
              </a:rPr>
              <a:t>Običajno uporabljamo spodbude takrat, ko želimo aktivirati že usvojeno znanje, predznanje in poseči v pozabljanje </a:t>
            </a:r>
            <a:r>
              <a:rPr lang="sl-SI" dirty="0">
                <a:latin typeface="+mj-lt"/>
              </a:rPr>
              <a:t>ž</a:t>
            </a:r>
            <a:r>
              <a:rPr lang="sl-SI" dirty="0" smtClean="0">
                <a:latin typeface="+mj-lt"/>
              </a:rPr>
              <a:t>e </a:t>
            </a:r>
            <a:r>
              <a:rPr lang="sl-SI" dirty="0" smtClean="0">
                <a:latin typeface="+mj-lt"/>
              </a:rPr>
              <a:t>usvojenega znanja na račun pridobivanja novega.</a:t>
            </a:r>
          </a:p>
          <a:p>
            <a:pPr marL="0" indent="0">
              <a:buNone/>
            </a:pPr>
            <a:endParaRPr lang="sl-SI" dirty="0">
              <a:latin typeface="+mj-lt"/>
            </a:endParaRPr>
          </a:p>
          <a:p>
            <a:pPr marL="0" indent="0">
              <a:buNone/>
            </a:pPr>
            <a:r>
              <a:rPr lang="sl-SI" dirty="0" smtClean="0">
                <a:latin typeface="+mj-lt"/>
              </a:rPr>
              <a:t>Primeri za spodbude pri priklicu predznanja, postopka, refleksije, </a:t>
            </a:r>
            <a:r>
              <a:rPr lang="sl-SI" dirty="0" err="1" smtClean="0">
                <a:latin typeface="+mj-lt"/>
              </a:rPr>
              <a:t>heuristike</a:t>
            </a:r>
            <a:r>
              <a:rPr lang="sl-SI" dirty="0" smtClean="0">
                <a:latin typeface="+mj-lt"/>
              </a:rPr>
              <a:t>.</a:t>
            </a:r>
            <a:endParaRPr lang="en-GB" dirty="0">
              <a:latin typeface="+mj-lt"/>
            </a:endParaRPr>
          </a:p>
        </p:txBody>
      </p:sp>
    </p:spTree>
    <p:extLst>
      <p:ext uri="{BB962C8B-B14F-4D97-AF65-F5344CB8AC3E}">
        <p14:creationId xmlns:p14="http://schemas.microsoft.com/office/powerpoint/2010/main" val="40576077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fontScale="77500" lnSpcReduction="20000"/>
          </a:bodyPr>
          <a:lstStyle/>
          <a:p>
            <a:pPr marL="0" indent="0">
              <a:buNone/>
            </a:pPr>
            <a:r>
              <a:rPr lang="sl-SI" u="sng" dirty="0" smtClean="0">
                <a:latin typeface="+mj-lt"/>
              </a:rPr>
              <a:t>Učne metode pri matematiki</a:t>
            </a:r>
            <a:r>
              <a:rPr lang="sl-SI" dirty="0" smtClean="0">
                <a:latin typeface="+mj-lt"/>
              </a:rPr>
              <a:t>:</a:t>
            </a:r>
          </a:p>
          <a:p>
            <a:pPr marL="0" indent="0">
              <a:buNone/>
            </a:pPr>
            <a:r>
              <a:rPr lang="sl-SI" dirty="0" smtClean="0">
                <a:latin typeface="+mj-lt"/>
              </a:rPr>
              <a:t>Razgovor, razlaga, demonstracija, metoda reševanja problemov, metoda igre, metoda dela s </a:t>
            </a:r>
            <a:r>
              <a:rPr lang="sl-SI" dirty="0" smtClean="0">
                <a:latin typeface="+mj-lt"/>
              </a:rPr>
              <a:t>tekstom, metoda utrjevanja</a:t>
            </a:r>
            <a:endParaRPr lang="sl-SI" dirty="0" smtClean="0">
              <a:latin typeface="+mj-lt"/>
            </a:endParaRPr>
          </a:p>
          <a:p>
            <a:pPr marL="0" indent="0">
              <a:buNone/>
            </a:pPr>
            <a:r>
              <a:rPr lang="sl-SI" dirty="0" smtClean="0">
                <a:latin typeface="+mj-lt"/>
              </a:rPr>
              <a:t>Največkrat na predmetni stopnji pri matematiki uporabimo razlago z </a:t>
            </a:r>
            <a:r>
              <a:rPr lang="sl-SI" dirty="0" smtClean="0">
                <a:latin typeface="+mj-lt"/>
              </a:rPr>
              <a:t>razgovorom in utrjevanje </a:t>
            </a:r>
            <a:endParaRPr lang="sl-SI" dirty="0" smtClean="0">
              <a:latin typeface="+mj-lt"/>
            </a:endParaRPr>
          </a:p>
          <a:p>
            <a:pPr marL="0" indent="0">
              <a:buNone/>
            </a:pPr>
            <a:r>
              <a:rPr lang="sl-SI" u="sng" dirty="0" smtClean="0">
                <a:latin typeface="+mj-lt"/>
              </a:rPr>
              <a:t>Učne oblike: </a:t>
            </a:r>
            <a:r>
              <a:rPr lang="sl-SI" dirty="0" smtClean="0">
                <a:latin typeface="+mj-lt"/>
              </a:rPr>
              <a:t>skupinska, skupna, v parih, individualna</a:t>
            </a:r>
          </a:p>
          <a:p>
            <a:pPr marL="0" indent="0">
              <a:buNone/>
            </a:pPr>
            <a:endParaRPr lang="sl-SI" dirty="0">
              <a:latin typeface="+mj-lt"/>
            </a:endParaRPr>
          </a:p>
          <a:p>
            <a:pPr marL="0" indent="0">
              <a:buNone/>
            </a:pPr>
            <a:r>
              <a:rPr lang="sl-SI" dirty="0" smtClean="0">
                <a:latin typeface="+mj-lt"/>
              </a:rPr>
              <a:t>Sredstvo ne sme postati cilj! (npr. ni naš cilj skupinska oblika dela, ampak matematični cilj, ki ga najbolj kakovostno lahko dosežemo z metodo x in obliko y)</a:t>
            </a:r>
          </a:p>
          <a:p>
            <a:pPr marL="0" indent="0">
              <a:buNone/>
            </a:pPr>
            <a:endParaRPr lang="sl-SI" dirty="0">
              <a:latin typeface="+mj-lt"/>
            </a:endParaRPr>
          </a:p>
          <a:p>
            <a:pPr marL="0" indent="0">
              <a:buNone/>
            </a:pPr>
            <a:r>
              <a:rPr lang="sl-SI" dirty="0" smtClean="0">
                <a:latin typeface="+mj-lt"/>
              </a:rPr>
              <a:t>Primer v nadaljevanju: uporaba učnih metod pri grajenju pojma deljenje naravnih števil.</a:t>
            </a:r>
          </a:p>
          <a:p>
            <a:pPr marL="0" indent="0">
              <a:buNone/>
            </a:pPr>
            <a:r>
              <a:rPr lang="sl-SI" dirty="0" smtClean="0">
                <a:latin typeface="+mj-lt"/>
              </a:rPr>
              <a:t>Problemsko znanje v preglednico ni vključeno, bi bilo pa lahko.</a:t>
            </a:r>
            <a:endParaRPr lang="en-GB" dirty="0">
              <a:latin typeface="+mj-lt"/>
            </a:endParaRPr>
          </a:p>
        </p:txBody>
      </p:sp>
    </p:spTree>
    <p:extLst>
      <p:ext uri="{BB962C8B-B14F-4D97-AF65-F5344CB8AC3E}">
        <p14:creationId xmlns:p14="http://schemas.microsoft.com/office/powerpoint/2010/main" val="2599765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graphicFrame>
        <p:nvGraphicFramePr>
          <p:cNvPr id="5" name="Označba mesta vsebine 4"/>
          <p:cNvGraphicFramePr>
            <a:graphicFrameLocks noGrp="1"/>
          </p:cNvGraphicFramePr>
          <p:nvPr>
            <p:ph idx="1"/>
            <p:extLst>
              <p:ext uri="{D42A27DB-BD31-4B8C-83A1-F6EECF244321}">
                <p14:modId xmlns:p14="http://schemas.microsoft.com/office/powerpoint/2010/main" val="2478600432"/>
              </p:ext>
            </p:extLst>
          </p:nvPr>
        </p:nvGraphicFramePr>
        <p:xfrm>
          <a:off x="745836" y="365125"/>
          <a:ext cx="10515600" cy="634492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449184566"/>
                    </a:ext>
                  </a:extLst>
                </a:gridCol>
                <a:gridCol w="3505200">
                  <a:extLst>
                    <a:ext uri="{9D8B030D-6E8A-4147-A177-3AD203B41FA5}">
                      <a16:colId xmlns:a16="http://schemas.microsoft.com/office/drawing/2014/main" val="3493286834"/>
                    </a:ext>
                  </a:extLst>
                </a:gridCol>
                <a:gridCol w="3505200">
                  <a:extLst>
                    <a:ext uri="{9D8B030D-6E8A-4147-A177-3AD203B41FA5}">
                      <a16:colId xmlns:a16="http://schemas.microsoft.com/office/drawing/2014/main" val="2762027577"/>
                    </a:ext>
                  </a:extLst>
                </a:gridCol>
              </a:tblGrid>
              <a:tr h="370840">
                <a:tc>
                  <a:txBody>
                    <a:bodyPr/>
                    <a:lstStyle/>
                    <a:p>
                      <a:r>
                        <a:rPr lang="sl-SI" dirty="0" smtClean="0"/>
                        <a:t>Vrsta</a:t>
                      </a:r>
                      <a:r>
                        <a:rPr lang="sl-SI" baseline="0" dirty="0" smtClean="0"/>
                        <a:t> namiga</a:t>
                      </a:r>
                      <a:endParaRPr lang="en-GB" dirty="0"/>
                    </a:p>
                  </a:txBody>
                  <a:tcPr/>
                </a:tc>
                <a:tc>
                  <a:txBody>
                    <a:bodyPr/>
                    <a:lstStyle/>
                    <a:p>
                      <a:r>
                        <a:rPr lang="sl-SI" dirty="0" smtClean="0"/>
                        <a:t>Opredelitev problema</a:t>
                      </a:r>
                      <a:endParaRPr lang="en-GB" dirty="0"/>
                    </a:p>
                  </a:txBody>
                  <a:tcPr/>
                </a:tc>
                <a:tc>
                  <a:txBody>
                    <a:bodyPr/>
                    <a:lstStyle/>
                    <a:p>
                      <a:r>
                        <a:rPr lang="sl-SI" dirty="0" smtClean="0"/>
                        <a:t>Primer</a:t>
                      </a:r>
                      <a:endParaRPr lang="en-GB" dirty="0"/>
                    </a:p>
                  </a:txBody>
                  <a:tcPr/>
                </a:tc>
                <a:extLst>
                  <a:ext uri="{0D108BD9-81ED-4DB2-BD59-A6C34878D82A}">
                    <a16:rowId xmlns:a16="http://schemas.microsoft.com/office/drawing/2014/main" val="1026462789"/>
                  </a:ext>
                </a:extLst>
              </a:tr>
              <a:tr h="370840">
                <a:tc>
                  <a:txBody>
                    <a:bodyPr/>
                    <a:lstStyle/>
                    <a:p>
                      <a:r>
                        <a:rPr lang="sl-SI" sz="1600" dirty="0" smtClean="0"/>
                        <a:t>Predznanje</a:t>
                      </a:r>
                      <a:endParaRPr lang="en-GB" sz="1600" dirty="0"/>
                    </a:p>
                  </a:txBody>
                  <a:tcPr/>
                </a:tc>
                <a:tc>
                  <a:txBody>
                    <a:bodyPr/>
                    <a:lstStyle/>
                    <a:p>
                      <a:r>
                        <a:rPr lang="sl-SI" sz="1600" dirty="0" smtClean="0"/>
                        <a:t>Navezovanje na vsebino, ki jo učenci že poznajo, so bili že poučevani, a so jo pozabili ali je ne uporabljajo na pravi način.</a:t>
                      </a:r>
                      <a:endParaRPr lang="en-GB" sz="1600" dirty="0"/>
                    </a:p>
                  </a:txBody>
                  <a:tcPr/>
                </a:tc>
                <a:tc>
                  <a:txBody>
                    <a:bodyPr/>
                    <a:lstStyle/>
                    <a:p>
                      <a:r>
                        <a:rPr lang="sl-SI" sz="1600" dirty="0" smtClean="0"/>
                        <a:t>Kaj se spomniš glede vsote kotov v trikotniku?</a:t>
                      </a:r>
                    </a:p>
                    <a:p>
                      <a:endParaRPr lang="sl-SI" sz="1600" dirty="0" smtClean="0"/>
                    </a:p>
                    <a:p>
                      <a:r>
                        <a:rPr lang="sl-SI" sz="1600" dirty="0" smtClean="0"/>
                        <a:t>Spomni se, kaj veš o robu, oglišču, ploskvi?</a:t>
                      </a:r>
                      <a:endParaRPr lang="en-GB" sz="1600" dirty="0"/>
                    </a:p>
                  </a:txBody>
                  <a:tcPr/>
                </a:tc>
                <a:extLst>
                  <a:ext uri="{0D108BD9-81ED-4DB2-BD59-A6C34878D82A}">
                    <a16:rowId xmlns:a16="http://schemas.microsoft.com/office/drawing/2014/main" val="3844058226"/>
                  </a:ext>
                </a:extLst>
              </a:tr>
              <a:tr h="370840">
                <a:tc>
                  <a:txBody>
                    <a:bodyPr/>
                    <a:lstStyle/>
                    <a:p>
                      <a:r>
                        <a:rPr lang="sl-SI" sz="1600" dirty="0" smtClean="0"/>
                        <a:t>Postopek</a:t>
                      </a:r>
                      <a:endParaRPr lang="en-GB" sz="1600" dirty="0"/>
                    </a:p>
                  </a:txBody>
                  <a:tcPr/>
                </a:tc>
                <a:tc>
                  <a:txBody>
                    <a:bodyPr/>
                    <a:lstStyle/>
                    <a:p>
                      <a:r>
                        <a:rPr lang="sl-SI" sz="1600" dirty="0" smtClean="0"/>
                        <a:t>Navezovanje </a:t>
                      </a:r>
                      <a:r>
                        <a:rPr lang="sl-SI" sz="1600" dirty="0" smtClean="0"/>
                        <a:t>na vzpostavljeno, dogovorjeno</a:t>
                      </a:r>
                      <a:r>
                        <a:rPr lang="sl-SI" sz="1600" baseline="0" dirty="0" smtClean="0"/>
                        <a:t> rokovanje z izbrano reprezentacijo, ki je učenec ne upošteva ali dela napake.</a:t>
                      </a:r>
                      <a:endParaRPr lang="en-GB" sz="1600" dirty="0"/>
                    </a:p>
                  </a:txBody>
                  <a:tcPr/>
                </a:tc>
                <a:tc>
                  <a:txBody>
                    <a:bodyPr/>
                    <a:lstStyle/>
                    <a:p>
                      <a:r>
                        <a:rPr lang="sl-SI" sz="1600" dirty="0" smtClean="0"/>
                        <a:t>Ko npr. napačno uredi</a:t>
                      </a:r>
                      <a:r>
                        <a:rPr lang="sl-SI" sz="1600" baseline="0" dirty="0" smtClean="0"/>
                        <a:t> ulomke po velikosti, da spodbudimo, da nariše sliko vsakega ulomka in jih primerja</a:t>
                      </a:r>
                    </a:p>
                    <a:p>
                      <a:endParaRPr lang="sl-SI" sz="1600" baseline="0" dirty="0" smtClean="0"/>
                    </a:p>
                    <a:p>
                      <a:r>
                        <a:rPr lang="sl-SI" sz="1600" baseline="0" dirty="0" smtClean="0"/>
                        <a:t>Ko se učenec ne zna lotiti reševanja naloge, ga spodbudimo, da se spomni, če je podobno nalogo že kdaj reševal.</a:t>
                      </a:r>
                      <a:endParaRPr lang="en-GB" sz="1600" dirty="0"/>
                    </a:p>
                  </a:txBody>
                  <a:tcPr/>
                </a:tc>
                <a:extLst>
                  <a:ext uri="{0D108BD9-81ED-4DB2-BD59-A6C34878D82A}">
                    <a16:rowId xmlns:a16="http://schemas.microsoft.com/office/drawing/2014/main" val="119666834"/>
                  </a:ext>
                </a:extLst>
              </a:tr>
              <a:tr h="370840">
                <a:tc>
                  <a:txBody>
                    <a:bodyPr/>
                    <a:lstStyle/>
                    <a:p>
                      <a:r>
                        <a:rPr lang="sl-SI" sz="1600" dirty="0" smtClean="0"/>
                        <a:t>Refleksija</a:t>
                      </a:r>
                      <a:endParaRPr lang="en-GB" sz="1600" dirty="0"/>
                    </a:p>
                  </a:txBody>
                  <a:tcPr/>
                </a:tc>
                <a:tc>
                  <a:txBody>
                    <a:bodyPr/>
                    <a:lstStyle/>
                    <a:p>
                      <a:r>
                        <a:rPr lang="sl-SI" sz="1600" dirty="0" smtClean="0"/>
                        <a:t>Spodbujanje </a:t>
                      </a:r>
                      <a:r>
                        <a:rPr lang="sl-SI" sz="1600" dirty="0" err="1" smtClean="0"/>
                        <a:t>metakognitivnih</a:t>
                      </a:r>
                      <a:r>
                        <a:rPr lang="sl-SI" sz="1600" dirty="0" smtClean="0"/>
                        <a:t> procesov</a:t>
                      </a:r>
                      <a:endParaRPr lang="en-GB" sz="1600" dirty="0"/>
                    </a:p>
                  </a:txBody>
                  <a:tcPr/>
                </a:tc>
                <a:tc>
                  <a:txBody>
                    <a:bodyPr/>
                    <a:lstStyle/>
                    <a:p>
                      <a:r>
                        <a:rPr lang="sl-SI" sz="1600" dirty="0" smtClean="0"/>
                        <a:t>Ko učenec naredi napako,</a:t>
                      </a:r>
                      <a:r>
                        <a:rPr lang="sl-SI" sz="1600" baseline="0" dirty="0" smtClean="0"/>
                        <a:t> ga učitelj spodbudi, da presodi o ustreznosti rešitve npr. glede na velikosti </a:t>
                      </a:r>
                      <a:r>
                        <a:rPr lang="sl-SI" sz="1600" baseline="0" dirty="0" smtClean="0"/>
                        <a:t>števil.</a:t>
                      </a:r>
                      <a:endParaRPr lang="sl-SI" sz="1600" baseline="0" dirty="0" smtClean="0"/>
                    </a:p>
                    <a:p>
                      <a:endParaRPr lang="sl-SI" sz="1600" baseline="0" dirty="0" smtClean="0"/>
                    </a:p>
                    <a:p>
                      <a:r>
                        <a:rPr lang="sl-SI" sz="1600" baseline="0" dirty="0" smtClean="0"/>
                        <a:t>Lahko učitelj reče: Kaj bo tvoj naslednji korak…?</a:t>
                      </a:r>
                      <a:endParaRPr lang="en-GB" sz="1600" dirty="0"/>
                    </a:p>
                  </a:txBody>
                  <a:tcPr/>
                </a:tc>
                <a:extLst>
                  <a:ext uri="{0D108BD9-81ED-4DB2-BD59-A6C34878D82A}">
                    <a16:rowId xmlns:a16="http://schemas.microsoft.com/office/drawing/2014/main" val="2739965333"/>
                  </a:ext>
                </a:extLst>
              </a:tr>
              <a:tr h="370840">
                <a:tc>
                  <a:txBody>
                    <a:bodyPr/>
                    <a:lstStyle/>
                    <a:p>
                      <a:r>
                        <a:rPr lang="sl-SI" sz="1600" dirty="0" err="1" smtClean="0"/>
                        <a:t>Heuristika</a:t>
                      </a:r>
                      <a:endParaRPr lang="en-GB" sz="1600" dirty="0"/>
                    </a:p>
                  </a:txBody>
                  <a:tcPr/>
                </a:tc>
                <a:tc>
                  <a:txBody>
                    <a:bodyPr/>
                    <a:lstStyle/>
                    <a:p>
                      <a:r>
                        <a:rPr lang="sl-SI" sz="1600" dirty="0" smtClean="0"/>
                        <a:t>Vključenost</a:t>
                      </a:r>
                      <a:r>
                        <a:rPr lang="sl-SI" sz="1600" baseline="0" dirty="0" smtClean="0"/>
                        <a:t> v reševanje problemov, </a:t>
                      </a:r>
                      <a:r>
                        <a:rPr lang="sl-SI" sz="1600" baseline="0" dirty="0" err="1" smtClean="0"/>
                        <a:t>samoreguliranje</a:t>
                      </a:r>
                      <a:r>
                        <a:rPr lang="sl-SI" sz="1600" baseline="0" dirty="0" smtClean="0"/>
                        <a:t> procesa reševanja problema…</a:t>
                      </a:r>
                      <a:endParaRPr lang="en-GB" sz="1600" dirty="0"/>
                    </a:p>
                  </a:txBody>
                  <a:tcPr/>
                </a:tc>
                <a:tc>
                  <a:txBody>
                    <a:bodyPr/>
                    <a:lstStyle/>
                    <a:p>
                      <a:r>
                        <a:rPr lang="sl-SI" sz="1600" dirty="0" smtClean="0"/>
                        <a:t>Ko učenec zastane pri reševanju problema, da lahko spodbudimo, da nariše</a:t>
                      </a:r>
                      <a:r>
                        <a:rPr lang="sl-SI" sz="1600" baseline="0" dirty="0" smtClean="0"/>
                        <a:t> sliko; ga spodbudi, da morda prične z enostavnejšim, a podobnim problemom….</a:t>
                      </a:r>
                      <a:endParaRPr lang="en-GB" sz="1600" dirty="0"/>
                    </a:p>
                  </a:txBody>
                  <a:tcPr/>
                </a:tc>
                <a:extLst>
                  <a:ext uri="{0D108BD9-81ED-4DB2-BD59-A6C34878D82A}">
                    <a16:rowId xmlns:a16="http://schemas.microsoft.com/office/drawing/2014/main" val="3378355065"/>
                  </a:ext>
                </a:extLst>
              </a:tr>
            </a:tbl>
          </a:graphicData>
        </a:graphic>
      </p:graphicFrame>
    </p:spTree>
    <p:extLst>
      <p:ext uri="{BB962C8B-B14F-4D97-AF65-F5344CB8AC3E}">
        <p14:creationId xmlns:p14="http://schemas.microsoft.com/office/powerpoint/2010/main" val="28470631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dirty="0"/>
          </a:p>
        </p:txBody>
      </p:sp>
      <p:sp>
        <p:nvSpPr>
          <p:cNvPr id="3" name="Označba mesta vsebine 2"/>
          <p:cNvSpPr>
            <a:spLocks noGrp="1"/>
          </p:cNvSpPr>
          <p:nvPr>
            <p:ph idx="1"/>
          </p:nvPr>
        </p:nvSpPr>
        <p:spPr/>
        <p:txBody>
          <a:bodyPr/>
          <a:lstStyle/>
          <a:p>
            <a:pPr marL="0" indent="0">
              <a:buNone/>
            </a:pPr>
            <a:r>
              <a:rPr lang="sl-SI" dirty="0" smtClean="0">
                <a:latin typeface="+mj-lt"/>
              </a:rPr>
              <a:t>Namigi so bolj neposredni kot spodbude, lahko so </a:t>
            </a:r>
            <a:r>
              <a:rPr lang="sl-SI" dirty="0" smtClean="0">
                <a:solidFill>
                  <a:srgbClr val="FF0000"/>
                </a:solidFill>
                <a:latin typeface="+mj-lt"/>
              </a:rPr>
              <a:t>vizualni/grafični</a:t>
            </a:r>
            <a:r>
              <a:rPr lang="sl-SI" dirty="0" smtClean="0">
                <a:latin typeface="+mj-lt"/>
              </a:rPr>
              <a:t> (npr. označimo del, v katerem učenec naredi napako; oblikujemo grafično predstavitev vsebine, povezave pojmov…), </a:t>
            </a:r>
            <a:r>
              <a:rPr lang="sl-SI" dirty="0" smtClean="0">
                <a:solidFill>
                  <a:srgbClr val="FF0000"/>
                </a:solidFill>
                <a:latin typeface="+mj-lt"/>
              </a:rPr>
              <a:t>verbalni </a:t>
            </a:r>
            <a:r>
              <a:rPr lang="sl-SI" dirty="0" smtClean="0">
                <a:latin typeface="+mj-lt"/>
              </a:rPr>
              <a:t>(npr. to je pomembno; ta del je nekoliko zahteven, bodi pozoren; ponavljanje učenčevih trditev, ki jih zastavimo npr. kot vprašanje), z </a:t>
            </a:r>
            <a:r>
              <a:rPr lang="sl-SI" dirty="0" err="1" smtClean="0">
                <a:solidFill>
                  <a:srgbClr val="FF0000"/>
                </a:solidFill>
                <a:latin typeface="+mj-lt"/>
              </a:rPr>
              <a:t>gestakuliranjem</a:t>
            </a:r>
            <a:r>
              <a:rPr lang="sl-SI" dirty="0" smtClean="0">
                <a:latin typeface="+mj-lt"/>
              </a:rPr>
              <a:t> </a:t>
            </a:r>
            <a:r>
              <a:rPr lang="sl-SI" dirty="0" smtClean="0">
                <a:latin typeface="+mj-lt"/>
              </a:rPr>
              <a:t>(npr. z rokami nakažemo velikostni odnos, s prstom pokažemo na del naloge, ki jo je učenec napačno rešil), </a:t>
            </a:r>
            <a:r>
              <a:rPr lang="sl-SI" dirty="0" smtClean="0">
                <a:solidFill>
                  <a:srgbClr val="FF0000"/>
                </a:solidFill>
                <a:latin typeface="+mj-lt"/>
              </a:rPr>
              <a:t>konkretni</a:t>
            </a:r>
            <a:r>
              <a:rPr lang="sl-SI" dirty="0" smtClean="0">
                <a:latin typeface="+mj-lt"/>
              </a:rPr>
              <a:t> (npr. prestavimo objekt opazovanja tako, da učenec dobi drugačno perspektivo in tako lažje reši nalogo).</a:t>
            </a:r>
            <a:endParaRPr lang="en-GB" dirty="0">
              <a:latin typeface="+mj-lt"/>
            </a:endParaRPr>
          </a:p>
        </p:txBody>
      </p:sp>
    </p:spTree>
    <p:extLst>
      <p:ext uri="{BB962C8B-B14F-4D97-AF65-F5344CB8AC3E}">
        <p14:creationId xmlns:p14="http://schemas.microsoft.com/office/powerpoint/2010/main" val="3234461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Pravokotnik 26"/>
          <p:cNvSpPr/>
          <p:nvPr/>
        </p:nvSpPr>
        <p:spPr>
          <a:xfrm>
            <a:off x="406400" y="1339273"/>
            <a:ext cx="11665527" cy="2641600"/>
          </a:xfrm>
          <a:prstGeom prst="rect">
            <a:avLst/>
          </a:prstGeom>
          <a:solidFill>
            <a:schemeClr val="accent1">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4" name="PoljeZBesedilom 3"/>
          <p:cNvSpPr txBox="1"/>
          <p:nvPr/>
        </p:nvSpPr>
        <p:spPr>
          <a:xfrm>
            <a:off x="507988" y="764910"/>
            <a:ext cx="3786911" cy="307777"/>
          </a:xfrm>
          <a:prstGeom prst="rect">
            <a:avLst/>
          </a:prstGeom>
          <a:solidFill>
            <a:schemeClr val="bg1">
              <a:lumMod val="85000"/>
            </a:schemeClr>
          </a:solidFill>
          <a:ln>
            <a:solidFill>
              <a:schemeClr val="tx1">
                <a:lumMod val="95000"/>
                <a:lumOff val="5000"/>
              </a:schemeClr>
            </a:solidFill>
          </a:ln>
        </p:spPr>
        <p:txBody>
          <a:bodyPr wrap="square" rtlCol="0">
            <a:spAutoFit/>
          </a:bodyPr>
          <a:lstStyle/>
          <a:p>
            <a:r>
              <a:rPr lang="sl-SI" sz="1400" dirty="0" err="1" smtClean="0"/>
              <a:t>objektifikacija</a:t>
            </a:r>
            <a:endParaRPr lang="sl-SI" sz="1400" dirty="0"/>
          </a:p>
        </p:txBody>
      </p:sp>
      <p:sp>
        <p:nvSpPr>
          <p:cNvPr id="8" name="PoljeZBesedilom 7"/>
          <p:cNvSpPr txBox="1"/>
          <p:nvPr/>
        </p:nvSpPr>
        <p:spPr>
          <a:xfrm>
            <a:off x="507989" y="1507741"/>
            <a:ext cx="3786903" cy="307777"/>
          </a:xfrm>
          <a:prstGeom prst="rect">
            <a:avLst/>
          </a:prstGeom>
          <a:solidFill>
            <a:schemeClr val="accent2">
              <a:lumMod val="20000"/>
              <a:lumOff val="80000"/>
            </a:schemeClr>
          </a:solidFill>
          <a:ln>
            <a:solidFill>
              <a:schemeClr val="tx1">
                <a:lumMod val="95000"/>
                <a:lumOff val="5000"/>
              </a:schemeClr>
            </a:solidFill>
          </a:ln>
        </p:spPr>
        <p:txBody>
          <a:bodyPr wrap="square" rtlCol="0">
            <a:spAutoFit/>
          </a:bodyPr>
          <a:lstStyle/>
          <a:p>
            <a:r>
              <a:rPr lang="sl-SI" sz="1400" dirty="0" smtClean="0"/>
              <a:t>Ugotavljanje predznanja, seznanjenja s pojmom</a:t>
            </a:r>
            <a:endParaRPr lang="sl-SI" sz="1400" dirty="0"/>
          </a:p>
        </p:txBody>
      </p:sp>
      <p:sp>
        <p:nvSpPr>
          <p:cNvPr id="9" name="PoljeZBesedilom 8"/>
          <p:cNvSpPr txBox="1"/>
          <p:nvPr/>
        </p:nvSpPr>
        <p:spPr>
          <a:xfrm>
            <a:off x="507988" y="2797488"/>
            <a:ext cx="3786904" cy="307777"/>
          </a:xfrm>
          <a:prstGeom prst="rect">
            <a:avLst/>
          </a:prstGeom>
          <a:solidFill>
            <a:schemeClr val="accent6">
              <a:lumMod val="20000"/>
              <a:lumOff val="80000"/>
            </a:schemeClr>
          </a:solidFill>
          <a:ln>
            <a:solidFill>
              <a:schemeClr val="tx1">
                <a:lumMod val="95000"/>
                <a:lumOff val="5000"/>
              </a:schemeClr>
            </a:solidFill>
          </a:ln>
        </p:spPr>
        <p:txBody>
          <a:bodyPr wrap="square" rtlCol="0">
            <a:spAutoFit/>
          </a:bodyPr>
          <a:lstStyle/>
          <a:p>
            <a:r>
              <a:rPr lang="sl-SI" sz="1400" dirty="0" smtClean="0"/>
              <a:t>Proceduralno znanje</a:t>
            </a:r>
            <a:endParaRPr lang="sl-SI" sz="1400" dirty="0"/>
          </a:p>
        </p:txBody>
      </p:sp>
      <p:sp>
        <p:nvSpPr>
          <p:cNvPr id="10" name="PoljeZBesedilom 9"/>
          <p:cNvSpPr txBox="1"/>
          <p:nvPr/>
        </p:nvSpPr>
        <p:spPr>
          <a:xfrm>
            <a:off x="507989" y="2116212"/>
            <a:ext cx="3786904" cy="307777"/>
          </a:xfrm>
          <a:prstGeom prst="rect">
            <a:avLst/>
          </a:prstGeom>
          <a:solidFill>
            <a:schemeClr val="accent4">
              <a:lumMod val="20000"/>
              <a:lumOff val="80000"/>
            </a:schemeClr>
          </a:solidFill>
          <a:ln>
            <a:solidFill>
              <a:schemeClr val="tx1">
                <a:lumMod val="95000"/>
                <a:lumOff val="5000"/>
              </a:schemeClr>
            </a:solidFill>
          </a:ln>
        </p:spPr>
        <p:txBody>
          <a:bodyPr wrap="square" rtlCol="0">
            <a:spAutoFit/>
          </a:bodyPr>
          <a:lstStyle/>
          <a:p>
            <a:r>
              <a:rPr lang="sl-SI" sz="1400" dirty="0" smtClean="0"/>
              <a:t>Konceptualno znanje</a:t>
            </a:r>
            <a:endParaRPr lang="sl-SI" sz="1400" dirty="0"/>
          </a:p>
        </p:txBody>
      </p:sp>
      <p:sp>
        <p:nvSpPr>
          <p:cNvPr id="11" name="PoljeZBesedilom 10"/>
          <p:cNvSpPr txBox="1"/>
          <p:nvPr/>
        </p:nvSpPr>
        <p:spPr>
          <a:xfrm>
            <a:off x="507988" y="3482309"/>
            <a:ext cx="3786904" cy="307777"/>
          </a:xfrm>
          <a:prstGeom prst="rect">
            <a:avLst/>
          </a:prstGeom>
          <a:solidFill>
            <a:schemeClr val="bg1">
              <a:lumMod val="85000"/>
            </a:schemeClr>
          </a:solidFill>
          <a:ln>
            <a:solidFill>
              <a:schemeClr val="tx1">
                <a:lumMod val="95000"/>
                <a:lumOff val="5000"/>
              </a:schemeClr>
            </a:solidFill>
          </a:ln>
        </p:spPr>
        <p:txBody>
          <a:bodyPr wrap="square" rtlCol="0">
            <a:spAutoFit/>
          </a:bodyPr>
          <a:lstStyle/>
          <a:p>
            <a:r>
              <a:rPr lang="sl-SI" sz="1400" dirty="0" err="1" smtClean="0"/>
              <a:t>objektifikacija</a:t>
            </a:r>
            <a:endParaRPr lang="sl-SI" sz="1400" dirty="0"/>
          </a:p>
        </p:txBody>
      </p:sp>
      <p:sp>
        <p:nvSpPr>
          <p:cNvPr id="14" name="PoljeZBesedilom 13"/>
          <p:cNvSpPr txBox="1"/>
          <p:nvPr/>
        </p:nvSpPr>
        <p:spPr>
          <a:xfrm>
            <a:off x="507988" y="4987585"/>
            <a:ext cx="3786915" cy="307777"/>
          </a:xfrm>
          <a:prstGeom prst="rect">
            <a:avLst/>
          </a:prstGeom>
          <a:solidFill>
            <a:schemeClr val="bg1">
              <a:lumMod val="85000"/>
            </a:schemeClr>
          </a:solidFill>
          <a:ln>
            <a:solidFill>
              <a:schemeClr val="tx1">
                <a:lumMod val="95000"/>
                <a:lumOff val="5000"/>
              </a:schemeClr>
            </a:solidFill>
          </a:ln>
        </p:spPr>
        <p:txBody>
          <a:bodyPr wrap="square" rtlCol="0">
            <a:spAutoFit/>
          </a:bodyPr>
          <a:lstStyle/>
          <a:p>
            <a:r>
              <a:rPr lang="sl-SI" sz="1400" dirty="0" err="1" smtClean="0"/>
              <a:t>objektfikacija</a:t>
            </a:r>
            <a:endParaRPr lang="sl-SI" sz="1400" dirty="0"/>
          </a:p>
        </p:txBody>
      </p:sp>
      <p:sp>
        <p:nvSpPr>
          <p:cNvPr id="15" name="PoljeZBesedilom 14"/>
          <p:cNvSpPr txBox="1"/>
          <p:nvPr/>
        </p:nvSpPr>
        <p:spPr>
          <a:xfrm>
            <a:off x="507988" y="4329003"/>
            <a:ext cx="3786905" cy="307777"/>
          </a:xfrm>
          <a:prstGeom prst="rect">
            <a:avLst/>
          </a:prstGeom>
          <a:solidFill>
            <a:schemeClr val="accent6">
              <a:lumMod val="20000"/>
              <a:lumOff val="80000"/>
            </a:schemeClr>
          </a:solidFill>
          <a:ln>
            <a:solidFill>
              <a:schemeClr val="tx1">
                <a:lumMod val="95000"/>
                <a:lumOff val="5000"/>
              </a:schemeClr>
            </a:solidFill>
          </a:ln>
        </p:spPr>
        <p:txBody>
          <a:bodyPr wrap="square" rtlCol="0">
            <a:spAutoFit/>
          </a:bodyPr>
          <a:lstStyle/>
          <a:p>
            <a:r>
              <a:rPr lang="sl-SI" sz="1400"/>
              <a:t>Proceduralno znanje</a:t>
            </a:r>
            <a:endParaRPr lang="sl-SI" sz="1400" dirty="0"/>
          </a:p>
        </p:txBody>
      </p:sp>
      <p:sp>
        <p:nvSpPr>
          <p:cNvPr id="16" name="PoljeZBesedilom 15"/>
          <p:cNvSpPr txBox="1"/>
          <p:nvPr/>
        </p:nvSpPr>
        <p:spPr>
          <a:xfrm>
            <a:off x="5206859" y="764910"/>
            <a:ext cx="6681353" cy="307777"/>
          </a:xfrm>
          <a:prstGeom prst="rect">
            <a:avLst/>
          </a:prstGeom>
          <a:solidFill>
            <a:schemeClr val="bg1">
              <a:lumMod val="85000"/>
            </a:schemeClr>
          </a:solidFill>
          <a:ln>
            <a:solidFill>
              <a:schemeClr val="tx1">
                <a:lumMod val="95000"/>
                <a:lumOff val="5000"/>
              </a:schemeClr>
            </a:solidFill>
          </a:ln>
        </p:spPr>
        <p:txBody>
          <a:bodyPr wrap="square" rtlCol="0">
            <a:spAutoFit/>
          </a:bodyPr>
          <a:lstStyle/>
          <a:p>
            <a:r>
              <a:rPr lang="sl-SI" sz="1400" dirty="0" smtClean="0"/>
              <a:t>Poštevanka in deljenje v povezavi s poštevanko</a:t>
            </a:r>
            <a:endParaRPr lang="sl-SI" sz="1400" dirty="0"/>
          </a:p>
        </p:txBody>
      </p:sp>
      <p:sp>
        <p:nvSpPr>
          <p:cNvPr id="17" name="PoljeZBesedilom 16"/>
          <p:cNvSpPr txBox="1"/>
          <p:nvPr/>
        </p:nvSpPr>
        <p:spPr>
          <a:xfrm>
            <a:off x="5232262" y="1442313"/>
            <a:ext cx="6655951" cy="307777"/>
          </a:xfrm>
          <a:prstGeom prst="rect">
            <a:avLst/>
          </a:prstGeom>
          <a:solidFill>
            <a:schemeClr val="accent2">
              <a:lumMod val="20000"/>
              <a:lumOff val="80000"/>
            </a:schemeClr>
          </a:solidFill>
          <a:ln>
            <a:solidFill>
              <a:schemeClr val="tx1">
                <a:lumMod val="95000"/>
                <a:lumOff val="5000"/>
              </a:schemeClr>
            </a:solidFill>
          </a:ln>
        </p:spPr>
        <p:txBody>
          <a:bodyPr wrap="square" rtlCol="0">
            <a:spAutoFit/>
          </a:bodyPr>
          <a:lstStyle/>
          <a:p>
            <a:r>
              <a:rPr lang="sl-SI" sz="1400" dirty="0" smtClean="0"/>
              <a:t>Deljenje se včasih ne izide npr. pri deljenju kart, sadja…- metoda razgovora</a:t>
            </a:r>
            <a:endParaRPr lang="sl-SI" sz="1400" dirty="0"/>
          </a:p>
        </p:txBody>
      </p:sp>
      <p:sp>
        <p:nvSpPr>
          <p:cNvPr id="18" name="PoljeZBesedilom 17"/>
          <p:cNvSpPr txBox="1"/>
          <p:nvPr/>
        </p:nvSpPr>
        <p:spPr>
          <a:xfrm>
            <a:off x="5206859" y="2798030"/>
            <a:ext cx="6681351" cy="523220"/>
          </a:xfrm>
          <a:prstGeom prst="rect">
            <a:avLst/>
          </a:prstGeom>
          <a:solidFill>
            <a:schemeClr val="accent6">
              <a:lumMod val="20000"/>
              <a:lumOff val="80000"/>
            </a:schemeClr>
          </a:solidFill>
          <a:ln>
            <a:solidFill>
              <a:schemeClr val="tx1">
                <a:lumMod val="95000"/>
                <a:lumOff val="5000"/>
              </a:schemeClr>
            </a:solidFill>
          </a:ln>
        </p:spPr>
        <p:txBody>
          <a:bodyPr wrap="square" rtlCol="0">
            <a:spAutoFit/>
          </a:bodyPr>
          <a:lstStyle/>
          <a:p>
            <a:r>
              <a:rPr lang="sl-SI" sz="1400" dirty="0" smtClean="0"/>
              <a:t>Poučevanje postopka določanja ostanka pri deljenju– razlaga, demonstracija, razgovor, utrjevanje znanja</a:t>
            </a:r>
            <a:endParaRPr lang="sl-SI" sz="1400" dirty="0"/>
          </a:p>
        </p:txBody>
      </p:sp>
      <p:sp>
        <p:nvSpPr>
          <p:cNvPr id="19" name="PoljeZBesedilom 18"/>
          <p:cNvSpPr txBox="1"/>
          <p:nvPr/>
        </p:nvSpPr>
        <p:spPr>
          <a:xfrm>
            <a:off x="5232262" y="1971785"/>
            <a:ext cx="6655951" cy="738664"/>
          </a:xfrm>
          <a:prstGeom prst="rect">
            <a:avLst/>
          </a:prstGeom>
          <a:solidFill>
            <a:schemeClr val="accent4">
              <a:lumMod val="20000"/>
              <a:lumOff val="80000"/>
            </a:schemeClr>
          </a:solidFill>
          <a:ln>
            <a:solidFill>
              <a:schemeClr val="tx1">
                <a:lumMod val="95000"/>
                <a:lumOff val="5000"/>
              </a:schemeClr>
            </a:solidFill>
          </a:ln>
        </p:spPr>
        <p:txBody>
          <a:bodyPr wrap="square" rtlCol="0">
            <a:spAutoFit/>
          </a:bodyPr>
          <a:lstStyle/>
          <a:p>
            <a:r>
              <a:rPr lang="sl-SI" sz="1400" dirty="0" smtClean="0"/>
              <a:t>Uporaba konkretni reprezentacij za obravnavo pojma ‚ostanek pri deljenju‘, iskanje števila enako močnih množic, predstavitev simbolnega zapisa izvedene operacije – razlaga, demonstracija in razgovor</a:t>
            </a:r>
            <a:endParaRPr lang="sl-SI" sz="1400" dirty="0"/>
          </a:p>
        </p:txBody>
      </p:sp>
      <p:sp>
        <p:nvSpPr>
          <p:cNvPr id="20" name="PoljeZBesedilom 19"/>
          <p:cNvSpPr txBox="1"/>
          <p:nvPr/>
        </p:nvSpPr>
        <p:spPr>
          <a:xfrm>
            <a:off x="5206859" y="3482309"/>
            <a:ext cx="6681350" cy="307777"/>
          </a:xfrm>
          <a:prstGeom prst="rect">
            <a:avLst/>
          </a:prstGeom>
          <a:solidFill>
            <a:schemeClr val="bg1">
              <a:lumMod val="85000"/>
            </a:schemeClr>
          </a:solidFill>
          <a:ln>
            <a:solidFill>
              <a:schemeClr val="tx1">
                <a:lumMod val="95000"/>
                <a:lumOff val="5000"/>
              </a:schemeClr>
            </a:solidFill>
          </a:ln>
        </p:spPr>
        <p:txBody>
          <a:bodyPr wrap="square" rtlCol="0">
            <a:spAutoFit/>
          </a:bodyPr>
          <a:lstStyle/>
          <a:p>
            <a:r>
              <a:rPr lang="sl-SI" sz="1400" dirty="0" smtClean="0"/>
              <a:t>Ostanek pri deljenju</a:t>
            </a:r>
            <a:endParaRPr lang="sl-SI" sz="1400" dirty="0"/>
          </a:p>
        </p:txBody>
      </p:sp>
      <p:sp>
        <p:nvSpPr>
          <p:cNvPr id="21" name="PoljeZBesedilom 20"/>
          <p:cNvSpPr txBox="1"/>
          <p:nvPr/>
        </p:nvSpPr>
        <p:spPr>
          <a:xfrm>
            <a:off x="5206862" y="5659235"/>
            <a:ext cx="6681353" cy="523220"/>
          </a:xfrm>
          <a:prstGeom prst="rect">
            <a:avLst/>
          </a:prstGeom>
          <a:solidFill>
            <a:schemeClr val="accent6">
              <a:lumMod val="20000"/>
              <a:lumOff val="80000"/>
            </a:schemeClr>
          </a:solidFill>
          <a:ln>
            <a:solidFill>
              <a:schemeClr val="tx1">
                <a:lumMod val="95000"/>
                <a:lumOff val="5000"/>
              </a:schemeClr>
            </a:solidFill>
          </a:ln>
        </p:spPr>
        <p:txBody>
          <a:bodyPr wrap="square" rtlCol="0">
            <a:spAutoFit/>
          </a:bodyPr>
          <a:lstStyle/>
          <a:p>
            <a:r>
              <a:rPr lang="sl-SI" sz="1400" dirty="0" smtClean="0"/>
              <a:t>Poučevanje postopka deljenja z večmestnim deliteljem (postopnost obravnave) – razlaga, demonstracija, razgovor, utrjevanje</a:t>
            </a:r>
          </a:p>
        </p:txBody>
      </p:sp>
      <p:sp>
        <p:nvSpPr>
          <p:cNvPr id="23" name="PoljeZBesedilom 22"/>
          <p:cNvSpPr txBox="1"/>
          <p:nvPr/>
        </p:nvSpPr>
        <p:spPr>
          <a:xfrm>
            <a:off x="5232262" y="4983353"/>
            <a:ext cx="6655949" cy="307777"/>
          </a:xfrm>
          <a:prstGeom prst="rect">
            <a:avLst/>
          </a:prstGeom>
          <a:solidFill>
            <a:schemeClr val="bg1">
              <a:lumMod val="85000"/>
            </a:schemeClr>
          </a:solidFill>
          <a:ln>
            <a:solidFill>
              <a:schemeClr val="tx1">
                <a:lumMod val="95000"/>
                <a:lumOff val="5000"/>
              </a:schemeClr>
            </a:solidFill>
          </a:ln>
        </p:spPr>
        <p:txBody>
          <a:bodyPr wrap="square" rtlCol="0">
            <a:spAutoFit/>
          </a:bodyPr>
          <a:lstStyle/>
          <a:p>
            <a:r>
              <a:rPr lang="sl-SI" sz="1400" dirty="0" smtClean="0"/>
              <a:t>Deljenje večmestnega števila z enomestnim deliteljem</a:t>
            </a:r>
            <a:endParaRPr lang="sl-SI" sz="1400" dirty="0"/>
          </a:p>
        </p:txBody>
      </p:sp>
      <p:sp>
        <p:nvSpPr>
          <p:cNvPr id="24" name="PoljeZBesedilom 23"/>
          <p:cNvSpPr txBox="1"/>
          <p:nvPr/>
        </p:nvSpPr>
        <p:spPr>
          <a:xfrm>
            <a:off x="5219562" y="4190022"/>
            <a:ext cx="6681350" cy="523220"/>
          </a:xfrm>
          <a:prstGeom prst="rect">
            <a:avLst/>
          </a:prstGeom>
          <a:solidFill>
            <a:schemeClr val="accent6">
              <a:lumMod val="20000"/>
              <a:lumOff val="80000"/>
            </a:schemeClr>
          </a:solidFill>
          <a:ln>
            <a:solidFill>
              <a:schemeClr val="tx1">
                <a:lumMod val="95000"/>
                <a:lumOff val="5000"/>
              </a:schemeClr>
            </a:solidFill>
          </a:ln>
        </p:spPr>
        <p:txBody>
          <a:bodyPr wrap="square" rtlCol="0">
            <a:spAutoFit/>
          </a:bodyPr>
          <a:lstStyle/>
          <a:p>
            <a:r>
              <a:rPr lang="sl-SI" sz="1400" dirty="0" smtClean="0"/>
              <a:t>Poučevanje postopka deljenja z enomestnim deliteljem (postopnost obravnave) in utrjevanje – razlaga, demonstracija, razgovor, utrjevanje</a:t>
            </a:r>
            <a:endParaRPr lang="sl-SI" sz="1400" dirty="0"/>
          </a:p>
        </p:txBody>
      </p:sp>
      <p:sp>
        <p:nvSpPr>
          <p:cNvPr id="28" name="Pravokotnik 27"/>
          <p:cNvSpPr/>
          <p:nvPr/>
        </p:nvSpPr>
        <p:spPr>
          <a:xfrm>
            <a:off x="406400" y="4082473"/>
            <a:ext cx="11665527" cy="1413163"/>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cxnSp>
        <p:nvCxnSpPr>
          <p:cNvPr id="30" name="Raven povezovalnik 29"/>
          <p:cNvCxnSpPr/>
          <p:nvPr/>
        </p:nvCxnSpPr>
        <p:spPr>
          <a:xfrm>
            <a:off x="406400" y="665018"/>
            <a:ext cx="0" cy="535709"/>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Raven povezovalnik 33"/>
          <p:cNvCxnSpPr/>
          <p:nvPr/>
        </p:nvCxnSpPr>
        <p:spPr>
          <a:xfrm>
            <a:off x="12071927" y="681721"/>
            <a:ext cx="0" cy="518833"/>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Raven povezovalnik 34"/>
          <p:cNvCxnSpPr/>
          <p:nvPr/>
        </p:nvCxnSpPr>
        <p:spPr>
          <a:xfrm>
            <a:off x="12058072" y="5597236"/>
            <a:ext cx="0" cy="759115"/>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Raven povezovalnik 36"/>
          <p:cNvCxnSpPr/>
          <p:nvPr/>
        </p:nvCxnSpPr>
        <p:spPr>
          <a:xfrm>
            <a:off x="406400" y="5617625"/>
            <a:ext cx="0" cy="738726"/>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Raven povezovalnik 38"/>
          <p:cNvCxnSpPr/>
          <p:nvPr/>
        </p:nvCxnSpPr>
        <p:spPr>
          <a:xfrm flipH="1">
            <a:off x="406401" y="5597236"/>
            <a:ext cx="11651671" cy="24141"/>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Raven povezovalnik 42"/>
          <p:cNvCxnSpPr/>
          <p:nvPr/>
        </p:nvCxnSpPr>
        <p:spPr>
          <a:xfrm>
            <a:off x="406400" y="1200554"/>
            <a:ext cx="11658599"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5" name="PoljeZBesedilom 44"/>
          <p:cNvSpPr txBox="1"/>
          <p:nvPr/>
        </p:nvSpPr>
        <p:spPr>
          <a:xfrm rot="16200000">
            <a:off x="-643878" y="787249"/>
            <a:ext cx="1678923" cy="307777"/>
          </a:xfrm>
          <a:prstGeom prst="rect">
            <a:avLst/>
          </a:prstGeom>
          <a:noFill/>
        </p:spPr>
        <p:txBody>
          <a:bodyPr wrap="square" rtlCol="0">
            <a:spAutoFit/>
          </a:bodyPr>
          <a:lstStyle/>
          <a:p>
            <a:pPr algn="ctr"/>
            <a:r>
              <a:rPr lang="sl-SI" sz="1400" dirty="0" smtClean="0">
                <a:solidFill>
                  <a:srgbClr val="FF0000"/>
                </a:solidFill>
              </a:rPr>
              <a:t>POŠTEVANKA</a:t>
            </a:r>
            <a:endParaRPr lang="sl-SI" sz="1400" dirty="0">
              <a:solidFill>
                <a:srgbClr val="FF0000"/>
              </a:solidFill>
            </a:endParaRPr>
          </a:p>
        </p:txBody>
      </p:sp>
      <p:sp>
        <p:nvSpPr>
          <p:cNvPr id="49" name="PoljeZBesedilom 48"/>
          <p:cNvSpPr txBox="1"/>
          <p:nvPr/>
        </p:nvSpPr>
        <p:spPr>
          <a:xfrm rot="16200000">
            <a:off x="-1013316" y="2430310"/>
            <a:ext cx="2457007" cy="307777"/>
          </a:xfrm>
          <a:prstGeom prst="rect">
            <a:avLst/>
          </a:prstGeom>
          <a:noFill/>
        </p:spPr>
        <p:txBody>
          <a:bodyPr wrap="square" rtlCol="0">
            <a:spAutoFit/>
          </a:bodyPr>
          <a:lstStyle/>
          <a:p>
            <a:pPr algn="ctr"/>
            <a:r>
              <a:rPr lang="sl-SI" sz="1400" b="1" dirty="0" smtClean="0">
                <a:solidFill>
                  <a:srgbClr val="FF0000"/>
                </a:solidFill>
              </a:rPr>
              <a:t>OSTANEK PRI DELJENJU</a:t>
            </a:r>
            <a:endParaRPr lang="sl-SI" sz="1400" b="1" dirty="0">
              <a:solidFill>
                <a:srgbClr val="FF0000"/>
              </a:solidFill>
            </a:endParaRPr>
          </a:p>
        </p:txBody>
      </p:sp>
      <p:sp>
        <p:nvSpPr>
          <p:cNvPr id="50" name="PoljeZBesedilom 49"/>
          <p:cNvSpPr txBox="1"/>
          <p:nvPr/>
        </p:nvSpPr>
        <p:spPr>
          <a:xfrm rot="16200000">
            <a:off x="-522446" y="4519456"/>
            <a:ext cx="1482324" cy="307777"/>
          </a:xfrm>
          <a:prstGeom prst="rect">
            <a:avLst/>
          </a:prstGeom>
          <a:noFill/>
        </p:spPr>
        <p:txBody>
          <a:bodyPr wrap="square" rtlCol="0">
            <a:spAutoFit/>
          </a:bodyPr>
          <a:lstStyle/>
          <a:p>
            <a:pPr algn="ctr"/>
            <a:r>
              <a:rPr lang="sl-SI" sz="1400" dirty="0" smtClean="0">
                <a:solidFill>
                  <a:srgbClr val="FF0000"/>
                </a:solidFill>
              </a:rPr>
              <a:t>PISNO DELJENJE 1</a:t>
            </a:r>
            <a:endParaRPr lang="sl-SI" sz="1400" dirty="0">
              <a:solidFill>
                <a:srgbClr val="FF0000"/>
              </a:solidFill>
            </a:endParaRPr>
          </a:p>
        </p:txBody>
      </p:sp>
      <p:sp>
        <p:nvSpPr>
          <p:cNvPr id="51" name="PoljeZBesedilom 50"/>
          <p:cNvSpPr txBox="1"/>
          <p:nvPr/>
        </p:nvSpPr>
        <p:spPr>
          <a:xfrm rot="16200000">
            <a:off x="-494785" y="5985130"/>
            <a:ext cx="1482324" cy="307777"/>
          </a:xfrm>
          <a:prstGeom prst="rect">
            <a:avLst/>
          </a:prstGeom>
          <a:noFill/>
        </p:spPr>
        <p:txBody>
          <a:bodyPr wrap="square" rtlCol="0">
            <a:spAutoFit/>
          </a:bodyPr>
          <a:lstStyle/>
          <a:p>
            <a:pPr algn="ctr"/>
            <a:r>
              <a:rPr lang="sl-SI" sz="1400" dirty="0" smtClean="0">
                <a:solidFill>
                  <a:srgbClr val="FF0000"/>
                </a:solidFill>
              </a:rPr>
              <a:t>PISNO DELJENJE 2</a:t>
            </a:r>
            <a:endParaRPr lang="sl-SI" sz="1400" dirty="0">
              <a:solidFill>
                <a:srgbClr val="FF0000"/>
              </a:solidFill>
            </a:endParaRPr>
          </a:p>
        </p:txBody>
      </p:sp>
      <p:cxnSp>
        <p:nvCxnSpPr>
          <p:cNvPr id="47" name="Raven puščični povezovalnik 46"/>
          <p:cNvCxnSpPr/>
          <p:nvPr/>
        </p:nvCxnSpPr>
        <p:spPr>
          <a:xfrm>
            <a:off x="4754340" y="5276219"/>
            <a:ext cx="18472" cy="712645"/>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6" name="Raven puščični povezovalnik 55"/>
          <p:cNvCxnSpPr/>
          <p:nvPr/>
        </p:nvCxnSpPr>
        <p:spPr>
          <a:xfrm>
            <a:off x="4756571" y="3666975"/>
            <a:ext cx="18472" cy="712645"/>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Raven puščični povezovalnik 56"/>
          <p:cNvCxnSpPr/>
          <p:nvPr/>
        </p:nvCxnSpPr>
        <p:spPr>
          <a:xfrm>
            <a:off x="4735868" y="945092"/>
            <a:ext cx="18472" cy="712645"/>
          </a:xfrm>
          <a:prstGeom prst="straightConnector1">
            <a:avLst/>
          </a:prstGeom>
          <a:ln w="5715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3" name="PoljeZBesedilom 32"/>
          <p:cNvSpPr txBox="1"/>
          <p:nvPr/>
        </p:nvSpPr>
        <p:spPr>
          <a:xfrm>
            <a:off x="533370" y="5791111"/>
            <a:ext cx="3786905" cy="307777"/>
          </a:xfrm>
          <a:prstGeom prst="rect">
            <a:avLst/>
          </a:prstGeom>
          <a:solidFill>
            <a:schemeClr val="accent6">
              <a:lumMod val="20000"/>
              <a:lumOff val="80000"/>
            </a:schemeClr>
          </a:solidFill>
          <a:ln>
            <a:solidFill>
              <a:schemeClr val="tx1">
                <a:lumMod val="95000"/>
                <a:lumOff val="5000"/>
              </a:schemeClr>
            </a:solidFill>
          </a:ln>
        </p:spPr>
        <p:txBody>
          <a:bodyPr wrap="square" rtlCol="0">
            <a:spAutoFit/>
          </a:bodyPr>
          <a:lstStyle/>
          <a:p>
            <a:r>
              <a:rPr lang="sl-SI" sz="1400" dirty="0"/>
              <a:t>Proceduralno znanje</a:t>
            </a:r>
          </a:p>
        </p:txBody>
      </p:sp>
    </p:spTree>
    <p:extLst>
      <p:ext uri="{BB962C8B-B14F-4D97-AF65-F5344CB8AC3E}">
        <p14:creationId xmlns:p14="http://schemas.microsoft.com/office/powerpoint/2010/main" val="266479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Direktno in dialoško poučevanje (</a:t>
            </a:r>
            <a:r>
              <a:rPr lang="sl-SI" sz="3600" dirty="0" err="1" smtClean="0"/>
              <a:t>Hattie</a:t>
            </a:r>
            <a:r>
              <a:rPr lang="sl-SI" sz="3600" dirty="0" smtClean="0"/>
              <a:t> et </a:t>
            </a:r>
            <a:r>
              <a:rPr lang="sl-SI" sz="3600" dirty="0" err="1" smtClean="0"/>
              <a:t>al</a:t>
            </a:r>
            <a:r>
              <a:rPr lang="sl-SI" sz="3600" dirty="0" smtClean="0"/>
              <a:t>. 2017)</a:t>
            </a:r>
            <a:endParaRPr lang="en-GB" sz="3600" dirty="0"/>
          </a:p>
        </p:txBody>
      </p:sp>
      <p:sp>
        <p:nvSpPr>
          <p:cNvPr id="3" name="Označba mesta vsebine 2"/>
          <p:cNvSpPr>
            <a:spLocks noGrp="1"/>
          </p:cNvSpPr>
          <p:nvPr>
            <p:ph idx="1"/>
          </p:nvPr>
        </p:nvSpPr>
        <p:spPr/>
        <p:txBody>
          <a:bodyPr>
            <a:normAutofit/>
          </a:bodyPr>
          <a:lstStyle/>
          <a:p>
            <a:pPr marL="0" indent="0">
              <a:buNone/>
            </a:pPr>
            <a:r>
              <a:rPr lang="sl-SI" dirty="0" smtClean="0">
                <a:latin typeface="+mj-lt"/>
              </a:rPr>
              <a:t>Pri direktnem poučevanju izhajamo iz učenčevih konceptualnih in proceduralnih predznanj, ki na osnovi le-teh pridobivajo nova znanja </a:t>
            </a:r>
          </a:p>
          <a:p>
            <a:pPr marL="514350" indent="-514350">
              <a:buAutoNum type="alphaLcParenR"/>
            </a:pPr>
            <a:r>
              <a:rPr lang="sl-SI" dirty="0" smtClean="0">
                <a:latin typeface="+mj-lt"/>
              </a:rPr>
              <a:t>z opazovanjem </a:t>
            </a:r>
            <a:r>
              <a:rPr lang="sl-SI" dirty="0" smtClean="0">
                <a:solidFill>
                  <a:srgbClr val="FF0000"/>
                </a:solidFill>
                <a:latin typeface="+mj-lt"/>
              </a:rPr>
              <a:t>demonstriranja</a:t>
            </a:r>
            <a:r>
              <a:rPr lang="sl-SI" dirty="0" smtClean="0">
                <a:latin typeface="+mj-lt"/>
              </a:rPr>
              <a:t> reševanja problemov ob </a:t>
            </a:r>
            <a:r>
              <a:rPr lang="sl-SI" dirty="0" smtClean="0">
                <a:solidFill>
                  <a:srgbClr val="FF0000"/>
                </a:solidFill>
                <a:latin typeface="+mj-lt"/>
              </a:rPr>
              <a:t>razlagi</a:t>
            </a:r>
            <a:r>
              <a:rPr lang="sl-SI" dirty="0" smtClean="0">
                <a:latin typeface="+mj-lt"/>
              </a:rPr>
              <a:t> in jasni uporabi </a:t>
            </a:r>
            <a:r>
              <a:rPr lang="sl-SI" dirty="0" smtClean="0">
                <a:solidFill>
                  <a:srgbClr val="FF0000"/>
                </a:solidFill>
                <a:latin typeface="+mj-lt"/>
              </a:rPr>
              <a:t>matematičnega diskurza</a:t>
            </a:r>
            <a:r>
              <a:rPr lang="sl-SI" dirty="0" smtClean="0">
                <a:latin typeface="+mj-lt"/>
              </a:rPr>
              <a:t>, definicij; s spremljanjem razlage nove učne vsebine…</a:t>
            </a:r>
          </a:p>
          <a:p>
            <a:pPr marL="514350" indent="-514350">
              <a:buAutoNum type="alphaLcParenR"/>
            </a:pPr>
            <a:r>
              <a:rPr lang="sl-SI" dirty="0" smtClean="0">
                <a:latin typeface="+mj-lt"/>
              </a:rPr>
              <a:t>z </a:t>
            </a:r>
            <a:r>
              <a:rPr lang="sl-SI" dirty="0" smtClean="0">
                <a:solidFill>
                  <a:srgbClr val="FF0000"/>
                </a:solidFill>
                <a:latin typeface="+mj-lt"/>
              </a:rPr>
              <a:t>reševanjem podobnih problemov</a:t>
            </a:r>
            <a:r>
              <a:rPr lang="sl-SI" dirty="0" smtClean="0">
                <a:latin typeface="+mj-lt"/>
              </a:rPr>
              <a:t>, ki so stopnjevani po zahtevnosti; reševanje nalog, povezane z novo učno vsebino,</a:t>
            </a:r>
          </a:p>
          <a:p>
            <a:pPr marL="514350" indent="-514350">
              <a:buAutoNum type="alphaLcParenR"/>
            </a:pPr>
            <a:r>
              <a:rPr lang="sl-SI" dirty="0">
                <a:latin typeface="+mj-lt"/>
              </a:rPr>
              <a:t>s</a:t>
            </a:r>
            <a:r>
              <a:rPr lang="sl-SI" dirty="0" smtClean="0">
                <a:latin typeface="+mj-lt"/>
              </a:rPr>
              <a:t> </a:t>
            </a:r>
            <a:r>
              <a:rPr lang="sl-SI" dirty="0" smtClean="0">
                <a:solidFill>
                  <a:srgbClr val="FF0000"/>
                </a:solidFill>
                <a:latin typeface="+mj-lt"/>
              </a:rPr>
              <a:t>prejemanjem povratnih informacij </a:t>
            </a:r>
            <a:r>
              <a:rPr lang="sl-SI" dirty="0" smtClean="0">
                <a:latin typeface="+mj-lt"/>
              </a:rPr>
              <a:t>o uspešnosti reševanja.</a:t>
            </a:r>
          </a:p>
          <a:p>
            <a:pPr marL="0" indent="0">
              <a:buNone/>
            </a:pPr>
            <a:endParaRPr lang="en-GB" dirty="0"/>
          </a:p>
        </p:txBody>
      </p:sp>
    </p:spTree>
    <p:extLst>
      <p:ext uri="{BB962C8B-B14F-4D97-AF65-F5344CB8AC3E}">
        <p14:creationId xmlns:p14="http://schemas.microsoft.com/office/powerpoint/2010/main" val="622597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fontScale="92500"/>
          </a:bodyPr>
          <a:lstStyle/>
          <a:p>
            <a:pPr marL="0" indent="0">
              <a:buNone/>
            </a:pPr>
            <a:r>
              <a:rPr lang="sl-SI" dirty="0" smtClean="0">
                <a:latin typeface="+mj-lt"/>
              </a:rPr>
              <a:t>Pri dialoškem poučevanju so učenci</a:t>
            </a:r>
          </a:p>
          <a:p>
            <a:pPr marL="514350" indent="-514350">
              <a:buAutoNum type="alphaLcParenR"/>
            </a:pPr>
            <a:r>
              <a:rPr lang="sl-SI" dirty="0">
                <a:solidFill>
                  <a:srgbClr val="FF0000"/>
                </a:solidFill>
                <a:latin typeface="+mj-lt"/>
              </a:rPr>
              <a:t>b</a:t>
            </a:r>
            <a:r>
              <a:rPr lang="sl-SI" dirty="0" smtClean="0">
                <a:solidFill>
                  <a:srgbClr val="FF0000"/>
                </a:solidFill>
                <a:latin typeface="+mj-lt"/>
              </a:rPr>
              <a:t>olj </a:t>
            </a:r>
            <a:r>
              <a:rPr lang="sl-SI" dirty="0" smtClean="0">
                <a:latin typeface="+mj-lt"/>
              </a:rPr>
              <a:t>kot pri direktnem poučevanju (predvsem tudi zaradi narave obravnavanega pojma ali postopka) </a:t>
            </a:r>
            <a:r>
              <a:rPr lang="sl-SI" dirty="0" smtClean="0">
                <a:solidFill>
                  <a:srgbClr val="FF0000"/>
                </a:solidFill>
                <a:latin typeface="+mj-lt"/>
              </a:rPr>
              <a:t>vključeni v obravnavo</a:t>
            </a:r>
            <a:r>
              <a:rPr lang="sl-SI" dirty="0" smtClean="0">
                <a:latin typeface="+mj-lt"/>
              </a:rPr>
              <a:t> nove učne snovi, reševanje problemov,</a:t>
            </a:r>
          </a:p>
          <a:p>
            <a:pPr marL="514350" indent="-514350">
              <a:buAutoNum type="alphaLcParenR"/>
            </a:pPr>
            <a:r>
              <a:rPr lang="sl-SI" dirty="0">
                <a:solidFill>
                  <a:srgbClr val="FF0000"/>
                </a:solidFill>
                <a:latin typeface="+mj-lt"/>
              </a:rPr>
              <a:t>v</a:t>
            </a:r>
            <a:r>
              <a:rPr lang="sl-SI" dirty="0" smtClean="0">
                <a:solidFill>
                  <a:srgbClr val="FF0000"/>
                </a:solidFill>
                <a:latin typeface="+mj-lt"/>
              </a:rPr>
              <a:t>ključeni v matematični diskurz </a:t>
            </a:r>
            <a:r>
              <a:rPr lang="sl-SI" dirty="0" smtClean="0">
                <a:latin typeface="+mj-lt"/>
              </a:rPr>
              <a:t>utemeljevanja, opisovanja, dokazovanja,</a:t>
            </a:r>
          </a:p>
          <a:p>
            <a:pPr marL="514350" indent="-514350">
              <a:buAutoNum type="alphaLcParenR"/>
            </a:pPr>
            <a:r>
              <a:rPr lang="sl-SI" dirty="0">
                <a:latin typeface="+mj-lt"/>
              </a:rPr>
              <a:t>v</a:t>
            </a:r>
            <a:r>
              <a:rPr lang="sl-SI" dirty="0" smtClean="0">
                <a:latin typeface="+mj-lt"/>
              </a:rPr>
              <a:t>ključeni </a:t>
            </a:r>
            <a:r>
              <a:rPr lang="sl-SI" dirty="0" smtClean="0">
                <a:solidFill>
                  <a:srgbClr val="FF0000"/>
                </a:solidFill>
                <a:latin typeface="+mj-lt"/>
              </a:rPr>
              <a:t>v dejavnosti posploševanja </a:t>
            </a:r>
            <a:r>
              <a:rPr lang="sl-SI" dirty="0" smtClean="0">
                <a:latin typeface="+mj-lt"/>
              </a:rPr>
              <a:t>in </a:t>
            </a:r>
            <a:r>
              <a:rPr lang="sl-SI" dirty="0" err="1" smtClean="0">
                <a:solidFill>
                  <a:srgbClr val="FF0000"/>
                </a:solidFill>
                <a:latin typeface="+mj-lt"/>
              </a:rPr>
              <a:t>objektifikacije</a:t>
            </a:r>
            <a:r>
              <a:rPr lang="sl-SI" dirty="0" smtClean="0">
                <a:latin typeface="+mj-lt"/>
              </a:rPr>
              <a:t>, razvijanje strategij za reševanje problemov in vzpostavljanje povezav med različnimi matematičnimi postopki,</a:t>
            </a:r>
          </a:p>
          <a:p>
            <a:pPr marL="514350" indent="-514350">
              <a:buAutoNum type="alphaLcParenR"/>
            </a:pPr>
            <a:r>
              <a:rPr lang="sl-SI" dirty="0">
                <a:latin typeface="+mj-lt"/>
              </a:rPr>
              <a:t>d</a:t>
            </a:r>
            <a:r>
              <a:rPr lang="sl-SI" dirty="0" smtClean="0">
                <a:latin typeface="+mj-lt"/>
              </a:rPr>
              <a:t>o določene mere </a:t>
            </a:r>
            <a:r>
              <a:rPr lang="sl-SI" dirty="0" smtClean="0">
                <a:solidFill>
                  <a:srgbClr val="FF0000"/>
                </a:solidFill>
                <a:latin typeface="+mj-lt"/>
              </a:rPr>
              <a:t>vključeni v povezovanje matematike z življenjem </a:t>
            </a:r>
            <a:r>
              <a:rPr lang="sl-SI" dirty="0" smtClean="0">
                <a:latin typeface="+mj-lt"/>
              </a:rPr>
              <a:t>(matematična pismenost).</a:t>
            </a:r>
          </a:p>
          <a:p>
            <a:endParaRPr lang="en-GB" dirty="0"/>
          </a:p>
        </p:txBody>
      </p:sp>
    </p:spTree>
    <p:extLst>
      <p:ext uri="{BB962C8B-B14F-4D97-AF65-F5344CB8AC3E}">
        <p14:creationId xmlns:p14="http://schemas.microsoft.com/office/powerpoint/2010/main" val="1882393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sz="3600" dirty="0"/>
              <a:t>Pri direktnem in pri dialoškem poučevanju gre za določene razlike, ki jih lahko obravnavamo z vidikov:</a:t>
            </a:r>
            <a:br>
              <a:rPr lang="sl-SI" sz="3600" dirty="0"/>
            </a:br>
            <a:endParaRPr lang="en-GB" sz="3600" dirty="0"/>
          </a:p>
        </p:txBody>
      </p:sp>
      <p:sp>
        <p:nvSpPr>
          <p:cNvPr id="3" name="Označba mesta vsebine 2"/>
          <p:cNvSpPr>
            <a:spLocks noGrp="1"/>
          </p:cNvSpPr>
          <p:nvPr>
            <p:ph idx="1"/>
          </p:nvPr>
        </p:nvSpPr>
        <p:spPr/>
        <p:txBody>
          <a:bodyPr>
            <a:normAutofit lnSpcReduction="10000"/>
          </a:bodyPr>
          <a:lstStyle/>
          <a:p>
            <a:pPr marL="0" indent="0">
              <a:buNone/>
            </a:pPr>
            <a:r>
              <a:rPr lang="sl-SI" dirty="0" smtClean="0">
                <a:latin typeface="+mj-lt"/>
              </a:rPr>
              <a:t>Matematičnega govora</a:t>
            </a:r>
          </a:p>
          <a:p>
            <a:pPr marL="0" indent="0">
              <a:buNone/>
            </a:pPr>
            <a:r>
              <a:rPr lang="sl-SI" dirty="0" smtClean="0">
                <a:latin typeface="+mj-lt"/>
              </a:rPr>
              <a:t>Pomena skupinske oblike dela</a:t>
            </a:r>
          </a:p>
          <a:p>
            <a:pPr marL="0" indent="0">
              <a:buNone/>
            </a:pPr>
            <a:r>
              <a:rPr lang="sl-SI" dirty="0" smtClean="0">
                <a:latin typeface="+mj-lt"/>
              </a:rPr>
              <a:t>Veriženja vsebin</a:t>
            </a:r>
          </a:p>
          <a:p>
            <a:pPr marL="0" indent="0">
              <a:buNone/>
            </a:pPr>
            <a:r>
              <a:rPr lang="sl-SI" dirty="0" smtClean="0">
                <a:latin typeface="+mj-lt"/>
              </a:rPr>
              <a:t>Veriženja nalog</a:t>
            </a:r>
          </a:p>
          <a:p>
            <a:pPr marL="0" indent="0">
              <a:buNone/>
            </a:pPr>
            <a:r>
              <a:rPr lang="sl-SI" dirty="0" smtClean="0">
                <a:latin typeface="+mj-lt"/>
              </a:rPr>
              <a:t>Povratne informacije</a:t>
            </a:r>
          </a:p>
          <a:p>
            <a:pPr marL="0" indent="0">
              <a:buNone/>
            </a:pPr>
            <a:r>
              <a:rPr lang="sl-SI" dirty="0" smtClean="0">
                <a:latin typeface="+mj-lt"/>
              </a:rPr>
              <a:t>Kreativnosti</a:t>
            </a:r>
          </a:p>
          <a:p>
            <a:pPr marL="0" indent="0">
              <a:buNone/>
            </a:pPr>
            <a:r>
              <a:rPr lang="sl-SI" dirty="0" smtClean="0">
                <a:latin typeface="+mj-lt"/>
              </a:rPr>
              <a:t>Ugotavljanja učenčevega razmišljanja</a:t>
            </a:r>
          </a:p>
          <a:p>
            <a:pPr marL="0" indent="0">
              <a:buNone/>
            </a:pPr>
            <a:r>
              <a:rPr lang="sl-SI" dirty="0" smtClean="0">
                <a:latin typeface="+mj-lt"/>
              </a:rPr>
              <a:t>Pomena definicij</a:t>
            </a:r>
          </a:p>
          <a:p>
            <a:pPr marL="0" indent="0">
              <a:buNone/>
            </a:pPr>
            <a:r>
              <a:rPr lang="sl-SI" dirty="0" smtClean="0">
                <a:latin typeface="+mj-lt"/>
              </a:rPr>
              <a:t>Pomena reprezentacij</a:t>
            </a:r>
            <a:endParaRPr lang="en-GB" dirty="0">
              <a:latin typeface="+mj-lt"/>
            </a:endParaRPr>
          </a:p>
        </p:txBody>
      </p:sp>
    </p:spTree>
    <p:extLst>
      <p:ext uri="{BB962C8B-B14F-4D97-AF65-F5344CB8AC3E}">
        <p14:creationId xmlns:p14="http://schemas.microsoft.com/office/powerpoint/2010/main" val="1255653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dirty="0" smtClean="0"/>
              <a:t>Matematični govor</a:t>
            </a:r>
            <a:endParaRPr lang="en-GB" sz="3600" dirty="0"/>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3300013266"/>
              </p:ext>
            </p:extLst>
          </p:nvPr>
        </p:nvGraphicFramePr>
        <p:xfrm>
          <a:off x="838200" y="1825624"/>
          <a:ext cx="10515600" cy="45975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2400" dirty="0" smtClean="0"/>
                        <a:t>Pomemben za znanje in za učenje matematike. Učenci morajo imeti priložnost bodisi v skupinski obliki dela bodisi</a:t>
                      </a:r>
                      <a:r>
                        <a:rPr lang="sl-SI" sz="2400" baseline="0" dirty="0" smtClean="0"/>
                        <a:t> </a:t>
                      </a:r>
                      <a:r>
                        <a:rPr lang="sl-SI" sz="2400" dirty="0" smtClean="0"/>
                        <a:t>frontalni obliki dela, da govorijo, kako razmišljajo, da sprašujejo, da utemeljujejo svoje ideje, rešitve… (npr. Kako ste razmišljali pri določanju vsote notranjih kotov v štirikotniku? Bo vsota notranjih kotov večja kot pri trikotniku? Zakaj tako mislite?)</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2400" dirty="0" smtClean="0"/>
                        <a:t>Zelo pomemben pri učiteljevem vodenju učencev, v okviru katerega jih učitelj vpraša, da razložijo, kako so rešili npr. problem, kako razumejo novo vsebino z namenom, da učenci prepoznajo na novo pridobljeno znanje (npr. Kako</a:t>
                      </a:r>
                      <a:r>
                        <a:rPr lang="sl-SI" sz="2400" baseline="0" dirty="0" smtClean="0"/>
                        <a:t> je vsota notranjih kotov v štirikotniku povezana z vsoto notranjih kotov </a:t>
                      </a:r>
                      <a:r>
                        <a:rPr lang="sl-SI" sz="2400" baseline="0" smtClean="0"/>
                        <a:t>v </a:t>
                      </a:r>
                      <a:r>
                        <a:rPr lang="sl-SI" sz="2400" baseline="0" smtClean="0"/>
                        <a:t>trikotniku</a:t>
                      </a:r>
                      <a:r>
                        <a:rPr lang="sl-SI" sz="2400" baseline="0" dirty="0" smtClean="0"/>
                        <a:t>?</a:t>
                      </a:r>
                      <a:r>
                        <a:rPr lang="sl-SI" sz="2400" dirty="0" smtClean="0"/>
                        <a:t>).</a:t>
                      </a:r>
                      <a:endParaRPr lang="en-GB" sz="2400" dirty="0" smtClean="0"/>
                    </a:p>
                    <a:p>
                      <a:endParaRPr lang="en-GB"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3192383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Skupinska oblika dela</a:t>
            </a:r>
            <a:br>
              <a:rPr lang="sl-SI" dirty="0"/>
            </a:br>
            <a:endParaRPr lang="en-GB" dirty="0"/>
          </a:p>
        </p:txBody>
      </p:sp>
      <p:graphicFrame>
        <p:nvGraphicFramePr>
          <p:cNvPr id="5" name="Označba mesta vsebine 3"/>
          <p:cNvGraphicFramePr>
            <a:graphicFrameLocks noGrp="1"/>
          </p:cNvGraphicFramePr>
          <p:nvPr>
            <p:ph idx="1"/>
            <p:extLst>
              <p:ext uri="{D42A27DB-BD31-4B8C-83A1-F6EECF244321}">
                <p14:modId xmlns:p14="http://schemas.microsoft.com/office/powerpoint/2010/main" val="164075920"/>
              </p:ext>
            </p:extLst>
          </p:nvPr>
        </p:nvGraphicFramePr>
        <p:xfrm>
          <a:off x="838200" y="1243734"/>
          <a:ext cx="10515600" cy="532902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135815223"/>
                    </a:ext>
                  </a:extLst>
                </a:gridCol>
                <a:gridCol w="5257800">
                  <a:extLst>
                    <a:ext uri="{9D8B030D-6E8A-4147-A177-3AD203B41FA5}">
                      <a16:colId xmlns:a16="http://schemas.microsoft.com/office/drawing/2014/main" val="978236845"/>
                    </a:ext>
                  </a:extLst>
                </a:gridCol>
              </a:tblGrid>
              <a:tr h="574140">
                <a:tc>
                  <a:txBody>
                    <a:bodyPr/>
                    <a:lstStyle/>
                    <a:p>
                      <a:r>
                        <a:rPr lang="sl-SI" sz="2400" dirty="0" smtClean="0"/>
                        <a:t>Dialoško</a:t>
                      </a:r>
                      <a:r>
                        <a:rPr lang="sl-SI" sz="2400" baseline="0" dirty="0" smtClean="0"/>
                        <a:t> poučevanje</a:t>
                      </a:r>
                      <a:endParaRPr lang="en-GB" sz="2400" dirty="0"/>
                    </a:p>
                  </a:txBody>
                  <a:tcPr/>
                </a:tc>
                <a:tc>
                  <a:txBody>
                    <a:bodyPr/>
                    <a:lstStyle/>
                    <a:p>
                      <a:r>
                        <a:rPr lang="sl-SI" sz="2400" dirty="0" smtClean="0"/>
                        <a:t>Direktno poučevanje</a:t>
                      </a:r>
                      <a:endParaRPr lang="en-GB" sz="2400" dirty="0"/>
                    </a:p>
                  </a:txBody>
                  <a:tcPr/>
                </a:tc>
                <a:extLst>
                  <a:ext uri="{0D108BD9-81ED-4DB2-BD59-A6C34878D82A}">
                    <a16:rowId xmlns:a16="http://schemas.microsoft.com/office/drawing/2014/main" val="4019267675"/>
                  </a:ext>
                </a:extLst>
              </a:tr>
              <a:tr h="3539217">
                <a:tc>
                  <a:txBody>
                    <a:bodyPr/>
                    <a:lstStyle/>
                    <a:p>
                      <a:pPr marL="0" indent="0">
                        <a:buNone/>
                      </a:pPr>
                      <a:r>
                        <a:rPr lang="sl-SI" sz="2400" dirty="0" smtClean="0"/>
                        <a:t>Predstavlja možnost, da učenci še več govorijo, poslušajo drug drugega. Učenci naj bi imeli možnost čim večkrat razpravljati s sošolci o rešitvah problemov, načinih reševanja nalog. (npr. izvedba Fermijevih problemov, pokrivanje ravnine s pravilnimi večkotniki).</a:t>
                      </a:r>
                    </a:p>
                    <a:p>
                      <a:endParaRPr lang="en-GB" dirty="0"/>
                    </a:p>
                  </a:txBody>
                  <a:tcPr/>
                </a:tc>
                <a:tc>
                  <a:txBody>
                    <a:bodyPr/>
                    <a:lstStyle/>
                    <a:p>
                      <a:pPr marL="0" indent="0">
                        <a:buNone/>
                      </a:pPr>
                      <a:r>
                        <a:rPr lang="sl-SI" sz="2400" dirty="0" smtClean="0"/>
                        <a:t>Le redko uporabljena pri direktnem poučevanju. Bolj v smislu dopuščanja, da učenci v skupinah preverijo predstavljene načine reševanja nalog,  utrjujejo naučene postopke (tu gre bolj za organizacijo dela – učitelj npr. pripravi naloge za skupine, ki jih učenci v glavnem rešujejo individualno, čeprav so v skupinah, npr. pripravi modele večkotnikov, ki jim učenci določijo obsege – množenje veččlenika z enočlenikom, izpostavljanje ).</a:t>
                      </a:r>
                      <a:endParaRPr lang="en-GB" sz="2400" dirty="0" smtClean="0"/>
                    </a:p>
                    <a:p>
                      <a:endParaRPr lang="en-GB" dirty="0"/>
                    </a:p>
                  </a:txBody>
                  <a:tcPr/>
                </a:tc>
                <a:extLst>
                  <a:ext uri="{0D108BD9-81ED-4DB2-BD59-A6C34878D82A}">
                    <a16:rowId xmlns:a16="http://schemas.microsoft.com/office/drawing/2014/main" val="1841741522"/>
                  </a:ext>
                </a:extLst>
              </a:tr>
            </a:tbl>
          </a:graphicData>
        </a:graphic>
      </p:graphicFrame>
    </p:spTree>
    <p:extLst>
      <p:ext uri="{BB962C8B-B14F-4D97-AF65-F5344CB8AC3E}">
        <p14:creationId xmlns:p14="http://schemas.microsoft.com/office/powerpoint/2010/main" val="2754852950"/>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2483</Words>
  <Application>Microsoft Office PowerPoint</Application>
  <PresentationFormat>Širokozaslonsko</PresentationFormat>
  <Paragraphs>196</Paragraphs>
  <Slides>31</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31</vt:i4>
      </vt:variant>
    </vt:vector>
  </HeadingPairs>
  <TitlesOfParts>
    <vt:vector size="35" baseType="lpstr">
      <vt:lpstr>Arial</vt:lpstr>
      <vt:lpstr>Calibri</vt:lpstr>
      <vt:lpstr>Calibri Light</vt:lpstr>
      <vt:lpstr>Officeova tema</vt:lpstr>
      <vt:lpstr>Poučevalna vloga učitelja: dialoško, direktno poučevanje, metode, oblike dela, naloge, vprašanja</vt:lpstr>
      <vt:lpstr>Napoved vsebine</vt:lpstr>
      <vt:lpstr>PowerPointova predstavitev</vt:lpstr>
      <vt:lpstr>PowerPointova predstavitev</vt:lpstr>
      <vt:lpstr>Direktno in dialoško poučevanje (Hattie et al. 2017)</vt:lpstr>
      <vt:lpstr>PowerPointova predstavitev</vt:lpstr>
      <vt:lpstr>Pri direktnem in pri dialoškem poučevanju gre za določene razlike, ki jih lahko obravnavamo z vidikov: </vt:lpstr>
      <vt:lpstr>Matematični govor</vt:lpstr>
      <vt:lpstr>Skupinska oblika dela </vt:lpstr>
      <vt:lpstr>Veriženje vsebin</vt:lpstr>
      <vt:lpstr>Veriženje nalog</vt:lpstr>
      <vt:lpstr>Povratne informacije</vt:lpstr>
      <vt:lpstr>Kreativnost</vt:lpstr>
      <vt:lpstr>Ugotavljanje učenčevega razmišljanja</vt:lpstr>
      <vt:lpstr>Definicije</vt:lpstr>
      <vt:lpstr>Reprezentacije</vt:lpstr>
      <vt:lpstr>PowerPointova predstavitev</vt:lpstr>
      <vt:lpstr>PowerPointova predstavitev</vt:lpstr>
      <vt:lpstr>1. Matematične naloge glede na zahtevnost in kompleksnost</vt:lpstr>
      <vt:lpstr>Razlaga posameznih pojmov glede matematičnih nalog</vt:lpstr>
      <vt:lpstr>PowerPointova predstavitev</vt:lpstr>
      <vt:lpstr>PowerPointova predstavitev</vt:lpstr>
      <vt:lpstr>PowerPointova predstavitev</vt:lpstr>
      <vt:lpstr>PowerPointova predstavitev</vt:lpstr>
      <vt:lpstr>2. Matematične naloge glede na kognitivne zahteve</vt:lpstr>
      <vt:lpstr>PowerPointova predstavitev</vt:lpstr>
      <vt:lpstr>Vprašanja vodenja in vprašanja ciljnega usmerjanja </vt:lpstr>
      <vt:lpstr>PowerPointova predstavitev</vt:lpstr>
      <vt:lpstr>Spodbude in namigi za postavljanje vprašanj</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Poučevalna vloga učitelja: dialoško, direktno poučevanje, metode, oblike dela</dc:title>
  <dc:creator>Tatjana</dc:creator>
  <cp:lastModifiedBy>Tatjana</cp:lastModifiedBy>
  <cp:revision>37</cp:revision>
  <dcterms:created xsi:type="dcterms:W3CDTF">2023-05-15T18:28:02Z</dcterms:created>
  <dcterms:modified xsi:type="dcterms:W3CDTF">2023-05-30T16:55:31Z</dcterms:modified>
</cp:coreProperties>
</file>