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2" r:id="rId3"/>
    <p:sldId id="271" r:id="rId4"/>
    <p:sldId id="273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66FF"/>
    <a:srgbClr val="CC3399"/>
    <a:srgbClr val="CC00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830B9FA-A62B-4C35-84E9-2BE7DD8E7FEE}" type="datetimeFigureOut">
              <a:rPr lang="sl-SI" smtClean="0"/>
              <a:pPr/>
              <a:t>3. 01. 2021</a:t>
            </a:fld>
            <a:endParaRPr lang="sl-SI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282699" y="260648"/>
            <a:ext cx="8686800" cy="838200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rgbClr val="FF00FF"/>
                </a:solidFill>
              </a:rPr>
              <a:t>RAČUNSKA ZAKONA</a:t>
            </a:r>
            <a:endParaRPr lang="sl-SI" dirty="0">
              <a:solidFill>
                <a:srgbClr val="FF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098848"/>
                <a:ext cx="8686800" cy="4981277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Clr>
                    <a:srgbClr val="FF00FF"/>
                  </a:buClr>
                  <a:buNone/>
                </a:pPr>
                <a:r>
                  <a:rPr lang="sl-SI" dirty="0" smtClean="0">
                    <a:solidFill>
                      <a:srgbClr val="FF00FF"/>
                    </a:solidFill>
                  </a:rPr>
                  <a:t>1. Zakon o zamenjavi (</a:t>
                </a:r>
                <a:r>
                  <a:rPr lang="sl-SI" dirty="0" err="1" smtClean="0">
                    <a:solidFill>
                      <a:srgbClr val="FF00FF"/>
                    </a:solidFill>
                  </a:rPr>
                  <a:t>komutativnostni</a:t>
                </a:r>
                <a:r>
                  <a:rPr lang="sl-SI" dirty="0" smtClean="0">
                    <a:solidFill>
                      <a:srgbClr val="FF00FF"/>
                    </a:solidFill>
                  </a:rPr>
                  <a:t> zakon)</a:t>
                </a:r>
              </a:p>
              <a:p>
                <a:pPr marL="0" indent="0">
                  <a:buClr>
                    <a:srgbClr val="FF00FF"/>
                  </a:buClr>
                  <a:buNone/>
                </a:pPr>
                <a:endParaRPr lang="sl-SI" sz="2400" dirty="0" smtClean="0">
                  <a:solidFill>
                    <a:srgbClr val="FF00FF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b="0" i="1" smtClean="0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0,3+0,4=0,4+0,3   </m:t>
                      </m:r>
                      <m:r>
                        <a:rPr lang="sl-SI" sz="2400" b="0" i="1" smtClean="0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sl-SI" sz="2400" b="0" i="1" smtClean="0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sl-SI" sz="2400" b="0" i="1" smtClean="0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sl-SI" sz="2400" b="0" i="1" smtClean="0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sl-SI" sz="2400" b="0" i="1" smtClean="0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sl-SI" sz="2400" dirty="0" smtClean="0"/>
              </a:p>
              <a:p>
                <a:pPr marL="0" indent="0">
                  <a:buNone/>
                </a:pPr>
                <a:endParaRPr lang="sl-SI" dirty="0"/>
              </a:p>
              <a:p>
                <a:pPr marL="0" indent="0">
                  <a:buNone/>
                </a:pPr>
                <a:r>
                  <a:rPr lang="sl-SI" dirty="0" smtClean="0">
                    <a:solidFill>
                      <a:srgbClr val="FF00FF"/>
                    </a:solidFill>
                  </a:rPr>
                  <a:t>2. Zakon o združevanju (</a:t>
                </a:r>
                <a:r>
                  <a:rPr lang="sl-SI" dirty="0" err="1" smtClean="0">
                    <a:solidFill>
                      <a:srgbClr val="FF00FF"/>
                    </a:solidFill>
                  </a:rPr>
                  <a:t>asociativnostni</a:t>
                </a:r>
                <a:r>
                  <a:rPr lang="sl-SI" dirty="0" smtClean="0">
                    <a:solidFill>
                      <a:srgbClr val="FF00FF"/>
                    </a:solidFill>
                  </a:rPr>
                  <a:t> zakon)</a:t>
                </a:r>
              </a:p>
              <a:p>
                <a:pPr marL="0" indent="0">
                  <a:buNone/>
                </a:pPr>
                <a:endParaRPr lang="sl-SI" sz="2400" dirty="0" smtClean="0">
                  <a:solidFill>
                    <a:srgbClr val="FF00FF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0,</m:t>
                      </m:r>
                      <m:r>
                        <a:rPr lang="sl-SI" sz="2400" b="0" i="1" smtClean="0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sl-SI" sz="2400" i="1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l-SI" sz="2400" b="0" i="1" smtClean="0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0,3+</m:t>
                      </m:r>
                      <m:r>
                        <a:rPr lang="sl-SI" sz="2400" i="1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0,4=</m:t>
                      </m:r>
                      <m:d>
                        <m:dPr>
                          <m:ctrlP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  <m:t>0,2+0,3</m:t>
                          </m:r>
                        </m:e>
                      </m:d>
                      <m:r>
                        <a:rPr lang="sl-SI" sz="2400" b="0" i="1" smtClean="0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l-SI" sz="2400" i="1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0,4</m:t>
                      </m:r>
                      <m:r>
                        <a:rPr lang="sl-SI" sz="2400" b="0" i="1" smtClean="0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=0,2</m:t>
                      </m:r>
                      <m:r>
                        <a:rPr lang="sl-SI" sz="2400" i="1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2400" i="1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  <m:t>0,3</m:t>
                          </m:r>
                          <m:r>
                            <a:rPr lang="sl-SI" sz="2400" b="0" i="1" smtClean="0">
                              <a:solidFill>
                                <a:srgbClr val="FFCCFF"/>
                              </a:solidFill>
                              <a:latin typeface="Cambria Math" panose="02040503050406030204" pitchFamily="18" charset="0"/>
                            </a:rPr>
                            <m:t>+0,4</m:t>
                          </m:r>
                        </m:e>
                      </m:d>
                      <m:r>
                        <a:rPr lang="sl-SI" sz="2400" i="1">
                          <a:solidFill>
                            <a:srgbClr val="FFCC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sl-SI" sz="2400" i="1" dirty="0" smtClean="0">
                  <a:solidFill>
                    <a:srgbClr val="FFCCFF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l-SI" sz="2400" i="1" dirty="0" smtClean="0">
                  <a:solidFill>
                    <a:srgbClr val="FFCCFF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l-SI" sz="2400" i="1" dirty="0">
                  <a:solidFill>
                    <a:srgbClr val="CC3399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l-SI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 panose="02040503050406030204" pitchFamily="18" charset="0"/>
                  </a:rPr>
                  <a:t>Računska zakona za </a:t>
                </a:r>
                <a:r>
                  <a:rPr lang="sl-SI" sz="2400" u="sng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 panose="02040503050406030204" pitchFamily="18" charset="0"/>
                  </a:rPr>
                  <a:t>odštevanje</a:t>
                </a:r>
                <a:r>
                  <a:rPr lang="sl-SI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sl-SI" sz="2400" u="sng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 panose="02040503050406030204" pitchFamily="18" charset="0"/>
                  </a:rPr>
                  <a:t>NE</a:t>
                </a:r>
                <a:r>
                  <a:rPr lang="sl-SI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 panose="02040503050406030204" pitchFamily="18" charset="0"/>
                  </a:rPr>
                  <a:t> veljata!</a:t>
                </a:r>
                <a:endParaRPr lang="sl-SI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098848"/>
                <a:ext cx="8686800" cy="4981277"/>
              </a:xfrm>
              <a:blipFill>
                <a:blip r:embed="rId3"/>
                <a:stretch>
                  <a:fillRect l="-1754" t="-24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91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282699" y="260648"/>
            <a:ext cx="8686800" cy="838200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rgbClr val="FFCCFF"/>
                </a:solidFill>
              </a:rPr>
              <a:t>Utrjevanje</a:t>
            </a:r>
            <a:endParaRPr lang="sl-SI" dirty="0">
              <a:solidFill>
                <a:srgbClr val="FFCC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98848"/>
            <a:ext cx="8686800" cy="4981277"/>
          </a:xfrm>
        </p:spPr>
        <p:txBody>
          <a:bodyPr>
            <a:normAutofit/>
          </a:bodyPr>
          <a:lstStyle/>
          <a:p>
            <a:pPr marL="0" indent="0">
              <a:buClr>
                <a:srgbClr val="FF00FF"/>
              </a:buClr>
              <a:buNone/>
            </a:pPr>
            <a:r>
              <a:rPr lang="sl-SI" dirty="0" smtClean="0">
                <a:solidFill>
                  <a:schemeClr val="bg1"/>
                </a:solidFill>
              </a:rPr>
              <a:t>Učbenik, stran 174:</a:t>
            </a:r>
          </a:p>
          <a:p>
            <a:pPr marL="0" indent="0">
              <a:buClr>
                <a:srgbClr val="FF00FF"/>
              </a:buClr>
              <a:buNone/>
            </a:pPr>
            <a:endParaRPr lang="sl-SI" dirty="0">
              <a:solidFill>
                <a:schemeClr val="bg1"/>
              </a:solidFill>
            </a:endParaRPr>
          </a:p>
          <a:p>
            <a:pPr marL="0" indent="0">
              <a:buClr>
                <a:srgbClr val="FF00FF"/>
              </a:buClr>
              <a:buNone/>
            </a:pPr>
            <a:r>
              <a:rPr lang="sl-SI" dirty="0" smtClean="0">
                <a:solidFill>
                  <a:schemeClr val="bg1"/>
                </a:solidFill>
              </a:rPr>
              <a:t>55, 56.a, č, 58, 59, 62.b, 64.a</a:t>
            </a:r>
          </a:p>
        </p:txBody>
      </p:sp>
    </p:spTree>
    <p:extLst>
      <p:ext uri="{BB962C8B-B14F-4D97-AF65-F5344CB8AC3E}">
        <p14:creationId xmlns:p14="http://schemas.microsoft.com/office/powerpoint/2010/main" val="417816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282699" y="260648"/>
            <a:ext cx="8686800" cy="838200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rgbClr val="FF00FF"/>
                </a:solidFill>
              </a:rPr>
              <a:t>OKLEPAJI</a:t>
            </a:r>
            <a:endParaRPr lang="sl-SI" dirty="0">
              <a:solidFill>
                <a:srgbClr val="FF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98848"/>
            <a:ext cx="8686800" cy="4981277"/>
          </a:xfrm>
        </p:spPr>
        <p:txBody>
          <a:bodyPr>
            <a:normAutofit/>
          </a:bodyPr>
          <a:lstStyle/>
          <a:p>
            <a:pPr marL="0" indent="0">
              <a:buClr>
                <a:srgbClr val="FF00FF"/>
              </a:buClr>
              <a:buNone/>
            </a:pPr>
            <a:r>
              <a:rPr lang="sl-SI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 številskem izrazu vedno izračunamo najprej tisto, kar stoji v oklepaju.</a:t>
            </a:r>
            <a:endParaRPr lang="sl-SI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sl-SI" sz="2400" dirty="0" smtClean="0">
                <a:solidFill>
                  <a:schemeClr val="bg1"/>
                </a:solidFill>
              </a:rPr>
              <a:t>   (</a:t>
            </a:r>
            <a:r>
              <a:rPr lang="sl-SI" sz="2400" u="sng" dirty="0" smtClean="0">
                <a:solidFill>
                  <a:srgbClr val="FFFF00"/>
                </a:solidFill>
              </a:rPr>
              <a:t>3,47 + 2,83</a:t>
            </a:r>
            <a:r>
              <a:rPr lang="sl-SI" sz="2400" dirty="0" smtClean="0">
                <a:solidFill>
                  <a:schemeClr val="bg1"/>
                </a:solidFill>
              </a:rPr>
              <a:t>) + 5,32 = </a:t>
            </a:r>
          </a:p>
          <a:p>
            <a:pPr marL="0" indent="0">
              <a:buNone/>
            </a:pPr>
            <a:r>
              <a:rPr lang="sl-SI" sz="2400" dirty="0">
                <a:solidFill>
                  <a:schemeClr val="bg1"/>
                </a:solidFill>
              </a:rPr>
              <a:t> </a:t>
            </a:r>
            <a:r>
              <a:rPr lang="sl-SI" sz="2400" dirty="0" smtClean="0">
                <a:solidFill>
                  <a:schemeClr val="bg1"/>
                </a:solidFill>
              </a:rPr>
              <a:t>= </a:t>
            </a:r>
            <a:r>
              <a:rPr lang="sl-SI" sz="2400" dirty="0" smtClean="0">
                <a:solidFill>
                  <a:srgbClr val="FFFF00"/>
                </a:solidFill>
              </a:rPr>
              <a:t>6,3 </a:t>
            </a:r>
            <a:r>
              <a:rPr lang="sl-SI" sz="2400" dirty="0" smtClean="0">
                <a:solidFill>
                  <a:schemeClr val="bg1"/>
                </a:solidFill>
              </a:rPr>
              <a:t>+ 5,32 = </a:t>
            </a:r>
          </a:p>
          <a:p>
            <a:pPr marL="0" indent="0">
              <a:buNone/>
            </a:pPr>
            <a:r>
              <a:rPr lang="sl-SI" sz="2400" dirty="0">
                <a:solidFill>
                  <a:schemeClr val="bg1"/>
                </a:solidFill>
              </a:rPr>
              <a:t> </a:t>
            </a:r>
            <a:r>
              <a:rPr lang="sl-SI" sz="2400" dirty="0" smtClean="0">
                <a:solidFill>
                  <a:schemeClr val="bg1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11,62</a:t>
            </a:r>
          </a:p>
          <a:p>
            <a:pPr marL="0" indent="0">
              <a:buNone/>
            </a:pPr>
            <a:r>
              <a:rPr lang="sl-SI" sz="2400" dirty="0" smtClean="0">
                <a:solidFill>
                  <a:srgbClr val="FF00FF"/>
                </a:solidFill>
              </a:rPr>
              <a:t> </a:t>
            </a:r>
          </a:p>
          <a:p>
            <a:pPr marL="0" indent="0">
              <a:buNone/>
            </a:pPr>
            <a:r>
              <a:rPr lang="sl-SI" sz="2400" dirty="0" smtClean="0">
                <a:solidFill>
                  <a:schemeClr val="bg1"/>
                </a:solidFill>
              </a:rPr>
              <a:t>   2,89 + (28,73 – (</a:t>
            </a:r>
            <a:r>
              <a:rPr lang="sl-SI" sz="2400" u="sng" dirty="0" smtClean="0">
                <a:solidFill>
                  <a:srgbClr val="FFFF00"/>
                </a:solidFill>
              </a:rPr>
              <a:t>0,25 + 1,04</a:t>
            </a:r>
            <a:r>
              <a:rPr lang="sl-SI" sz="2400" dirty="0" smtClean="0">
                <a:solidFill>
                  <a:schemeClr val="bg1"/>
                </a:solidFill>
              </a:rPr>
              <a:t>)) =</a:t>
            </a:r>
          </a:p>
          <a:p>
            <a:pPr marL="0" indent="0">
              <a:buNone/>
            </a:pPr>
            <a:r>
              <a:rPr lang="sl-SI" sz="2400" dirty="0" smtClean="0">
                <a:solidFill>
                  <a:schemeClr val="bg1"/>
                </a:solidFill>
              </a:rPr>
              <a:t>= 2,89 + (</a:t>
            </a:r>
            <a:r>
              <a:rPr lang="sl-SI" sz="2400" u="sng" dirty="0" smtClean="0">
                <a:solidFill>
                  <a:srgbClr val="FFC000"/>
                </a:solidFill>
              </a:rPr>
              <a:t>28,73 – </a:t>
            </a:r>
            <a:r>
              <a:rPr lang="sl-SI" sz="2400" u="sng" dirty="0" smtClean="0">
                <a:solidFill>
                  <a:srgbClr val="FFFF00"/>
                </a:solidFill>
              </a:rPr>
              <a:t>1, 29</a:t>
            </a:r>
            <a:r>
              <a:rPr lang="sl-SI" sz="2400" dirty="0" smtClean="0">
                <a:solidFill>
                  <a:schemeClr val="bg1"/>
                </a:solidFill>
              </a:rPr>
              <a:t>) =</a:t>
            </a:r>
          </a:p>
          <a:p>
            <a:pPr marL="0" indent="0">
              <a:buNone/>
            </a:pPr>
            <a:r>
              <a:rPr lang="sl-SI" sz="2400" dirty="0" smtClean="0">
                <a:solidFill>
                  <a:schemeClr val="bg1"/>
                </a:solidFill>
              </a:rPr>
              <a:t>= 2,89 + </a:t>
            </a:r>
            <a:r>
              <a:rPr lang="sl-SI" sz="2400" dirty="0" smtClean="0">
                <a:solidFill>
                  <a:srgbClr val="FFFF00"/>
                </a:solidFill>
              </a:rPr>
              <a:t> </a:t>
            </a:r>
            <a:r>
              <a:rPr lang="sl-SI" sz="2400" dirty="0" smtClean="0">
                <a:solidFill>
                  <a:srgbClr val="FFC000"/>
                </a:solidFill>
              </a:rPr>
              <a:t>27,44 </a:t>
            </a:r>
            <a:r>
              <a:rPr lang="sl-SI" sz="2400" dirty="0" smtClean="0">
                <a:solidFill>
                  <a:schemeClr val="bg1"/>
                </a:solidFill>
              </a:rPr>
              <a:t>=</a:t>
            </a:r>
          </a:p>
          <a:p>
            <a:pPr marL="0" indent="0">
              <a:buNone/>
            </a:pPr>
            <a:r>
              <a:rPr lang="sl-SI" sz="2400" dirty="0" smtClean="0">
                <a:solidFill>
                  <a:schemeClr val="bg1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30,33</a:t>
            </a:r>
            <a:endParaRPr lang="sl-S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31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282699" y="260648"/>
            <a:ext cx="8686800" cy="838200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rgbClr val="FFCCFF"/>
                </a:solidFill>
              </a:rPr>
              <a:t>UTRJEVANJE</a:t>
            </a:r>
            <a:endParaRPr lang="sl-SI" dirty="0">
              <a:solidFill>
                <a:srgbClr val="FFCC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98848"/>
            <a:ext cx="8686800" cy="4981277"/>
          </a:xfrm>
        </p:spPr>
        <p:txBody>
          <a:bodyPr>
            <a:normAutofit/>
          </a:bodyPr>
          <a:lstStyle/>
          <a:p>
            <a:pPr marL="0" indent="0">
              <a:buClr>
                <a:srgbClr val="FF00FF"/>
              </a:buClr>
              <a:buNone/>
            </a:pPr>
            <a:r>
              <a:rPr lang="sl-SI" dirty="0" smtClean="0">
                <a:solidFill>
                  <a:schemeClr val="bg1"/>
                </a:solidFill>
              </a:rPr>
              <a:t>Učbenik, stran 174, 175:</a:t>
            </a:r>
          </a:p>
          <a:p>
            <a:pPr marL="0" indent="0">
              <a:buClr>
                <a:srgbClr val="FF00FF"/>
              </a:buClr>
              <a:buNone/>
            </a:pPr>
            <a:endParaRPr lang="sl-SI" dirty="0">
              <a:solidFill>
                <a:schemeClr val="bg1"/>
              </a:solidFill>
            </a:endParaRPr>
          </a:p>
          <a:p>
            <a:pPr marL="0" indent="0">
              <a:buClr>
                <a:srgbClr val="FF00FF"/>
              </a:buClr>
              <a:buNone/>
            </a:pPr>
            <a:r>
              <a:rPr lang="sl-SI" dirty="0" smtClean="0">
                <a:solidFill>
                  <a:schemeClr val="bg1"/>
                </a:solidFill>
              </a:rPr>
              <a:t>57. </a:t>
            </a:r>
            <a:r>
              <a:rPr lang="sl-SI" dirty="0" err="1" smtClean="0">
                <a:solidFill>
                  <a:schemeClr val="bg1"/>
                </a:solidFill>
              </a:rPr>
              <a:t>b,c,č</a:t>
            </a:r>
            <a:r>
              <a:rPr lang="sl-SI" dirty="0" smtClean="0">
                <a:solidFill>
                  <a:schemeClr val="bg1"/>
                </a:solidFill>
              </a:rPr>
              <a:t>, 67.c,č, 70.a, 72, 73, 74, 75</a:t>
            </a:r>
          </a:p>
          <a:p>
            <a:pPr marL="0" indent="0">
              <a:buClr>
                <a:srgbClr val="FF00FF"/>
              </a:buClr>
              <a:buNone/>
            </a:pP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44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7372</TotalTime>
  <Words>169</Words>
  <Application>Microsoft Office PowerPoint</Application>
  <PresentationFormat>Diaprojekcija na zaslonu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9" baseType="lpstr">
      <vt:lpstr>Cambria Math</vt:lpstr>
      <vt:lpstr>Franklin Gothic Book</vt:lpstr>
      <vt:lpstr>Franklin Gothic Medium</vt:lpstr>
      <vt:lpstr>Wingdings 2</vt:lpstr>
      <vt:lpstr>Trek</vt:lpstr>
      <vt:lpstr>RAČUNSKA ZAKONA</vt:lpstr>
      <vt:lpstr>Utrjevanje</vt:lpstr>
      <vt:lpstr>OKLEPAJI</vt:lpstr>
      <vt:lpstr>UTRJEVANJE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Pika</dc:creator>
  <cp:lastModifiedBy>MAT_Štrajhar</cp:lastModifiedBy>
  <cp:revision>51</cp:revision>
  <dcterms:created xsi:type="dcterms:W3CDTF">2015-07-07T14:57:48Z</dcterms:created>
  <dcterms:modified xsi:type="dcterms:W3CDTF">2021-01-03T13:44:09Z</dcterms:modified>
</cp:coreProperties>
</file>