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6" r:id="rId4"/>
    <p:sldId id="277" r:id="rId5"/>
    <p:sldId id="278" r:id="rId6"/>
    <p:sldId id="275" r:id="rId7"/>
    <p:sldId id="262" r:id="rId8"/>
    <p:sldId id="264" r:id="rId9"/>
    <p:sldId id="265" r:id="rId10"/>
    <p:sldId id="274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85F29-7EE6-46D2-BCE8-BEA964F9280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FB2E-5B97-4EA5-9077-E0C765D7FE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85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92DF26-E1D4-4B90-91EB-CF9B6143D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21D87-B24E-4766-9834-1AA0BB9213D8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08A2BA1-2595-43A7-87FD-2D81A6303D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8FEC07-3339-4932-8827-079096FC7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CA1D72-34DD-404D-AC4E-62AE3E7B28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9A350-17C0-459E-8D80-E07C955E17E5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6614C3C-707E-4FF8-AD9C-BF7F36DD00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66475C5-54E1-48FD-BD7D-A0AA99CEA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75C7EA-2197-43D0-8210-AD3FC9EC1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164F0-E403-4851-B5F8-8009D4304071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3C21440-FCE1-4165-B617-3628E843DB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0C65CF1-31A1-405C-8DF0-AB046CB1C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996AE0-B1C5-4E43-B14B-C9CCB70496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0C721-B51B-44A0-AFC4-5CF7E15D3DA4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2E1F2C0-E1D6-40E2-BB50-42A00A6FE9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2F09056-6C8B-4AF5-88A9-A8521F6A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92DF26-E1D4-4B90-91EB-CF9B6143D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21D87-B24E-4766-9834-1AA0BB9213D8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08A2BA1-2595-43A7-87FD-2D81A6303D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8FEC07-3339-4932-8827-079096FC7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593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92DF26-E1D4-4B90-91EB-CF9B6143D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21D87-B24E-4766-9834-1AA0BB9213D8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08A2BA1-2595-43A7-87FD-2D81A6303D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8FEC07-3339-4932-8827-079096FC7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014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92DF26-E1D4-4B90-91EB-CF9B6143D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21D87-B24E-4766-9834-1AA0BB9213D8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08A2BA1-2595-43A7-87FD-2D81A6303D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8FEC07-3339-4932-8827-079096FC7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393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92DF26-E1D4-4B90-91EB-CF9B6143D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21D87-B24E-4766-9834-1AA0BB9213D8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08A2BA1-2595-43A7-87FD-2D81A6303D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8FEC07-3339-4932-8827-079096FC7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272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CF3336-C7AE-48D8-815C-290D9F73B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BB26E-9636-4CCE-82E7-73BBF811E242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CE70A71-B68C-470A-B4F4-5421D990AE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8E0DBC-51FE-4BA4-96FB-EB659519A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DBEDAC-5F75-49EB-BCE9-3DE79FFE9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A5E7E-4080-4A2C-A538-FD1A4E530A76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8C63DCC-EC8D-4C56-9457-A5DF04A948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C063769-1DE0-416F-8FAA-F9FE90EBF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4D2EC4-1928-48A6-84A0-37B30E289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F413D-4241-4B1A-BC7A-460595CF5DEB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6AA58B7-71CE-4B36-8B30-22160F88F4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EDCD6B3-54C2-4DFF-A07B-87D650A17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4D2EC4-1928-48A6-84A0-37B30E289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F413D-4241-4B1A-BC7A-460595CF5DEB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6AA58B7-71CE-4B36-8B30-22160F88F4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EDCD6B3-54C2-4DFF-A07B-87D650A17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42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53E311-39BE-4801-A6D9-960FB59C2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1EDE2D-8535-4424-8630-A2F583EAD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F18DF9-583C-47C0-9BDF-768E775D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440688-8855-432B-BD02-5F1486C2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9C8C87-C3FD-4A90-9893-E2C85366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7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C3FBF3-DC97-4DF9-B0ED-7EBA31C4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3147E39-E0B5-44A4-9740-0550D6ADC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4E8BCF1-B0BE-44AB-A684-3C5838C7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3CF6F8-AE61-477C-801F-7F9077F6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9874BE-2AB1-4A7B-8CAB-A04443C0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3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149D071-C4BB-4501-9451-313B3C564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B4FC568-034F-4B9D-9875-EB996A081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98A9EDC-B366-41EC-AB44-58C1B509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16EC2B-6CE8-4274-89A1-3528A0EA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8B8D3D-D957-4089-B9FA-C3F63C5B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02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BE884-5D24-4BC7-BC58-D373EEE1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DAE8C4-0241-42BC-8A06-200CF4D27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2624FD-2C47-4A3F-AA73-8B018726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C2D131-25A8-40A3-88F3-F79A3035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E9AABD-DC75-452A-ADED-622DD4F9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38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A98D97-6E42-4ADA-8C76-87DE561A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7C88D3-0DA4-46A3-873D-07A70D92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A69F717-2D33-4F9B-B851-A28D369A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5F6757-7FE4-4785-8235-A0154904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9D4E8FD-975A-4C34-B889-4C40A37D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6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8DA876-326D-4F9B-9B3D-83EEBB67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F0B8C0-7D46-4FD6-8B6C-2C8DB7345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E69D09F-782F-45E3-B066-58E9537B3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094E147-9AA5-45A2-BF2E-2ADF4F59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8227F94-A8D4-4B9F-B03A-D6479BEC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CC60FA7-95FD-4051-814F-924F1659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43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42D0C-E7A6-4CEA-9EC3-8C96FC48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DACB8E5-F5FA-44AD-8B20-F011589B1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9064398-12D5-419F-BB1A-0EAEE7AC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D6A5BB5-7343-49B5-82B0-4EAC264E4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FA38033-BCFF-43F7-91FD-E46A616AA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537E2BC-7EFD-418E-A49F-0254DD7E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203906F-3294-4BC5-A4C6-0D43C037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D334327-5BB8-4770-B49D-BC7E9AF9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8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0C599C-E327-4FCF-98E6-9612E044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73B5B41-E638-47D7-BBFD-8B4AF50E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E008F48-167A-4CDA-80AB-0FC37F09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54E6433-BBBD-486A-92C7-40AB7E50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9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E024EBB-1E00-4D1E-8CCD-FE8E4EFC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625A703-ED6B-45F1-A7CC-859B94E5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795BD9-E066-4B60-BC05-C860D67A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6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7B471-09BF-47D4-A662-6DF24812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B942E8-39BB-46A2-B913-007F24E8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CC13164-68FF-4390-8C47-62EEAF343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21CAAA9-FEB6-490F-B71B-FAB27D0D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A20956E-A0DD-4348-BE4B-4D01C192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B97A926-FA15-494B-BF4B-79CA48FD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68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4823C-DC84-47B0-B75D-56F1AD2D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5757339-8117-424D-88CE-186DC215D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52A24FE-50EC-4516-85C4-7B5404577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357359-1990-4F75-9F2E-0CBEDFA6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E559B1A-EB2B-47F9-84A3-D74D11B6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B2CDE4E-D148-4AE0-8BCC-418EEEF8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05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7A4AC8F-A2D4-4871-AF88-7CBDF006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B4E12CB-926A-4D03-BA09-7A415AB75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D2FCF4A-74B5-4DBB-AFFC-F6894B08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5153-7724-4D5C-A620-AF2B725FDEF7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A6DAC41-B265-4071-8C4C-C87312C67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8D4D98-CA64-446C-82AC-1F08256C8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01AF-1F31-4277-8635-62695B3A4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2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0B67DD7C-F90C-4A45-80E1-845228B24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753492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sl-SI" sz="1800">
                <a:solidFill>
                  <a:srgbClr val="000000"/>
                </a:solidFill>
              </a:rPr>
              <a:t>Martin Knuplež</a:t>
            </a:r>
          </a:p>
          <a:p>
            <a:pPr algn="r"/>
            <a:r>
              <a:rPr lang="sl-SI" sz="1800">
                <a:solidFill>
                  <a:srgbClr val="000000"/>
                </a:solidFill>
              </a:rPr>
              <a:t>OŠBI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44CDFB-FA79-4B47-9DFF-04E879BDB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sl-SI" sz="4000">
                <a:solidFill>
                  <a:srgbClr val="000000"/>
                </a:solidFill>
              </a:rPr>
              <a:t>NAČRTOVANJE IZDELKOV IZ KOVIN</a:t>
            </a: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, razpostavljeno, umazano, bela&#10;&#10;Opis je samodejno ustvarjen">
            <a:extLst>
              <a:ext uri="{FF2B5EF4-FFF2-40B4-BE49-F238E27FC236}">
                <a16:creationId xmlns:a16="http://schemas.microsoft.com/office/drawing/2014/main" id="{DCE26AA6-555F-4AB2-AB7E-47E79BC7BF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18595" y="559696"/>
            <a:ext cx="2754249" cy="140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11" descr="DSCN7384_M">
            <a:extLst>
              <a:ext uri="{FF2B5EF4-FFF2-40B4-BE49-F238E27FC236}">
                <a16:creationId xmlns:a16="http://schemas.microsoft.com/office/drawing/2014/main" id="{F2F68A75-23B0-484E-B6D3-15CE3DAB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942" y="2617797"/>
            <a:ext cx="3001915" cy="3605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4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>
            <a:extLst>
              <a:ext uri="{FF2B5EF4-FFF2-40B4-BE49-F238E27FC236}">
                <a16:creationId xmlns:a16="http://schemas.microsoft.com/office/drawing/2014/main" id="{C2186392-7682-446A-8664-178BED50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02332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EEA4C87-268C-40B2-B38E-0437396B2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" y="1016732"/>
            <a:ext cx="2610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Izdelava ključavnice: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C988DE3-4868-4894-A194-14B7DECD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491596"/>
            <a:ext cx="110709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sl-SI" altLang="sl-SI" dirty="0"/>
              <a:t>približno v sredini krožca odščipnemo ostanek žice,</a:t>
            </a:r>
          </a:p>
          <a:p>
            <a:pPr marL="342900" indent="-342900">
              <a:buAutoNum type="arabicPeriod" startAt="5"/>
            </a:pPr>
            <a:r>
              <a:rPr lang="sl-SI" altLang="sl-SI" dirty="0"/>
              <a:t>s koničastimi ali okroglimi kleščami krožca poravnamo,</a:t>
            </a:r>
          </a:p>
          <a:p>
            <a:pPr marL="342900" indent="-342900">
              <a:buAutoNum type="arabicPeriod" startAt="5"/>
            </a:pPr>
            <a:r>
              <a:rPr lang="sl-SI" altLang="sl-SI" dirty="0"/>
              <a:t>krožec primemo s kleščami in zavrtimo za 90° - zvijanje žice,</a:t>
            </a:r>
          </a:p>
        </p:txBody>
      </p:sp>
      <p:pic>
        <p:nvPicPr>
          <p:cNvPr id="8" name="Picture 10" descr="DSCN7369m">
            <a:extLst>
              <a:ext uri="{FF2B5EF4-FFF2-40B4-BE49-F238E27FC236}">
                <a16:creationId xmlns:a16="http://schemas.microsoft.com/office/drawing/2014/main" id="{6BC920ED-D0EA-4A0C-A571-02B41C37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18" y="3109697"/>
            <a:ext cx="2474454" cy="338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SCN7371m">
            <a:extLst>
              <a:ext uri="{FF2B5EF4-FFF2-40B4-BE49-F238E27FC236}">
                <a16:creationId xmlns:a16="http://schemas.microsoft.com/office/drawing/2014/main" id="{664F3BB5-7016-4B72-BD82-3CE17512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164" y="3825045"/>
            <a:ext cx="4355107" cy="267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SCN7370m">
            <a:extLst>
              <a:ext uri="{FF2B5EF4-FFF2-40B4-BE49-F238E27FC236}">
                <a16:creationId xmlns:a16="http://schemas.microsoft.com/office/drawing/2014/main" id="{B096D088-01B2-4EDC-B235-94364283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591" y="3825044"/>
            <a:ext cx="4040385" cy="266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5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>
            <a:extLst>
              <a:ext uri="{FF2B5EF4-FFF2-40B4-BE49-F238E27FC236}">
                <a16:creationId xmlns:a16="http://schemas.microsoft.com/office/drawing/2014/main" id="{DB3DC165-A11F-4214-B981-551B571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24474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pic>
        <p:nvPicPr>
          <p:cNvPr id="36877" name="Picture 13" descr="DSCN7377m">
            <a:extLst>
              <a:ext uri="{FF2B5EF4-FFF2-40B4-BE49-F238E27FC236}">
                <a16:creationId xmlns:a16="http://schemas.microsoft.com/office/drawing/2014/main" id="{4DF9C830-35A2-4369-AFD2-D207947A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186" y="4185788"/>
            <a:ext cx="3228043" cy="223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DSCN7376m">
            <a:extLst>
              <a:ext uri="{FF2B5EF4-FFF2-40B4-BE49-F238E27FC236}">
                <a16:creationId xmlns:a16="http://schemas.microsoft.com/office/drawing/2014/main" id="{76D9FBC9-CC41-483D-8389-500B0D4B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17" y="4166076"/>
            <a:ext cx="2771040" cy="227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807FB90C-D069-4376-953F-D7C10B24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" y="1016732"/>
            <a:ext cx="2610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Izdelava ključka: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451B0AA-8369-43D4-B537-B94839D7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491596"/>
            <a:ext cx="1107097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altLang="sl-SI" dirty="0"/>
              <a:t>odščipnemo približno 20 cm dolgi kos žice,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prvi konec žice ovijemo okrog jeklenega valjčka s premerom 6 mm,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preostanek žice najprej poravnamo, potem pa še ovijemo okrog drugega jeklenega valjčka,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ukrivljeno žico snamemo s šablone,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s kleščami ščipalkami odščipnemo predolge kose žice,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zanki poravnamo z okroglimi ali koničastimi kleščami.</a:t>
            </a:r>
          </a:p>
        </p:txBody>
      </p:sp>
      <p:pic>
        <p:nvPicPr>
          <p:cNvPr id="15" name="Picture 13" descr="DSCN7380m">
            <a:extLst>
              <a:ext uri="{FF2B5EF4-FFF2-40B4-BE49-F238E27FC236}">
                <a16:creationId xmlns:a16="http://schemas.microsoft.com/office/drawing/2014/main" id="{5CF682AB-81A0-42B5-BE40-00BF3DE6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719" y="3221483"/>
            <a:ext cx="1662415" cy="319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DSCN7379m">
            <a:extLst>
              <a:ext uri="{FF2B5EF4-FFF2-40B4-BE49-F238E27FC236}">
                <a16:creationId xmlns:a16="http://schemas.microsoft.com/office/drawing/2014/main" id="{DF571BDD-1097-49D3-8807-5955715C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867" y="3295266"/>
            <a:ext cx="2330904" cy="314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8">
            <a:extLst>
              <a:ext uri="{FF2B5EF4-FFF2-40B4-BE49-F238E27FC236}">
                <a16:creationId xmlns:a16="http://schemas.microsoft.com/office/drawing/2014/main" id="{9116F044-BCB4-4881-908D-EBB4E0EA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47425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pic>
        <p:nvPicPr>
          <p:cNvPr id="40973" name="Picture 13" descr="DSCN7381m">
            <a:extLst>
              <a:ext uri="{FF2B5EF4-FFF2-40B4-BE49-F238E27FC236}">
                <a16:creationId xmlns:a16="http://schemas.microsoft.com/office/drawing/2014/main" id="{01D4415A-7C4E-4791-81AA-88B7E6F8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24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8" y="3287460"/>
            <a:ext cx="3924436" cy="301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DSCN7383m">
            <a:extLst>
              <a:ext uri="{FF2B5EF4-FFF2-40B4-BE49-F238E27FC236}">
                <a16:creationId xmlns:a16="http://schemas.microsoft.com/office/drawing/2014/main" id="{B59D1F6B-BCD6-4E18-9BBB-3C553192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3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144" y="3210670"/>
            <a:ext cx="3464982" cy="309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699BEEB4-E9CF-43ED-914B-1F9D6140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" y="1016732"/>
            <a:ext cx="7362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Sestavljanje ključka in ključavnice: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75BA2FF-0B78-411A-9A8F-F800E4DDF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491596"/>
            <a:ext cx="110709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altLang="sl-SI" dirty="0"/>
              <a:t>zanko (krožec) pri ključavnici s koničastimi kleščami razklenemo (odpremo) za približno 2 mm,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v zanko vstavimo ravni del ključka,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zanko ponovno stisnemo, da je popolnoma zaprta.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D4115D6-4B4E-41A9-95A1-0955A6C1D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152" y="3210670"/>
            <a:ext cx="1622460" cy="309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>
            <a:extLst>
              <a:ext uri="{FF2B5EF4-FFF2-40B4-BE49-F238E27FC236}">
                <a16:creationId xmlns:a16="http://schemas.microsoft.com/office/drawing/2014/main" id="{7862125F-51FE-4CBE-BF01-039B866E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64" y="88130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077DD516-CD24-4E49-9EE7-D5EB08E1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64" y="1124744"/>
            <a:ext cx="4572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Izziv</a:t>
            </a:r>
            <a:r>
              <a:rPr lang="sl-SI" altLang="sl-SI" dirty="0"/>
              <a:t>: kako zakleniti / odkleniti srček, ne da bi razklenil zanko ključka ali ključavnice!</a:t>
            </a:r>
          </a:p>
        </p:txBody>
      </p:sp>
      <p:pic>
        <p:nvPicPr>
          <p:cNvPr id="43022" name="Picture 14" descr="DSCN7384_M">
            <a:extLst>
              <a:ext uri="{FF2B5EF4-FFF2-40B4-BE49-F238E27FC236}">
                <a16:creationId xmlns:a16="http://schemas.microsoft.com/office/drawing/2014/main" id="{BDD53CBC-0536-4AB4-882A-A7CD6659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48" y="900344"/>
            <a:ext cx="4373562" cy="525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278271DC-F37D-454C-BEB9-707F4A2A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64" y="3205284"/>
            <a:ext cx="4572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ZABAVE!</a:t>
            </a:r>
            <a:endParaRPr lang="sl-SI" alt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>
            <a:extLst>
              <a:ext uri="{FF2B5EF4-FFF2-40B4-BE49-F238E27FC236}">
                <a16:creationId xmlns:a16="http://schemas.microsoft.com/office/drawing/2014/main" id="{5144833E-0523-46A7-B0C3-BCD9C8D3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72" y="362980"/>
            <a:ext cx="60846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1. IZDELEK: izdelek iz pločevine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PRIJEMALO ZA DROBNE PREDMETE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95B1049-E9C6-4BE7-BFFD-F0740A50512A}"/>
              </a:ext>
            </a:extLst>
          </p:cNvPr>
          <p:cNvSpPr txBox="1"/>
          <p:nvPr/>
        </p:nvSpPr>
        <p:spPr>
          <a:xfrm>
            <a:off x="332884" y="2543510"/>
            <a:ext cx="1137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Gradivo: Najprimernejše gradivo je jeklena pločevina, saj ima dovolj veliko trdnost in prožnost, je pa tudi poceni.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D811DAE-72EF-454B-814A-80D094934E01}"/>
              </a:ext>
            </a:extLst>
          </p:cNvPr>
          <p:cNvSpPr txBox="1"/>
          <p:nvPr/>
        </p:nvSpPr>
        <p:spPr>
          <a:xfrm>
            <a:off x="332884" y="1448780"/>
            <a:ext cx="1145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PLOČEVINO izdelujejo s postopkom, ki ga imenujemo VALJANJE.</a:t>
            </a:r>
          </a:p>
          <a:p>
            <a:r>
              <a:rPr lang="sl-SI" dirty="0"/>
              <a:t>Prijemalo mora biti iz pločevine, ki ima dovolj veliko trdnost in prožnost. Trdnost je potrebna, da prenese dovolj veliko silo, prožnost pa, da se po držanju žebljička ponovno razpre.</a:t>
            </a:r>
          </a:p>
        </p:txBody>
      </p:sp>
      <p:pic>
        <p:nvPicPr>
          <p:cNvPr id="12" name="Slika 11" descr="Slika, ki vsebuje besede besedilo, razpostavljeno, umazano, bela&#10;&#10;Opis je samodejno ustvarjen">
            <a:extLst>
              <a:ext uri="{FF2B5EF4-FFF2-40B4-BE49-F238E27FC236}">
                <a16:creationId xmlns:a16="http://schemas.microsoft.com/office/drawing/2014/main" id="{E2B282E8-9B1E-4CEC-AB35-048B99EDB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28" y="3600890"/>
            <a:ext cx="5674169" cy="28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534B308-DA2B-42F5-BB68-9404249E6EBA}"/>
              </a:ext>
            </a:extLst>
          </p:cNvPr>
          <p:cNvSpPr txBox="1"/>
          <p:nvPr/>
        </p:nvSpPr>
        <p:spPr>
          <a:xfrm>
            <a:off x="332884" y="2916533"/>
            <a:ext cx="1137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Skica: prijemalo je lahko oblikovano podobno kot pinceta, vendar mora imeti sprednji del prilagojen za prijemanje majhnih žebljičkov. 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944AF78-3965-47D0-8134-2FDEEBF48DF9}"/>
              </a:ext>
            </a:extLst>
          </p:cNvPr>
          <p:cNvSpPr txBox="1"/>
          <p:nvPr/>
        </p:nvSpPr>
        <p:spPr>
          <a:xfrm>
            <a:off x="332884" y="3825044"/>
            <a:ext cx="403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NALOGA</a:t>
            </a:r>
            <a:r>
              <a:rPr lang="sl-SI" dirty="0"/>
              <a:t>: </a:t>
            </a:r>
          </a:p>
          <a:p>
            <a:r>
              <a:rPr lang="sl-SI" dirty="0"/>
              <a:t>Nariši skico prijemala za drobne žebljičke po svoji zamisli!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>
            <a:extLst>
              <a:ext uri="{FF2B5EF4-FFF2-40B4-BE49-F238E27FC236}">
                <a16:creationId xmlns:a16="http://schemas.microsoft.com/office/drawing/2014/main" id="{5144833E-0523-46A7-B0C3-BCD9C8D3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72" y="362980"/>
            <a:ext cx="60846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1. IZDELEK: izdelek iz pločevine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PRIJEMALO ZA DROBNE PREDMETE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95B1049-E9C6-4BE7-BFFD-F0740A50512A}"/>
              </a:ext>
            </a:extLst>
          </p:cNvPr>
          <p:cNvSpPr txBox="1"/>
          <p:nvPr/>
        </p:nvSpPr>
        <p:spPr>
          <a:xfrm>
            <a:off x="443372" y="1448780"/>
            <a:ext cx="1137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SESTAVNA RISBA</a:t>
            </a:r>
            <a:r>
              <a:rPr lang="sl-SI" dirty="0"/>
              <a:t>: prikazuje celotni predmet. Na sestavni risbi označimo različne sestavne dele – pozicije. Od sestavnega dela potegnemo tanko poševno črto. Na koncu te črte narišemo kratko vodoravno črtico, nad njo pa zapišemo pozicijsko številko.</a:t>
            </a:r>
          </a:p>
        </p:txBody>
      </p:sp>
      <p:pic>
        <p:nvPicPr>
          <p:cNvPr id="10" name="Slika 9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7647AD66-DCA0-459D-B37E-366F31FC7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3176972"/>
            <a:ext cx="6516724" cy="316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7761284-00D7-4B91-A5A6-C0868C6AC87F}"/>
              </a:ext>
            </a:extLst>
          </p:cNvPr>
          <p:cNvSpPr txBox="1"/>
          <p:nvPr/>
        </p:nvSpPr>
        <p:spPr>
          <a:xfrm>
            <a:off x="5021809" y="5535735"/>
            <a:ext cx="301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POZ 1: stranica prijemala</a:t>
            </a:r>
          </a:p>
          <a:p>
            <a:r>
              <a:rPr lang="sl-SI" dirty="0"/>
              <a:t>POZ 2: kovica (spojni element)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5FB50A8-05E4-4A68-BDA0-EA8B0F9B39B7}"/>
              </a:ext>
            </a:extLst>
          </p:cNvPr>
          <p:cNvSpPr txBox="1"/>
          <p:nvPr/>
        </p:nvSpPr>
        <p:spPr>
          <a:xfrm>
            <a:off x="443381" y="2859323"/>
            <a:ext cx="403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NALOGA</a:t>
            </a:r>
            <a:r>
              <a:rPr lang="sl-SI" dirty="0"/>
              <a:t>: </a:t>
            </a:r>
          </a:p>
          <a:p>
            <a:r>
              <a:rPr lang="sl-SI" dirty="0"/>
              <a:t>Na svoji skici označi pozicijske številke sestavnih delov!</a:t>
            </a:r>
          </a:p>
        </p:txBody>
      </p:sp>
    </p:spTree>
    <p:extLst>
      <p:ext uri="{BB962C8B-B14F-4D97-AF65-F5344CB8AC3E}">
        <p14:creationId xmlns:p14="http://schemas.microsoft.com/office/powerpoint/2010/main" val="109158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>
            <a:extLst>
              <a:ext uri="{FF2B5EF4-FFF2-40B4-BE49-F238E27FC236}">
                <a16:creationId xmlns:a16="http://schemas.microsoft.com/office/drawing/2014/main" id="{5144833E-0523-46A7-B0C3-BCD9C8D3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72" y="362980"/>
            <a:ext cx="60846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1. IZDELEK: izdelek iz pločevine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PRIJEMALO ZA DROBNE PREDMETE</a:t>
            </a:r>
          </a:p>
        </p:txBody>
      </p:sp>
      <p:pic>
        <p:nvPicPr>
          <p:cNvPr id="13" name="Slika 12" descr="Slika, ki vsebuje besede bela, razpostavljeno, umazano, majhno&#10;&#10;Opis je samodejno ustvarjen">
            <a:extLst>
              <a:ext uri="{FF2B5EF4-FFF2-40B4-BE49-F238E27FC236}">
                <a16:creationId xmlns:a16="http://schemas.microsoft.com/office/drawing/2014/main" id="{D9FC2709-B5EA-4D9E-822A-2FD43FCC1A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2852936"/>
            <a:ext cx="6840325" cy="332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C6A0F9B-37BF-4397-8095-C7F39F5B33BE}"/>
              </a:ext>
            </a:extLst>
          </p:cNvPr>
          <p:cNvSpPr txBox="1"/>
          <p:nvPr/>
        </p:nvSpPr>
        <p:spPr>
          <a:xfrm>
            <a:off x="443372" y="1448780"/>
            <a:ext cx="1137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DELAVNIŠKA RISBA</a:t>
            </a:r>
            <a:r>
              <a:rPr lang="sl-SI" dirty="0"/>
              <a:t>: prikazuje posamezni del predmeta. Na delavniški risbi je potrebno kotirati vse potrebne mere, da lahko sestavni del izdelamo.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ACCE788-38EB-4F16-9076-35BA73235A58}"/>
              </a:ext>
            </a:extLst>
          </p:cNvPr>
          <p:cNvSpPr txBox="1"/>
          <p:nvPr/>
        </p:nvSpPr>
        <p:spPr>
          <a:xfrm>
            <a:off x="438429" y="2852936"/>
            <a:ext cx="403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NALOGA</a:t>
            </a:r>
            <a:r>
              <a:rPr lang="sl-SI" dirty="0"/>
              <a:t>: </a:t>
            </a:r>
          </a:p>
          <a:p>
            <a:r>
              <a:rPr lang="sl-SI" dirty="0"/>
              <a:t>Nariši skico delavniške risbe za svojo zamisel prijemala!</a:t>
            </a:r>
          </a:p>
        </p:txBody>
      </p:sp>
    </p:spTree>
    <p:extLst>
      <p:ext uri="{BB962C8B-B14F-4D97-AF65-F5344CB8AC3E}">
        <p14:creationId xmlns:p14="http://schemas.microsoft.com/office/powerpoint/2010/main" val="120187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>
            <a:extLst>
              <a:ext uri="{FF2B5EF4-FFF2-40B4-BE49-F238E27FC236}">
                <a16:creationId xmlns:a16="http://schemas.microsoft.com/office/drawing/2014/main" id="{5144833E-0523-46A7-B0C3-BCD9C8D3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72" y="362980"/>
            <a:ext cx="60846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1. IZDELEK: izdelek iz pločevine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PRIJEMALO ZA DROBNE PREDMETE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C6A0F9B-37BF-4397-8095-C7F39F5B33BE}"/>
              </a:ext>
            </a:extLst>
          </p:cNvPr>
          <p:cNvSpPr txBox="1"/>
          <p:nvPr/>
        </p:nvSpPr>
        <p:spPr>
          <a:xfrm>
            <a:off x="443372" y="1448780"/>
            <a:ext cx="1137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DELAVNIŠKA RISBA</a:t>
            </a:r>
            <a:r>
              <a:rPr lang="sl-SI" dirty="0"/>
              <a:t>: prikazuje posamezni del predmeta. Na delavniški risbi je potrebno kotirati vse potrebne mere, da lahko sestavni del izdelamo.</a:t>
            </a:r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1F269F93-A7FB-4784-BD55-68403AEC54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2636912"/>
            <a:ext cx="789363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2EC6BC4-FD52-4064-A28F-82DD31CAD030}"/>
              </a:ext>
            </a:extLst>
          </p:cNvPr>
          <p:cNvSpPr txBox="1"/>
          <p:nvPr/>
        </p:nvSpPr>
        <p:spPr>
          <a:xfrm>
            <a:off x="381943" y="2924944"/>
            <a:ext cx="3098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NALOGA</a:t>
            </a:r>
            <a:r>
              <a:rPr lang="sl-SI" dirty="0"/>
              <a:t>: </a:t>
            </a:r>
          </a:p>
          <a:p>
            <a:r>
              <a:rPr lang="sl-SI" dirty="0"/>
              <a:t>Svojo delavniško skico pravilno kotiraj!</a:t>
            </a:r>
          </a:p>
        </p:txBody>
      </p:sp>
    </p:spTree>
    <p:extLst>
      <p:ext uri="{BB962C8B-B14F-4D97-AF65-F5344CB8AC3E}">
        <p14:creationId xmlns:p14="http://schemas.microsoft.com/office/powerpoint/2010/main" val="245973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DSCN7384_M">
            <a:extLst>
              <a:ext uri="{FF2B5EF4-FFF2-40B4-BE49-F238E27FC236}">
                <a16:creationId xmlns:a16="http://schemas.microsoft.com/office/drawing/2014/main" id="{090EBC97-35B7-4A1E-83DF-F4B81A0F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076" y="368660"/>
            <a:ext cx="4530725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Text Box 12">
            <a:extLst>
              <a:ext uri="{FF2B5EF4-FFF2-40B4-BE49-F238E27FC236}">
                <a16:creationId xmlns:a16="http://schemas.microsoft.com/office/drawing/2014/main" id="{5144833E-0523-46A7-B0C3-BCD9C8D3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72" y="362980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 izdelek iz žice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95B1049-E9C6-4BE7-BFFD-F0740A50512A}"/>
              </a:ext>
            </a:extLst>
          </p:cNvPr>
          <p:cNvSpPr txBox="1"/>
          <p:nvPr/>
        </p:nvSpPr>
        <p:spPr>
          <a:xfrm>
            <a:off x="332884" y="254351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Gradivo: bakrena žica s premerom 1,5 mm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D811DAE-72EF-454B-814A-80D094934E01}"/>
              </a:ext>
            </a:extLst>
          </p:cNvPr>
          <p:cNvSpPr txBox="1"/>
          <p:nvPr/>
        </p:nvSpPr>
        <p:spPr>
          <a:xfrm>
            <a:off x="332884" y="1448780"/>
            <a:ext cx="6016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ŽICO izdelujejo s postopkom, ki ga imenujemo VLEČENJE.</a:t>
            </a:r>
          </a:p>
          <a:p>
            <a:r>
              <a:rPr lang="sl-SI" dirty="0"/>
              <a:t>Baker je kovina, ki ima razmeroma majhno trdoto in prožnost,</a:t>
            </a:r>
          </a:p>
          <a:p>
            <a:r>
              <a:rPr lang="sl-SI" dirty="0"/>
              <a:t>zato ga lahko obdelujemo z majhno silo.</a:t>
            </a:r>
          </a:p>
        </p:txBody>
      </p:sp>
    </p:spTree>
    <p:extLst>
      <p:ext uri="{BB962C8B-B14F-4D97-AF65-F5344CB8AC3E}">
        <p14:creationId xmlns:p14="http://schemas.microsoft.com/office/powerpoint/2010/main" val="128625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>
            <a:extLst>
              <a:ext uri="{FF2B5EF4-FFF2-40B4-BE49-F238E27FC236}">
                <a16:creationId xmlns:a16="http://schemas.microsoft.com/office/drawing/2014/main" id="{F9E0BBE7-D556-4A74-94A3-FABAC8F20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07742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3E11425D-7E0C-492E-B9F5-6A20BF40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" y="1016732"/>
            <a:ext cx="1817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Izdelava srčka:</a:t>
            </a:r>
          </a:p>
        </p:txBody>
      </p:sp>
      <p:pic>
        <p:nvPicPr>
          <p:cNvPr id="20495" name="Picture 15" descr="DSCN7349m">
            <a:extLst>
              <a:ext uri="{FF2B5EF4-FFF2-40B4-BE49-F238E27FC236}">
                <a16:creationId xmlns:a16="http://schemas.microsoft.com/office/drawing/2014/main" id="{CC3EFFBC-80B3-4EDC-AA6D-1BF927F2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312" y="457494"/>
            <a:ext cx="2647467" cy="198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DSCN7350m">
            <a:extLst>
              <a:ext uri="{FF2B5EF4-FFF2-40B4-BE49-F238E27FC236}">
                <a16:creationId xmlns:a16="http://schemas.microsoft.com/office/drawing/2014/main" id="{FC3C4576-26AD-4569-B99D-21B05A45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76664" y="3941926"/>
            <a:ext cx="3240000" cy="189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38D2EF3A-905E-40D9-A8BF-3F6C87E6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491596"/>
            <a:ext cx="79746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altLang="sl-SI" dirty="0"/>
              <a:t>odščipnemo približno 30 cm dolgi kos žice,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žico prepognemo čez polovico in dela poravnamo, da sta vzporedna,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žico zataknemo na žebljiček v šabloni in namestimo med krožni ploščici,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kraka žice ukrivimo po šabloni okrog krožnih ploščic in zataknemo za žebljiček, ...</a:t>
            </a:r>
          </a:p>
        </p:txBody>
      </p:sp>
      <p:pic>
        <p:nvPicPr>
          <p:cNvPr id="14" name="Picture 13" descr="DSCN7351m">
            <a:extLst>
              <a:ext uri="{FF2B5EF4-FFF2-40B4-BE49-F238E27FC236}">
                <a16:creationId xmlns:a16="http://schemas.microsoft.com/office/drawing/2014/main" id="{CDF1475D-62FC-4BA6-976B-A0812118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372" y="3281466"/>
            <a:ext cx="2273185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SCN7352m">
            <a:extLst>
              <a:ext uri="{FF2B5EF4-FFF2-40B4-BE49-F238E27FC236}">
                <a16:creationId xmlns:a16="http://schemas.microsoft.com/office/drawing/2014/main" id="{1C969E83-B065-427E-B113-E58F5073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86708" y="3965809"/>
            <a:ext cx="3240000" cy="187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SCN7354m">
            <a:extLst>
              <a:ext uri="{FF2B5EF4-FFF2-40B4-BE49-F238E27FC236}">
                <a16:creationId xmlns:a16="http://schemas.microsoft.com/office/drawing/2014/main" id="{76C6EA09-58A5-4B13-8ED8-AFE08A6B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718319" y="3688006"/>
            <a:ext cx="3240000" cy="242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>
            <a:extLst>
              <a:ext uri="{FF2B5EF4-FFF2-40B4-BE49-F238E27FC236}">
                <a16:creationId xmlns:a16="http://schemas.microsoft.com/office/drawing/2014/main" id="{F870927E-1A74-442B-875A-B46CA052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83" y="115595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pic>
        <p:nvPicPr>
          <p:cNvPr id="24589" name="Picture 13" descr="DSCN7359m">
            <a:extLst>
              <a:ext uri="{FF2B5EF4-FFF2-40B4-BE49-F238E27FC236}">
                <a16:creationId xmlns:a16="http://schemas.microsoft.com/office/drawing/2014/main" id="{095271E2-1EA9-4D44-BF6C-4E1488F1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752" y="2817718"/>
            <a:ext cx="286636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DSCN7355m">
            <a:extLst>
              <a:ext uri="{FF2B5EF4-FFF2-40B4-BE49-F238E27FC236}">
                <a16:creationId xmlns:a16="http://schemas.microsoft.com/office/drawing/2014/main" id="{BF864DD0-9DF7-471D-A1A4-38345E720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7641" y="3394507"/>
            <a:ext cx="3600000" cy="24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DSCN7356m">
            <a:extLst>
              <a:ext uri="{FF2B5EF4-FFF2-40B4-BE49-F238E27FC236}">
                <a16:creationId xmlns:a16="http://schemas.microsoft.com/office/drawing/2014/main" id="{DFAA5B9C-CD2D-42C1-AC05-508DB3C0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230" y="2817718"/>
            <a:ext cx="480515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F596A598-2B81-4122-B80E-0C0C4D04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" y="1386064"/>
            <a:ext cx="7974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sl-SI" altLang="sl-SI" dirty="0"/>
              <a:t>odščipnemo predolga kosa žice tako, da sta nameščena soležno,</a:t>
            </a:r>
          </a:p>
          <a:p>
            <a:pPr marL="342900" indent="-342900">
              <a:buAutoNum type="arabicPeriod" startAt="5"/>
            </a:pPr>
            <a:r>
              <a:rPr lang="sl-SI" altLang="sl-SI" dirty="0"/>
              <a:t>žici spojimo s spajkanjem.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2F9D5090-DD53-4A54-8A38-B29E8FDC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" y="1016732"/>
            <a:ext cx="1817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Izdelava srčka: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>
            <a:extLst>
              <a:ext uri="{FF2B5EF4-FFF2-40B4-BE49-F238E27FC236}">
                <a16:creationId xmlns:a16="http://schemas.microsoft.com/office/drawing/2014/main" id="{C2186392-7682-446A-8664-178BED50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02332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2. IZDELEK: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ZAKLENJEN SRČEK</a:t>
            </a:r>
          </a:p>
        </p:txBody>
      </p:sp>
      <p:pic>
        <p:nvPicPr>
          <p:cNvPr id="26643" name="Picture 19" descr="DSCN7364m">
            <a:extLst>
              <a:ext uri="{FF2B5EF4-FFF2-40B4-BE49-F238E27FC236}">
                <a16:creationId xmlns:a16="http://schemas.microsoft.com/office/drawing/2014/main" id="{6DBD0A02-6C81-427E-9E2F-ED4E13E7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73" y="3603446"/>
            <a:ext cx="4899141" cy="277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6EEA4C87-268C-40B2-B38E-0437396B2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" y="1016732"/>
            <a:ext cx="2610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Izdelava ključavnice: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C988DE3-4868-4894-A194-14B7DECD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8" y="1491596"/>
            <a:ext cx="110709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altLang="sl-SI" dirty="0"/>
              <a:t>odščipnemo približno 30 cm dolgi kos žice,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prvi konec žice ovijemo okrog jeklenega valjčka s premerom 6 mm,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drugi konec žice najprej ovijemo okrog krožne ploščice, nato pa še okrog drugega jeklenega valjčka,</a:t>
            </a:r>
          </a:p>
          <a:p>
            <a:pPr marL="342900" indent="-342900">
              <a:buAutoNum type="arabicPeriod"/>
            </a:pPr>
            <a:r>
              <a:rPr lang="sl-SI" altLang="sl-SI" dirty="0"/>
              <a:t>ukrivljeno žico snamemo s šablone, ...</a:t>
            </a:r>
          </a:p>
        </p:txBody>
      </p:sp>
      <p:pic>
        <p:nvPicPr>
          <p:cNvPr id="16" name="Picture 15" descr="DSCN7365m">
            <a:extLst>
              <a:ext uri="{FF2B5EF4-FFF2-40B4-BE49-F238E27FC236}">
                <a16:creationId xmlns:a16="http://schemas.microsoft.com/office/drawing/2014/main" id="{F1E7DFD8-1F87-410C-8E21-A642EA3D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932" y="3573016"/>
            <a:ext cx="2150275" cy="280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SCN7367m">
            <a:extLst>
              <a:ext uri="{FF2B5EF4-FFF2-40B4-BE49-F238E27FC236}">
                <a16:creationId xmlns:a16="http://schemas.microsoft.com/office/drawing/2014/main" id="{BB419453-1479-4447-9B8C-84D1BB12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780" y="3603446"/>
            <a:ext cx="3709275" cy="277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648</Words>
  <Application>Microsoft Office PowerPoint</Application>
  <PresentationFormat>Širokozaslonsko</PresentationFormat>
  <Paragraphs>90</Paragraphs>
  <Slides>13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NAČRTOVANJE IZDELKOV IZ KOVIN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NAČRTOVANJE IZDELKOV IZ KOVIN</dc:title>
  <dc:creator>Martin Knuplež</dc:creator>
  <cp:lastModifiedBy>Martin Knuplež</cp:lastModifiedBy>
  <cp:revision>4</cp:revision>
  <dcterms:created xsi:type="dcterms:W3CDTF">2020-04-07T12:37:49Z</dcterms:created>
  <dcterms:modified xsi:type="dcterms:W3CDTF">2020-04-07T16:02:28Z</dcterms:modified>
</cp:coreProperties>
</file>