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9144000" cy="5143500" type="screen16x9"/>
  <p:notesSz cx="6858000" cy="9144000"/>
  <p:embeddedFontLst>
    <p:embeddedFont>
      <p:font typeface="Caveat Brush" panose="020B0604020202020204" charset="-18"/>
      <p:regular r:id="rId10"/>
    </p:embeddedFont>
    <p:embeddedFont>
      <p:font typeface="Quicksand Light" panose="020B0604020202020204" charset="-18"/>
      <p:regular r:id="rId11"/>
      <p:bold r:id="rId12"/>
    </p:embeddedFont>
    <p:embeddedFont>
      <p:font typeface="Covered By Your Grace" panose="020B0604020202020204" charset="0"/>
      <p:regular r:id="rId13"/>
    </p:embeddedFont>
    <p:embeddedFont>
      <p:font typeface="Quicksand" panose="020B0604020202020204" charset="-18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643">
          <p15:clr>
            <a:srgbClr val="00FF00"/>
          </p15:clr>
        </p15:guide>
        <p15:guide id="3" orient="horz" pos="43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301C95-C3AD-4BAF-8998-25A28E2ACE78}">
  <a:tblStyle styleId="{51301C95-C3AD-4BAF-8998-25A28E2ACE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68" y="84"/>
      </p:cViewPr>
      <p:guideLst>
        <p:guide pos="2880"/>
        <p:guide orient="horz" pos="643"/>
        <p:guide orient="horz" pos="4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56dfca1a5_0_21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56dfca1a5_0_21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51664a21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51664a219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56511cce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56511cce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5122495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a5122495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56511cce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56511cce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64775" y="1326150"/>
            <a:ext cx="4759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14285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64675" y="3378750"/>
            <a:ext cx="47592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1600">
                <a:solidFill>
                  <a:srgbClr val="14285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8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8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8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8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218125" y="2667575"/>
            <a:ext cx="26799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218125" y="1123325"/>
            <a:ext cx="2679900" cy="1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218125" y="3422275"/>
            <a:ext cx="26799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341375"/>
            <a:ext cx="7704000" cy="32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720000" y="1760650"/>
            <a:ext cx="3852000" cy="28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  <a:defRPr/>
            </a:lvl1pPr>
            <a:lvl2pPr marL="914400" lvl="1" indent="-330200" rtl="0">
              <a:spcBef>
                <a:spcPts val="1000"/>
              </a:spcBef>
              <a:spcAft>
                <a:spcPts val="0"/>
              </a:spcAft>
              <a:buSzPts val="1600"/>
              <a:buFont typeface="Barlow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4378800" y="14803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43788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4000"/>
              <a:buFont typeface="Covered By Your Grace"/>
              <a:buNone/>
              <a:defRPr sz="40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overed By Your Grace"/>
              <a:buNone/>
              <a:defRPr sz="35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overed By Your Grace"/>
              <a:buNone/>
              <a:defRPr sz="35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overed By Your Grace"/>
              <a:buNone/>
              <a:defRPr sz="35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overed By Your Grace"/>
              <a:buNone/>
              <a:defRPr sz="35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overed By Your Grace"/>
              <a:buNone/>
              <a:defRPr sz="35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overed By Your Grace"/>
              <a:buNone/>
              <a:defRPr sz="35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overed By Your Grace"/>
              <a:buNone/>
              <a:defRPr sz="35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overed By Your Grace"/>
              <a:buNone/>
              <a:defRPr sz="3500">
                <a:solidFill>
                  <a:srgbClr val="142850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64075"/>
            <a:ext cx="1674000" cy="9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2263350" y="1760575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3"/>
          </p:nvPr>
        </p:nvSpPr>
        <p:spPr>
          <a:xfrm>
            <a:off x="2263350" y="2272750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3354600"/>
            <a:ext cx="1674000" cy="9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2263350" y="3351100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6"/>
          </p:nvPr>
        </p:nvSpPr>
        <p:spPr>
          <a:xfrm>
            <a:off x="2263350" y="3863275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7" hasCustomPrompt="1"/>
          </p:nvPr>
        </p:nvSpPr>
        <p:spPr>
          <a:xfrm>
            <a:off x="4761450" y="1764075"/>
            <a:ext cx="1674000" cy="9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8"/>
          </p:nvPr>
        </p:nvSpPr>
        <p:spPr>
          <a:xfrm>
            <a:off x="6304800" y="1760575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9"/>
          </p:nvPr>
        </p:nvSpPr>
        <p:spPr>
          <a:xfrm>
            <a:off x="6304800" y="2272750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1450" y="3354600"/>
            <a:ext cx="1674000" cy="9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6304800" y="3351100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vered By Your Grace"/>
              <a:buNone/>
              <a:defRPr sz="3000"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5"/>
          </p:nvPr>
        </p:nvSpPr>
        <p:spPr>
          <a:xfrm>
            <a:off x="6304800" y="3863275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4000"/>
              <a:buFont typeface="Caveat Brush"/>
              <a:buNone/>
              <a:defRPr sz="40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99650"/>
            <a:ext cx="7704000" cy="3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59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"/>
          <p:cNvSpPr txBox="1">
            <a:spLocks noGrp="1"/>
          </p:cNvSpPr>
          <p:nvPr>
            <p:ph type="ctrTitle"/>
          </p:nvPr>
        </p:nvSpPr>
        <p:spPr>
          <a:xfrm>
            <a:off x="3602182" y="1326150"/>
            <a:ext cx="5159515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Števniki</a:t>
            </a:r>
            <a:endParaRPr dirty="0"/>
          </a:p>
        </p:txBody>
      </p:sp>
      <p:sp>
        <p:nvSpPr>
          <p:cNvPr id="152" name="Google Shape;152;p35"/>
          <p:cNvSpPr txBox="1">
            <a:spLocks noGrp="1"/>
          </p:cNvSpPr>
          <p:nvPr>
            <p:ph type="subTitle" idx="1"/>
          </p:nvPr>
        </p:nvSpPr>
        <p:spPr>
          <a:xfrm>
            <a:off x="3664675" y="3378750"/>
            <a:ext cx="47592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Slovenščina, 5.r</a:t>
            </a:r>
            <a:endParaRPr dirty="0"/>
          </a:p>
        </p:txBody>
      </p:sp>
      <p:pic>
        <p:nvPicPr>
          <p:cNvPr id="153" name="Google Shape;153;p35"/>
          <p:cNvPicPr preferRelativeResize="0"/>
          <p:nvPr/>
        </p:nvPicPr>
        <p:blipFill rotWithShape="1">
          <a:blip r:embed="rId5">
            <a:alphaModFix/>
          </a:blip>
          <a:srcRect b="7910"/>
          <a:stretch/>
        </p:blipFill>
        <p:spPr>
          <a:xfrm>
            <a:off x="633300" y="540000"/>
            <a:ext cx="2693552" cy="460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0307" y="36128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1" grpId="0"/>
      <p:bldP spid="15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 txBox="1">
            <a:spLocks noGrp="1"/>
          </p:cNvSpPr>
          <p:nvPr>
            <p:ph type="title"/>
          </p:nvPr>
        </p:nvSpPr>
        <p:spPr>
          <a:xfrm>
            <a:off x="568036" y="477654"/>
            <a:ext cx="8333509" cy="801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600" dirty="0" smtClean="0"/>
              <a:t>Kaj so števniki in katere vrste števnikov poznamo</a:t>
            </a:r>
            <a:endParaRPr sz="3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0078" y="1717964"/>
            <a:ext cx="3295867" cy="2015836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484907" y="2050473"/>
            <a:ext cx="2015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GLAVNI ŠTEVNIK</a:t>
            </a:r>
            <a:endParaRPr lang="sl-SI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6485441" y="2050473"/>
            <a:ext cx="2042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VRSTILNI ŠTEVNIK</a:t>
            </a:r>
            <a:endParaRPr lang="sl-SI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Puščica dol 5"/>
          <p:cNvSpPr/>
          <p:nvPr/>
        </p:nvSpPr>
        <p:spPr>
          <a:xfrm>
            <a:off x="1129145" y="2521527"/>
            <a:ext cx="318655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uščica dol 8"/>
          <p:cNvSpPr/>
          <p:nvPr/>
        </p:nvSpPr>
        <p:spPr>
          <a:xfrm>
            <a:off x="7347345" y="2521527"/>
            <a:ext cx="318655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/>
          <p:cNvSpPr txBox="1"/>
          <p:nvPr/>
        </p:nvSpPr>
        <p:spPr>
          <a:xfrm>
            <a:off x="807025" y="3579911"/>
            <a:ext cx="9628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dirty="0" smtClean="0"/>
              <a:t>KOLIKO?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7025225" y="3545274"/>
            <a:ext cx="9549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dirty="0" smtClean="0"/>
              <a:t>KATERI?</a:t>
            </a:r>
          </a:p>
        </p:txBody>
      </p:sp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8011" y="40521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1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8" grpId="0"/>
      <p:bldP spid="4" grpId="0"/>
      <p:bldP spid="5" grpId="0"/>
      <p:bldP spid="6" grpId="0" animBg="1"/>
      <p:bldP spid="9" grpId="0" animBg="1"/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>
                <a:latin typeface="Caveat Brush"/>
                <a:ea typeface="Caveat Brush"/>
                <a:cs typeface="Caveat Brush"/>
                <a:sym typeface="Caveat Brush"/>
              </a:rPr>
              <a:t>Igrajmo se!</a:t>
            </a:r>
            <a:endParaRPr dirty="0"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165" name="Google Shape;165;p37"/>
          <p:cNvSpPr txBox="1">
            <a:spLocks noGrp="1"/>
          </p:cNvSpPr>
          <p:nvPr>
            <p:ph type="subTitle" idx="1"/>
          </p:nvPr>
        </p:nvSpPr>
        <p:spPr>
          <a:xfrm>
            <a:off x="2263349" y="1760575"/>
            <a:ext cx="2246305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dirty="0" smtClean="0"/>
              <a:t>GLAVNI ŠTEVNIK – koliko?</a:t>
            </a:r>
            <a:endParaRPr sz="1800" dirty="0"/>
          </a:p>
        </p:txBody>
      </p:sp>
      <p:sp>
        <p:nvSpPr>
          <p:cNvPr id="166" name="Google Shape;166;p37"/>
          <p:cNvSpPr txBox="1">
            <a:spLocks noGrp="1"/>
          </p:cNvSpPr>
          <p:nvPr>
            <p:ph type="title" idx="2"/>
          </p:nvPr>
        </p:nvSpPr>
        <p:spPr>
          <a:xfrm>
            <a:off x="720000" y="1764075"/>
            <a:ext cx="1674000" cy="9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1</a:t>
            </a:r>
            <a:endParaRPr dirty="0"/>
          </a:p>
        </p:txBody>
      </p:sp>
      <p:sp>
        <p:nvSpPr>
          <p:cNvPr id="167" name="Google Shape;167;p37"/>
          <p:cNvSpPr txBox="1">
            <a:spLocks noGrp="1"/>
          </p:cNvSpPr>
          <p:nvPr>
            <p:ph type="subTitle" idx="3"/>
          </p:nvPr>
        </p:nvSpPr>
        <p:spPr>
          <a:xfrm>
            <a:off x="2263349" y="2272750"/>
            <a:ext cx="2073123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Naredi globok počep</a:t>
            </a:r>
            <a:r>
              <a:rPr lang="en" dirty="0" smtClean="0"/>
              <a:t> </a:t>
            </a:r>
            <a:endParaRPr dirty="0"/>
          </a:p>
        </p:txBody>
      </p:sp>
      <p:sp>
        <p:nvSpPr>
          <p:cNvPr id="171" name="Google Shape;171;p37"/>
          <p:cNvSpPr txBox="1">
            <a:spLocks noGrp="1"/>
          </p:cNvSpPr>
          <p:nvPr>
            <p:ph type="title" idx="7"/>
          </p:nvPr>
        </p:nvSpPr>
        <p:spPr>
          <a:xfrm>
            <a:off x="4761450" y="1764075"/>
            <a:ext cx="1674000" cy="9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2</a:t>
            </a:r>
            <a:endParaRPr dirty="0"/>
          </a:p>
        </p:txBody>
      </p:sp>
      <p:sp>
        <p:nvSpPr>
          <p:cNvPr id="172" name="Google Shape;172;p37"/>
          <p:cNvSpPr txBox="1">
            <a:spLocks noGrp="1"/>
          </p:cNvSpPr>
          <p:nvPr>
            <p:ph type="subTitle" idx="8"/>
          </p:nvPr>
        </p:nvSpPr>
        <p:spPr>
          <a:xfrm>
            <a:off x="6304799" y="1760575"/>
            <a:ext cx="2049491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dirty="0" smtClean="0"/>
              <a:t>VRSTILNI ŠTEVNIK – kateri?</a:t>
            </a:r>
            <a:endParaRPr sz="1800" dirty="0"/>
          </a:p>
        </p:txBody>
      </p:sp>
      <p:sp>
        <p:nvSpPr>
          <p:cNvPr id="173" name="Google Shape;173;p37"/>
          <p:cNvSpPr txBox="1">
            <a:spLocks noGrp="1"/>
          </p:cNvSpPr>
          <p:nvPr>
            <p:ph type="subTitle" idx="9"/>
          </p:nvPr>
        </p:nvSpPr>
        <p:spPr>
          <a:xfrm>
            <a:off x="6304800" y="2272750"/>
            <a:ext cx="18906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dirty="0" smtClean="0"/>
              <a:t>Vojaška skleca</a:t>
            </a:r>
            <a:endParaRPr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029691" y="3387436"/>
            <a:ext cx="5583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20B0604020202020204" charset="-18"/>
              </a:rPr>
              <a:t>Ko povem primer glavnega števnika naredi globok počep, ko povem primer vrstilnega števnika pa naredi vojaško skleco.</a:t>
            </a:r>
            <a:endParaRPr lang="sl-SI" dirty="0">
              <a:solidFill>
                <a:schemeClr val="tx1">
                  <a:lumMod val="75000"/>
                  <a:lumOff val="25000"/>
                </a:schemeClr>
              </a:solidFill>
              <a:latin typeface="Quicksand" panose="020B0604020202020204" charset="-18"/>
            </a:endParaRPr>
          </a:p>
        </p:txBody>
      </p:sp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8213" y="407825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4" grpId="0"/>
      <p:bldP spid="166" grpId="0"/>
      <p:bldP spid="171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Rešitve!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71945" y="2803075"/>
            <a:ext cx="7752055" cy="1782780"/>
          </a:xfrm>
        </p:spPr>
        <p:txBody>
          <a:bodyPr/>
          <a:lstStyle/>
          <a:p>
            <a:r>
              <a:rPr lang="sl-SI" dirty="0" smtClean="0"/>
              <a:t>GLAVNI ŠTEVNIKI: sto štirideset, 16 kozarcev, 8 let, 132 metrov, 4 kilograme, 55 pik.</a:t>
            </a:r>
          </a:p>
          <a:p>
            <a:endParaRPr lang="sl-SI" dirty="0" smtClean="0"/>
          </a:p>
          <a:p>
            <a:r>
              <a:rPr lang="sl-SI" dirty="0" smtClean="0"/>
              <a:t>VRSTILNI ŠTEVNIKI: trideseti, osemnajsti rojstni dan, prvi, šesti, dvanajsti.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339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>
            <a:spLocks noGrp="1"/>
          </p:cNvSpPr>
          <p:nvPr>
            <p:ph type="title"/>
          </p:nvPr>
        </p:nvSpPr>
        <p:spPr>
          <a:xfrm>
            <a:off x="4378800" y="14803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BRAVO</a:t>
            </a:r>
            <a:r>
              <a:rPr lang="en" dirty="0" smtClean="0"/>
              <a:t>!</a:t>
            </a:r>
            <a:endParaRPr dirty="0"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1"/>
          </p:nvPr>
        </p:nvSpPr>
        <p:spPr>
          <a:xfrm>
            <a:off x="4378800" y="2803075"/>
            <a:ext cx="37233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Zdaj veš, da se števniki delijo na GLAVNE in VRSTILNE števnike.</a:t>
            </a:r>
            <a:endParaRPr dirty="0"/>
          </a:p>
        </p:txBody>
      </p:sp>
      <p:pic>
        <p:nvPicPr>
          <p:cNvPr id="183" name="Google Shape;1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876" y="1665150"/>
            <a:ext cx="1978551" cy="29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Oglej si zapis spodnjih števnikov:</a:t>
            </a:r>
            <a:endParaRPr sz="4000" dirty="0"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719999" y="1760650"/>
            <a:ext cx="4523945" cy="28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Clr>
                <a:schemeClr val="lt1"/>
              </a:buClr>
              <a:buSzPts val="1100"/>
              <a:buNone/>
            </a:pPr>
            <a:r>
              <a:rPr lang="sl-SI" sz="2000" dirty="0"/>
              <a:t>devetinpetdeset, triindevetdeset, šeststo, </a:t>
            </a:r>
            <a:r>
              <a:rPr lang="sl-SI" sz="2000" dirty="0" smtClean="0"/>
              <a:t>milijon …</a:t>
            </a:r>
            <a:endParaRPr sz="2000" dirty="0"/>
          </a:p>
        </p:txBody>
      </p:sp>
      <p:pic>
        <p:nvPicPr>
          <p:cNvPr id="190" name="Google Shape;19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976" y="1880251"/>
            <a:ext cx="2142226" cy="272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aobljeni pravokotnik 1"/>
          <p:cNvSpPr/>
          <p:nvPr/>
        </p:nvSpPr>
        <p:spPr>
          <a:xfrm>
            <a:off x="2223655" y="2833255"/>
            <a:ext cx="270163" cy="36021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Zaobljeni pravokotnik 5"/>
          <p:cNvSpPr/>
          <p:nvPr/>
        </p:nvSpPr>
        <p:spPr>
          <a:xfrm>
            <a:off x="4080163" y="2854037"/>
            <a:ext cx="270163" cy="36021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Zaobljeni pravokotnik 6"/>
          <p:cNvSpPr/>
          <p:nvPr/>
        </p:nvSpPr>
        <p:spPr>
          <a:xfrm>
            <a:off x="3186546" y="3165764"/>
            <a:ext cx="270163" cy="36021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Zaobljeni pravokotnik 7"/>
          <p:cNvSpPr/>
          <p:nvPr/>
        </p:nvSpPr>
        <p:spPr>
          <a:xfrm>
            <a:off x="2351810" y="3165764"/>
            <a:ext cx="270163" cy="360218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6709" y="1732163"/>
            <a:ext cx="487363" cy="487363"/>
          </a:xfrm>
          <a:prstGeom prst="rect">
            <a:avLst/>
          </a:prstGeom>
        </p:spPr>
      </p:pic>
      <p:sp>
        <p:nvSpPr>
          <p:cNvPr id="4" name="Oblak 3"/>
          <p:cNvSpPr/>
          <p:nvPr/>
        </p:nvSpPr>
        <p:spPr>
          <a:xfrm>
            <a:off x="7322127" y="1112700"/>
            <a:ext cx="1731818" cy="975596"/>
          </a:xfrm>
          <a:prstGeom prst="cloudCallout">
            <a:avLst>
              <a:gd name="adj1" fmla="val -24033"/>
              <a:gd name="adj2" fmla="val 12143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100" dirty="0" smtClean="0">
                <a:solidFill>
                  <a:schemeClr val="tx1"/>
                </a:solidFill>
              </a:rPr>
              <a:t>Koliko bodic imam? Milijon? Dva? Tri?</a:t>
            </a:r>
            <a:endParaRPr lang="sl-SI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5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8" grpId="0"/>
      <p:bldP spid="189" grpId="0" build="p"/>
      <p:bldP spid="2" grpId="0" animBg="1"/>
      <p:bldP spid="6" grpId="0" animBg="1"/>
      <p:bldP spid="7" grpId="0" animBg="1"/>
      <p:bldP spid="8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0"/>
          <p:cNvSpPr txBox="1">
            <a:spLocks noGrp="1"/>
          </p:cNvSpPr>
          <p:nvPr>
            <p:ph type="title"/>
          </p:nvPr>
        </p:nvSpPr>
        <p:spPr>
          <a:xfrm>
            <a:off x="1218125" y="872836"/>
            <a:ext cx="3208402" cy="24649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Reševanje nalog v </a:t>
            </a:r>
            <a:r>
              <a:rPr lang="sl-SI" dirty="0" smtClean="0"/>
              <a:t>UČB.</a:t>
            </a:r>
            <a:endParaRPr dirty="0"/>
          </a:p>
        </p:txBody>
      </p:sp>
      <p:sp>
        <p:nvSpPr>
          <p:cNvPr id="197" name="Google Shape;197;p40"/>
          <p:cNvSpPr txBox="1">
            <a:spLocks noGrp="1"/>
          </p:cNvSpPr>
          <p:nvPr>
            <p:ph type="subTitle" idx="1"/>
          </p:nvPr>
        </p:nvSpPr>
        <p:spPr>
          <a:xfrm>
            <a:off x="1218125" y="3422275"/>
            <a:ext cx="3263820" cy="10596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Reši še naloge v </a:t>
            </a:r>
            <a:r>
              <a:rPr lang="sl-SI" dirty="0" smtClean="0"/>
              <a:t>učbeniku na str. 65;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 smtClean="0"/>
              <a:t>Glava, tuhtaj!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mtClean="0"/>
              <a:t>Zmoreš tudi več!</a:t>
            </a:r>
            <a:endParaRPr dirty="0"/>
          </a:p>
        </p:txBody>
      </p:sp>
      <p:pic>
        <p:nvPicPr>
          <p:cNvPr id="198" name="Google Shape;1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300" y="357000"/>
            <a:ext cx="3366426" cy="521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/>
    </p:bldLst>
  </p:timing>
</p:sld>
</file>

<file path=ppt/theme/theme1.xml><?xml version="1.0" encoding="utf-8"?>
<a:theme xmlns:a="http://schemas.openxmlformats.org/drawingml/2006/main" name="Cute winter animals by Slidesgo">
  <a:themeElements>
    <a:clrScheme name="Simple Light">
      <a:dk1>
        <a:srgbClr val="142850"/>
      </a:dk1>
      <a:lt1>
        <a:srgbClr val="A3816A"/>
      </a:lt1>
      <a:dk2>
        <a:srgbClr val="E7DFD5"/>
      </a:dk2>
      <a:lt2>
        <a:srgbClr val="253962"/>
      </a:lt2>
      <a:accent1>
        <a:srgbClr val="142850"/>
      </a:accent1>
      <a:accent2>
        <a:srgbClr val="A3816A"/>
      </a:accent2>
      <a:accent3>
        <a:srgbClr val="E7DFD5"/>
      </a:accent3>
      <a:accent4>
        <a:srgbClr val="253962"/>
      </a:accent4>
      <a:accent5>
        <a:srgbClr val="142850"/>
      </a:accent5>
      <a:accent6>
        <a:srgbClr val="A3816A"/>
      </a:accent6>
      <a:hlink>
        <a:srgbClr val="14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159</Words>
  <Application>Microsoft Office PowerPoint</Application>
  <PresentationFormat>Diaprojekcija na zaslonu (16:9)</PresentationFormat>
  <Paragraphs>28</Paragraphs>
  <Slides>7</Slides>
  <Notes>6</Notes>
  <HiddenSlides>0</HiddenSlides>
  <MMClips>4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6" baseType="lpstr">
      <vt:lpstr>Roboto Condensed Light</vt:lpstr>
      <vt:lpstr>Caveat Brush</vt:lpstr>
      <vt:lpstr>Quicksand Light</vt:lpstr>
      <vt:lpstr>Barlow</vt:lpstr>
      <vt:lpstr>Arial</vt:lpstr>
      <vt:lpstr>Covered By Your Grace</vt:lpstr>
      <vt:lpstr>Quicksand</vt:lpstr>
      <vt:lpstr>Livvic</vt:lpstr>
      <vt:lpstr>Cute winter animals by Slidesgo</vt:lpstr>
      <vt:lpstr>Števniki</vt:lpstr>
      <vt:lpstr>Kaj so števniki in katere vrste števnikov poznamo</vt:lpstr>
      <vt:lpstr>Igrajmo se!</vt:lpstr>
      <vt:lpstr>Rešitve!</vt:lpstr>
      <vt:lpstr>BRAVO!</vt:lpstr>
      <vt:lpstr>Oglej si zapis spodnjih števnikov:</vt:lpstr>
      <vt:lpstr>Reševanje nalog v UČB.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Števniki</dc:title>
  <dc:creator>Kaja</dc:creator>
  <cp:lastModifiedBy>Marjanca Tanšek</cp:lastModifiedBy>
  <cp:revision>12</cp:revision>
  <dcterms:modified xsi:type="dcterms:W3CDTF">2021-01-19T15:51:51Z</dcterms:modified>
</cp:coreProperties>
</file>