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16" r:id="rId3"/>
    <p:sldId id="417" r:id="rId4"/>
    <p:sldId id="418" r:id="rId5"/>
    <p:sldId id="41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02678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966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2270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7514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3512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3010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6464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287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9044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977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8122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8518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6738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7666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318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41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3">
            <a:extLst>
              <a:ext uri="{FF2B5EF4-FFF2-40B4-BE49-F238E27FC236}">
                <a16:creationId xmlns:a16="http://schemas.microsoft.com/office/drawing/2014/main" id="{3F001233-92D4-4590-B975-2B32D1797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3F793F8-F609-4483-BC5C-82C68587C91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1011" name="Ograda številke diapozitiva 2">
            <a:extLst>
              <a:ext uri="{FF2B5EF4-FFF2-40B4-BE49-F238E27FC236}">
                <a16:creationId xmlns:a16="http://schemas.microsoft.com/office/drawing/2014/main" id="{31C28269-49D0-4F57-84B8-D54E00026DF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5407890-EF5C-4597-8F41-B5A4E20BE0E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C9EFAF94-A22E-4FE6-8868-C2F906AEE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7504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IZENTROPNA PREOBRAZBA  S (entropija) konstantno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pic>
        <p:nvPicPr>
          <p:cNvPr id="171013" name="Picture 5">
            <a:extLst>
              <a:ext uri="{FF2B5EF4-FFF2-40B4-BE49-F238E27FC236}">
                <a16:creationId xmlns:a16="http://schemas.microsoft.com/office/drawing/2014/main" id="{07CA660B-24D4-4B27-843C-F64B2F520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981076"/>
            <a:ext cx="1566863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14" name="Rectangle 6">
            <a:extLst>
              <a:ext uri="{FF2B5EF4-FFF2-40B4-BE49-F238E27FC236}">
                <a16:creationId xmlns:a16="http://schemas.microsoft.com/office/drawing/2014/main" id="{FE971781-2272-4CBC-9822-24B10915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1268414"/>
            <a:ext cx="703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izentropa</a:t>
            </a:r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F1D48EA3-96F4-4A02-A781-27B59E23D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692150"/>
            <a:ext cx="5905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1016" name="Rectangle 9">
            <a:extLst>
              <a:ext uri="{FF2B5EF4-FFF2-40B4-BE49-F238E27FC236}">
                <a16:creationId xmlns:a16="http://schemas.microsoft.com/office/drawing/2014/main" id="{E466E157-8027-490A-8ABB-20E694055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2492376"/>
            <a:ext cx="1993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4970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4970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4970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1                                  </a:t>
            </a:r>
            <a:r>
              <a:rPr lang="sl-SI" altLang="sl-SI" sz="1000" i="1">
                <a:solidFill>
                  <a:srgbClr val="000000"/>
                </a:solidFill>
              </a:rPr>
              <a:t>V</a:t>
            </a:r>
            <a:r>
              <a:rPr lang="sl-SI" altLang="sl-SI" sz="1000" i="1" baseline="-25000">
                <a:solidFill>
                  <a:srgbClr val="000000"/>
                </a:solidFill>
              </a:rPr>
              <a:t>2</a:t>
            </a:r>
            <a:r>
              <a:rPr lang="sl-SI" altLang="sl-SI" sz="1000" i="1">
                <a:solidFill>
                  <a:srgbClr val="000000"/>
                </a:solidFill>
              </a:rPr>
              <a:t>         V [m3]</a:t>
            </a:r>
          </a:p>
        </p:txBody>
      </p:sp>
      <p:sp>
        <p:nvSpPr>
          <p:cNvPr id="171017" name="Rectangle 10">
            <a:extLst>
              <a:ext uri="{FF2B5EF4-FFF2-40B4-BE49-F238E27FC236}">
                <a16:creationId xmlns:a16="http://schemas.microsoft.com/office/drawing/2014/main" id="{D407774D-0CE1-4476-8235-209A59FC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125539"/>
            <a:ext cx="3032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1018" name="Rectangle 11">
            <a:extLst>
              <a:ext uri="{FF2B5EF4-FFF2-40B4-BE49-F238E27FC236}">
                <a16:creationId xmlns:a16="http://schemas.microsoft.com/office/drawing/2014/main" id="{DB922901-0949-42E7-9386-3DB4B9BE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708276"/>
            <a:ext cx="2562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izentropne preobrazbe</a:t>
            </a:r>
          </a:p>
        </p:txBody>
      </p:sp>
      <p:grpSp>
        <p:nvGrpSpPr>
          <p:cNvPr id="171019" name="Group 26">
            <a:extLst>
              <a:ext uri="{FF2B5EF4-FFF2-40B4-BE49-F238E27FC236}">
                <a16:creationId xmlns:a16="http://schemas.microsoft.com/office/drawing/2014/main" id="{D54881AC-3E55-48BF-BCA1-487673167F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74825" y="3357563"/>
            <a:ext cx="3887788" cy="2628900"/>
            <a:chOff x="2011" y="3743"/>
            <a:chExt cx="4697" cy="3312"/>
          </a:xfrm>
        </p:grpSpPr>
        <p:sp>
          <p:nvSpPr>
            <p:cNvPr id="171033" name="AutoShape 27">
              <a:extLst>
                <a:ext uri="{FF2B5EF4-FFF2-40B4-BE49-F238E27FC236}">
                  <a16:creationId xmlns:a16="http://schemas.microsoft.com/office/drawing/2014/main" id="{DF1FB4CB-4282-4CBF-B409-8B8006D8C3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011" y="3743"/>
              <a:ext cx="4697" cy="3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4" name="Text Box 28">
              <a:extLst>
                <a:ext uri="{FF2B5EF4-FFF2-40B4-BE49-F238E27FC236}">
                  <a16:creationId xmlns:a16="http://schemas.microsoft.com/office/drawing/2014/main" id="{50AC1001-23B7-4E47-AE99-30E2DDC9F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9" y="6479"/>
              <a:ext cx="1119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5" name="Text Box 29">
              <a:extLst>
                <a:ext uri="{FF2B5EF4-FFF2-40B4-BE49-F238E27FC236}">
                  <a16:creationId xmlns:a16="http://schemas.microsoft.com/office/drawing/2014/main" id="{54BB816D-8215-4D60-B3A3-E85D11439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1" y="5615"/>
              <a:ext cx="16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stiskanje  (T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&lt;T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)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6" name="Text Box 30">
              <a:extLst>
                <a:ext uri="{FF2B5EF4-FFF2-40B4-BE49-F238E27FC236}">
                  <a16:creationId xmlns:a16="http://schemas.microsoft.com/office/drawing/2014/main" id="{6BFC1847-9C81-45F2-82BE-EA6353931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4175"/>
              <a:ext cx="160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razstezanje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(T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&gt;T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)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7" name="Text Box 31">
              <a:extLst>
                <a:ext uri="{FF2B5EF4-FFF2-40B4-BE49-F238E27FC236}">
                  <a16:creationId xmlns:a16="http://schemas.microsoft.com/office/drawing/2014/main" id="{B68C50DF-E361-4F5E-B019-A58F95972C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4031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8" name="Text Box 32">
              <a:extLst>
                <a:ext uri="{FF2B5EF4-FFF2-40B4-BE49-F238E27FC236}">
                  <a16:creationId xmlns:a16="http://schemas.microsoft.com/office/drawing/2014/main" id="{03D8FD37-19E0-477D-B129-7AEBFB38A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5759"/>
              <a:ext cx="32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9" name="Line 33">
              <a:extLst>
                <a:ext uri="{FF2B5EF4-FFF2-40B4-BE49-F238E27FC236}">
                  <a16:creationId xmlns:a16="http://schemas.microsoft.com/office/drawing/2014/main" id="{F01703B1-0348-4374-8B7E-B7FD3B103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6479"/>
              <a:ext cx="269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0" name="Line 34">
              <a:extLst>
                <a:ext uri="{FF2B5EF4-FFF2-40B4-BE49-F238E27FC236}">
                  <a16:creationId xmlns:a16="http://schemas.microsoft.com/office/drawing/2014/main" id="{A299CB45-2268-4E3F-9726-94830CBB3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1" y="3887"/>
              <a:ext cx="0" cy="2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1" name="Line 35">
              <a:extLst>
                <a:ext uri="{FF2B5EF4-FFF2-40B4-BE49-F238E27FC236}">
                  <a16:creationId xmlns:a16="http://schemas.microsoft.com/office/drawing/2014/main" id="{6D9EDB11-0A4B-4EF5-83C4-DAFA17DB52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1" y="4175"/>
              <a:ext cx="1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2" name="Line 36">
              <a:extLst>
                <a:ext uri="{FF2B5EF4-FFF2-40B4-BE49-F238E27FC236}">
                  <a16:creationId xmlns:a16="http://schemas.microsoft.com/office/drawing/2014/main" id="{7F9AD286-5870-4C5F-90F7-7FE1135B92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1" y="4175"/>
              <a:ext cx="1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3" name="Line 37">
              <a:extLst>
                <a:ext uri="{FF2B5EF4-FFF2-40B4-BE49-F238E27FC236}">
                  <a16:creationId xmlns:a16="http://schemas.microsoft.com/office/drawing/2014/main" id="{B6DEC3CF-CC29-4D16-937D-046C78DD6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" y="4607"/>
              <a:ext cx="1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4" name="Text Box 38">
              <a:extLst>
                <a:ext uri="{FF2B5EF4-FFF2-40B4-BE49-F238E27FC236}">
                  <a16:creationId xmlns:a16="http://schemas.microsoft.com/office/drawing/2014/main" id="{2B928397-4F5B-46BD-9D32-859F9472BD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9" y="4031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45" name="Text Box 39">
              <a:extLst>
                <a:ext uri="{FF2B5EF4-FFF2-40B4-BE49-F238E27FC236}">
                  <a16:creationId xmlns:a16="http://schemas.microsoft.com/office/drawing/2014/main" id="{91DC317C-C408-49E6-91D5-7F97A20E4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8" y="6335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lvl="1" fontAlgn="base">
                <a:spcBef>
                  <a:spcPts val="1888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46" name="Text Box 40">
              <a:extLst>
                <a:ext uri="{FF2B5EF4-FFF2-40B4-BE49-F238E27FC236}">
                  <a16:creationId xmlns:a16="http://schemas.microsoft.com/office/drawing/2014/main" id="{6A3ED9E0-59A6-44C4-96C1-355BFA7F7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8" y="6335"/>
              <a:ext cx="8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[J/K]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71020" name="Rectangle 41">
            <a:extLst>
              <a:ext uri="{FF2B5EF4-FFF2-40B4-BE49-F238E27FC236}">
                <a16:creationId xmlns:a16="http://schemas.microsoft.com/office/drawing/2014/main" id="{F562AE23-C6B5-4909-847D-B91232031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949951"/>
            <a:ext cx="2606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izentropne preobrazbe</a:t>
            </a:r>
          </a:p>
        </p:txBody>
      </p:sp>
      <p:sp>
        <p:nvSpPr>
          <p:cNvPr id="171021" name="Rectangle 42">
            <a:extLst>
              <a:ext uri="{FF2B5EF4-FFF2-40B4-BE49-F238E27FC236}">
                <a16:creationId xmlns:a16="http://schemas.microsoft.com/office/drawing/2014/main" id="{CA72FA63-B74A-439B-B469-B2A8B0088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808871"/>
            <a:ext cx="61928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se ne izmenjuje, zato se ne spreminja entropija:</a:t>
            </a:r>
            <a:endParaRPr lang="sl-SI" altLang="sl-SI" sz="2200" i="1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S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∆S = </a:t>
            </a:r>
            <a:r>
              <a:rPr lang="sl-SI" altLang="sl-SI" sz="22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71022" name="Rectangle 43">
            <a:extLst>
              <a:ext uri="{FF2B5EF4-FFF2-40B4-BE49-F238E27FC236}">
                <a16:creationId xmlns:a16="http://schemas.microsoft.com/office/drawing/2014/main" id="{005FD972-B0EA-4C3F-B872-3AFE13D59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1987214"/>
            <a:ext cx="25394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tega sledi, da je:</a:t>
            </a:r>
          </a:p>
        </p:txBody>
      </p:sp>
      <p:sp>
        <p:nvSpPr>
          <p:cNvPr id="171023" name="Rectangle 45">
            <a:extLst>
              <a:ext uri="{FF2B5EF4-FFF2-40B4-BE49-F238E27FC236}">
                <a16:creationId xmlns:a16="http://schemas.microsoft.com/office/drawing/2014/main" id="{48B37C02-BE5E-4245-8780-8FC5B0FB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007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71024" name="Rectangle 46">
            <a:extLst>
              <a:ext uri="{FF2B5EF4-FFF2-40B4-BE49-F238E27FC236}">
                <a16:creationId xmlns:a16="http://schemas.microsoft.com/office/drawing/2014/main" id="{0560BA84-9F6F-493D-8A3F-96F4DBE28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00" y="1970089"/>
            <a:ext cx="1327150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konst.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71025" name="Rectangle 47">
            <a:extLst>
              <a:ext uri="{FF2B5EF4-FFF2-40B4-BE49-F238E27FC236}">
                <a16:creationId xmlns:a16="http://schemas.microsoft.com/office/drawing/2014/main" id="{2AD922B9-542A-4679-8ABA-D68340FBF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565400"/>
            <a:ext cx="25161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Enačba izentrope: </a:t>
            </a:r>
          </a:p>
        </p:txBody>
      </p:sp>
      <p:sp>
        <p:nvSpPr>
          <p:cNvPr id="171026" name="Rectangle 49">
            <a:extLst>
              <a:ext uri="{FF2B5EF4-FFF2-40B4-BE49-F238E27FC236}">
                <a16:creationId xmlns:a16="http://schemas.microsoft.com/office/drawing/2014/main" id="{62AA91C9-178A-4FF8-8620-3E5E4C2A8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1027" name="Object 48">
            <a:extLst>
              <a:ext uri="{FF2B5EF4-FFF2-40B4-BE49-F238E27FC236}">
                <a16:creationId xmlns:a16="http://schemas.microsoft.com/office/drawing/2014/main" id="{6D553917-DD5C-4619-9507-F844A9C466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2625" y="2492376"/>
          <a:ext cx="2159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načba" r:id="rId4" imgW="876300" imgH="228600" progId="Equation.3">
                  <p:embed/>
                </p:oleObj>
              </mc:Choice>
              <mc:Fallback>
                <p:oleObj name="Enačba" r:id="rId4" imgW="876300" imgH="228600" progId="Equation.3">
                  <p:embed/>
                  <p:pic>
                    <p:nvPicPr>
                      <p:cNvPr id="171027" name="Object 48">
                        <a:extLst>
                          <a:ext uri="{FF2B5EF4-FFF2-40B4-BE49-F238E27FC236}">
                            <a16:creationId xmlns:a16="http://schemas.microsoft.com/office/drawing/2014/main" id="{6D553917-DD5C-4619-9507-F844A9C466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5" y="2492376"/>
                        <a:ext cx="215900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28" name="Rectangle 50">
            <a:extLst>
              <a:ext uri="{FF2B5EF4-FFF2-40B4-BE49-F238E27FC236}">
                <a16:creationId xmlns:a16="http://schemas.microsoft.com/office/drawing/2014/main" id="{D16C60C3-CCF5-42DC-9989-B1D8A0479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209925"/>
            <a:ext cx="41227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Povezava med tlaki, volumni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temperaturami </a:t>
            </a:r>
          </a:p>
        </p:txBody>
      </p:sp>
      <p:sp>
        <p:nvSpPr>
          <p:cNvPr id="171029" name="Rectangle 52">
            <a:extLst>
              <a:ext uri="{FF2B5EF4-FFF2-40B4-BE49-F238E27FC236}">
                <a16:creationId xmlns:a16="http://schemas.microsoft.com/office/drawing/2014/main" id="{E19F48DD-EFD2-4C4B-803D-0D7FB8FCE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1030" name="Object 51">
            <a:extLst>
              <a:ext uri="{FF2B5EF4-FFF2-40B4-BE49-F238E27FC236}">
                <a16:creationId xmlns:a16="http://schemas.microsoft.com/office/drawing/2014/main" id="{364C1E09-37D4-4236-9549-F46F386F3D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5" y="4005263"/>
          <a:ext cx="40338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načba" r:id="rId6" imgW="1524000" imgH="571500" progId="Equation.3">
                  <p:embed/>
                </p:oleObj>
              </mc:Choice>
              <mc:Fallback>
                <p:oleObj name="Enačba" r:id="rId6" imgW="1524000" imgH="571500" progId="Equation.3">
                  <p:embed/>
                  <p:pic>
                    <p:nvPicPr>
                      <p:cNvPr id="171030" name="Object 51">
                        <a:extLst>
                          <a:ext uri="{FF2B5EF4-FFF2-40B4-BE49-F238E27FC236}">
                            <a16:creationId xmlns:a16="http://schemas.microsoft.com/office/drawing/2014/main" id="{364C1E09-37D4-4236-9549-F46F386F3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4005263"/>
                        <a:ext cx="4033838" cy="1079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31" name="Rectangle 53">
            <a:extLst>
              <a:ext uri="{FF2B5EF4-FFF2-40B4-BE49-F238E27FC236}">
                <a16:creationId xmlns:a16="http://schemas.microsoft.com/office/drawing/2014/main" id="{A36BE28A-0527-43A6-B319-EB7B07A64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6" y="5229225"/>
            <a:ext cx="23923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energija:</a:t>
            </a:r>
          </a:p>
        </p:txBody>
      </p:sp>
      <p:sp>
        <p:nvSpPr>
          <p:cNvPr id="171032" name="Rectangle 54">
            <a:extLst>
              <a:ext uri="{FF2B5EF4-FFF2-40B4-BE49-F238E27FC236}">
                <a16:creationId xmlns:a16="http://schemas.microsoft.com/office/drawing/2014/main" id="{1DE4DF7A-322F-4208-83E0-9CE11AA2B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1" y="5661025"/>
            <a:ext cx="1965325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 </a:t>
            </a:r>
            <a:r>
              <a:rPr lang="sl-SI" altLang="sl-SI" sz="2200" i="1">
                <a:solidFill>
                  <a:srgbClr val="000000"/>
                </a:solidFill>
              </a:rPr>
              <a:t>= -W</a:t>
            </a:r>
            <a:r>
              <a:rPr lang="sl-SI" altLang="sl-SI" sz="2200" baseline="-25000">
                <a:solidFill>
                  <a:srgbClr val="000000"/>
                </a:solidFill>
              </a:rPr>
              <a:t>12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3">
            <a:extLst>
              <a:ext uri="{FF2B5EF4-FFF2-40B4-BE49-F238E27FC236}">
                <a16:creationId xmlns:a16="http://schemas.microsoft.com/office/drawing/2014/main" id="{7EB76F6D-EB51-42E9-A766-A12E9A3AD6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C8DEB48-F628-41A9-BB84-139D63B4A9F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2035" name="Ograda številke diapozitiva 2">
            <a:extLst>
              <a:ext uri="{FF2B5EF4-FFF2-40B4-BE49-F238E27FC236}">
                <a16:creationId xmlns:a16="http://schemas.microsoft.com/office/drawing/2014/main" id="{5F1980B5-5186-40C8-9102-6646F7352B5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26A6D3-5319-4B8E-A47D-9D9D2C92D6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C174515C-1F4D-4868-B4A6-4825B5802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44037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ob izentropnem raztezanju:</a:t>
            </a:r>
          </a:p>
        </p:txBody>
      </p:sp>
      <p:sp>
        <p:nvSpPr>
          <p:cNvPr id="172037" name="Rectangle 6">
            <a:extLst>
              <a:ext uri="{FF2B5EF4-FFF2-40B4-BE49-F238E27FC236}">
                <a16:creationId xmlns:a16="http://schemas.microsoft.com/office/drawing/2014/main" id="{1AABAC49-49F3-4C81-9022-6E3A099FA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37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38" name="Object 5">
            <a:extLst>
              <a:ext uri="{FF2B5EF4-FFF2-40B4-BE49-F238E27FC236}">
                <a16:creationId xmlns:a16="http://schemas.microsoft.com/office/drawing/2014/main" id="{BFAAD5E2-5B72-4FEC-9596-42F7AB7AFB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765176"/>
          <a:ext cx="3527425" cy="309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načba" r:id="rId3" imgW="1803400" imgH="1955800" progId="Equation.3">
                  <p:embed/>
                </p:oleObj>
              </mc:Choice>
              <mc:Fallback>
                <p:oleObj name="Enačba" r:id="rId3" imgW="1803400" imgH="1955800" progId="Equation.3">
                  <p:embed/>
                  <p:pic>
                    <p:nvPicPr>
                      <p:cNvPr id="172038" name="Object 5">
                        <a:extLst>
                          <a:ext uri="{FF2B5EF4-FFF2-40B4-BE49-F238E27FC236}">
                            <a16:creationId xmlns:a16="http://schemas.microsoft.com/office/drawing/2014/main" id="{BFAAD5E2-5B72-4FEC-9596-42F7AB7AFB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765176"/>
                        <a:ext cx="3527425" cy="3095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39" name="Rectangle 7">
            <a:extLst>
              <a:ext uri="{FF2B5EF4-FFF2-40B4-BE49-F238E27FC236}">
                <a16:creationId xmlns:a16="http://schemas.microsoft.com/office/drawing/2014/main" id="{FF954651-95E2-48B3-AC3D-1710A01EC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052514"/>
            <a:ext cx="3403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izentropno delo:</a:t>
            </a:r>
          </a:p>
        </p:txBody>
      </p:sp>
      <p:sp>
        <p:nvSpPr>
          <p:cNvPr id="172040" name="Rectangle 9">
            <a:extLst>
              <a:ext uri="{FF2B5EF4-FFF2-40B4-BE49-F238E27FC236}">
                <a16:creationId xmlns:a16="http://schemas.microsoft.com/office/drawing/2014/main" id="{FB64EFD9-1A0A-42FA-BC7F-64039C02A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41" name="Object 8">
            <a:extLst>
              <a:ext uri="{FF2B5EF4-FFF2-40B4-BE49-F238E27FC236}">
                <a16:creationId xmlns:a16="http://schemas.microsoft.com/office/drawing/2014/main" id="{68E1F5E0-A405-4239-84D4-6BA3418669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1900" y="1484314"/>
          <a:ext cx="38163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načba" r:id="rId5" imgW="1955800" imgH="241300" progId="Equation.3">
                  <p:embed/>
                </p:oleObj>
              </mc:Choice>
              <mc:Fallback>
                <p:oleObj name="Enačba" r:id="rId5" imgW="1955800" imgH="241300" progId="Equation.3">
                  <p:embed/>
                  <p:pic>
                    <p:nvPicPr>
                      <p:cNvPr id="172041" name="Object 8">
                        <a:extLst>
                          <a:ext uri="{FF2B5EF4-FFF2-40B4-BE49-F238E27FC236}">
                            <a16:creationId xmlns:a16="http://schemas.microsoft.com/office/drawing/2014/main" id="{68E1F5E0-A405-4239-84D4-6BA3418669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1484314"/>
                        <a:ext cx="38163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2" name="Rectangle 10">
            <a:extLst>
              <a:ext uri="{FF2B5EF4-FFF2-40B4-BE49-F238E27FC236}">
                <a16:creationId xmlns:a16="http://schemas.microsoft.com/office/drawing/2014/main" id="{1752B867-9B8C-4B70-8B33-789E29E0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3" y="2129881"/>
            <a:ext cx="333937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Povezava med tehničnim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in absolutnim delom:</a:t>
            </a:r>
          </a:p>
        </p:txBody>
      </p:sp>
      <p:sp>
        <p:nvSpPr>
          <p:cNvPr id="172043" name="Rectangle 12">
            <a:extLst>
              <a:ext uri="{FF2B5EF4-FFF2-40B4-BE49-F238E27FC236}">
                <a16:creationId xmlns:a16="http://schemas.microsoft.com/office/drawing/2014/main" id="{F3ECB9D4-D600-4F13-9511-582088539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44" name="Object 11">
            <a:extLst>
              <a:ext uri="{FF2B5EF4-FFF2-40B4-BE49-F238E27FC236}">
                <a16:creationId xmlns:a16="http://schemas.microsoft.com/office/drawing/2014/main" id="{BD0D986B-34EE-427B-9788-1F923F862E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3338" y="2924176"/>
          <a:ext cx="2089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načba" r:id="rId7" imgW="774364" imgH="228501" progId="Equation.3">
                  <p:embed/>
                </p:oleObj>
              </mc:Choice>
              <mc:Fallback>
                <p:oleObj name="Enačba" r:id="rId7" imgW="774364" imgH="228501" progId="Equation.3">
                  <p:embed/>
                  <p:pic>
                    <p:nvPicPr>
                      <p:cNvPr id="172044" name="Object 11">
                        <a:extLst>
                          <a:ext uri="{FF2B5EF4-FFF2-40B4-BE49-F238E27FC236}">
                            <a16:creationId xmlns:a16="http://schemas.microsoft.com/office/drawing/2014/main" id="{BD0D986B-34EE-427B-9788-1F923F862E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2924176"/>
                        <a:ext cx="20891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5" name="Rectangle 13">
            <a:extLst>
              <a:ext uri="{FF2B5EF4-FFF2-40B4-BE49-F238E27FC236}">
                <a16:creationId xmlns:a16="http://schemas.microsoft.com/office/drawing/2014/main" id="{F2D9EB51-3B9D-46F9-A87E-6CC528C7E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65589"/>
            <a:ext cx="87137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10-litrskem adiabatno izoliranem valju je zrak pri temperaturi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15 °C in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bar. Najprej ga stisnemo na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liter in nato še naprej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= 0,1 litra. Kolikšno je volumsko delo za vsako stopnjo stiskanja in kolikšne so vse kalorične veličine v vmesnem in končnem stanju?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3">
            <a:extLst>
              <a:ext uri="{FF2B5EF4-FFF2-40B4-BE49-F238E27FC236}">
                <a16:creationId xmlns:a16="http://schemas.microsoft.com/office/drawing/2014/main" id="{5C21E79A-FCB9-4001-9FA4-D8CFBE8DA7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3148E6A-BD6D-4E0C-B1F3-7B210E89AD7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3059" name="Ograda številke diapozitiva 2">
            <a:extLst>
              <a:ext uri="{FF2B5EF4-FFF2-40B4-BE49-F238E27FC236}">
                <a16:creationId xmlns:a16="http://schemas.microsoft.com/office/drawing/2014/main" id="{1965BC41-C0BB-4C12-9B8A-6E8B28780A7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2C1EAC1-8025-4825-8E84-A156F89E30E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3060" name="Rectangle 5">
            <a:extLst>
              <a:ext uri="{FF2B5EF4-FFF2-40B4-BE49-F238E27FC236}">
                <a16:creationId xmlns:a16="http://schemas.microsoft.com/office/drawing/2014/main" id="{11DEDFE6-0995-4586-8D1F-68635875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753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61" name="Object 4">
            <a:extLst>
              <a:ext uri="{FF2B5EF4-FFF2-40B4-BE49-F238E27FC236}">
                <a16:creationId xmlns:a16="http://schemas.microsoft.com/office/drawing/2014/main" id="{4D721F59-FF0D-40AF-82AB-C66D0D80EC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1743075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načba" r:id="rId3" imgW="1739900" imgH="1473200" progId="Equation.3">
                  <p:embed/>
                </p:oleObj>
              </mc:Choice>
              <mc:Fallback>
                <p:oleObj name="Enačba" r:id="rId3" imgW="1739900" imgH="1473200" progId="Equation.3">
                  <p:embed/>
                  <p:pic>
                    <p:nvPicPr>
                      <p:cNvPr id="173061" name="Object 4">
                        <a:extLst>
                          <a:ext uri="{FF2B5EF4-FFF2-40B4-BE49-F238E27FC236}">
                            <a16:creationId xmlns:a16="http://schemas.microsoft.com/office/drawing/2014/main" id="{4D721F59-FF0D-40AF-82AB-C66D0D80EC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1743075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2" name="Rectangle 7">
            <a:extLst>
              <a:ext uri="{FF2B5EF4-FFF2-40B4-BE49-F238E27FC236}">
                <a16:creationId xmlns:a16="http://schemas.microsoft.com/office/drawing/2014/main" id="{EE776193-680E-43A9-91CF-719F26953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852738"/>
            <a:ext cx="362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Volumensko delo za drugo stanje:</a:t>
            </a:r>
          </a:p>
        </p:txBody>
      </p:sp>
      <p:graphicFrame>
        <p:nvGraphicFramePr>
          <p:cNvPr id="173063" name="Object 6">
            <a:extLst>
              <a:ext uri="{FF2B5EF4-FFF2-40B4-BE49-F238E27FC236}">
                <a16:creationId xmlns:a16="http://schemas.microsoft.com/office/drawing/2014/main" id="{CCF7FBDA-F010-4A87-826B-E44A2814A4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9" y="836614"/>
          <a:ext cx="58324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načba" r:id="rId5" imgW="4114800" imgH="787400" progId="Equation.3">
                  <p:embed/>
                </p:oleObj>
              </mc:Choice>
              <mc:Fallback>
                <p:oleObj name="Enačba" r:id="rId5" imgW="4114800" imgH="787400" progId="Equation.3">
                  <p:embed/>
                  <p:pic>
                    <p:nvPicPr>
                      <p:cNvPr id="173063" name="Object 6">
                        <a:extLst>
                          <a:ext uri="{FF2B5EF4-FFF2-40B4-BE49-F238E27FC236}">
                            <a16:creationId xmlns:a16="http://schemas.microsoft.com/office/drawing/2014/main" id="{CCF7FBDA-F010-4A87-826B-E44A2814A4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9" y="836614"/>
                        <a:ext cx="58324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4" name="Rectangle 8">
            <a:extLst>
              <a:ext uri="{FF2B5EF4-FFF2-40B4-BE49-F238E27FC236}">
                <a16:creationId xmlns:a16="http://schemas.microsoft.com/office/drawing/2014/main" id="{BE3FC82B-0352-4333-8450-9661F16F7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1628776"/>
            <a:ext cx="358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Delo je negativno, torej odvedeno</a:t>
            </a:r>
          </a:p>
        </p:txBody>
      </p:sp>
      <p:sp>
        <p:nvSpPr>
          <p:cNvPr id="173065" name="Rectangle 9">
            <a:extLst>
              <a:ext uri="{FF2B5EF4-FFF2-40B4-BE49-F238E27FC236}">
                <a16:creationId xmlns:a16="http://schemas.microsoft.com/office/drawing/2014/main" id="{3E376916-9DA4-4A07-8ADD-EE5F9B1B0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476251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Volumensko delo:</a:t>
            </a:r>
          </a:p>
        </p:txBody>
      </p:sp>
      <p:sp>
        <p:nvSpPr>
          <p:cNvPr id="173066" name="Rectangle 10">
            <a:extLst>
              <a:ext uri="{FF2B5EF4-FFF2-40B4-BE49-F238E27FC236}">
                <a16:creationId xmlns:a16="http://schemas.microsoft.com/office/drawing/2014/main" id="{052D85E7-4EBB-4C73-ACE8-4EF26071D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205038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Vmesni tlak:</a:t>
            </a:r>
          </a:p>
        </p:txBody>
      </p:sp>
      <p:sp>
        <p:nvSpPr>
          <p:cNvPr id="173067" name="Rectangle 12">
            <a:extLst>
              <a:ext uri="{FF2B5EF4-FFF2-40B4-BE49-F238E27FC236}">
                <a16:creationId xmlns:a16="http://schemas.microsoft.com/office/drawing/2014/main" id="{E950FF2D-393E-41A9-9D33-06ECFBE1E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68" name="Object 11">
            <a:extLst>
              <a:ext uri="{FF2B5EF4-FFF2-40B4-BE49-F238E27FC236}">
                <a16:creationId xmlns:a16="http://schemas.microsoft.com/office/drawing/2014/main" id="{FA3521D7-2770-42BC-8ABD-B568CFA236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1916114"/>
          <a:ext cx="66246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načba" r:id="rId7" imgW="4013200" imgH="571500" progId="Equation.3">
                  <p:embed/>
                </p:oleObj>
              </mc:Choice>
              <mc:Fallback>
                <p:oleObj name="Enačba" r:id="rId7" imgW="4013200" imgH="571500" progId="Equation.3">
                  <p:embed/>
                  <p:pic>
                    <p:nvPicPr>
                      <p:cNvPr id="173068" name="Object 11">
                        <a:extLst>
                          <a:ext uri="{FF2B5EF4-FFF2-40B4-BE49-F238E27FC236}">
                            <a16:creationId xmlns:a16="http://schemas.microsoft.com/office/drawing/2014/main" id="{FA3521D7-2770-42BC-8ABD-B568CFA236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916114"/>
                        <a:ext cx="662463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9" name="Rectangle 14">
            <a:extLst>
              <a:ext uri="{FF2B5EF4-FFF2-40B4-BE49-F238E27FC236}">
                <a16:creationId xmlns:a16="http://schemas.microsoft.com/office/drawing/2014/main" id="{AC840F7C-2C5C-4927-9FA4-0C3113580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182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0" name="Object 13">
            <a:extLst>
              <a:ext uri="{FF2B5EF4-FFF2-40B4-BE49-F238E27FC236}">
                <a16:creationId xmlns:a16="http://schemas.microsoft.com/office/drawing/2014/main" id="{948734D6-E97D-4DC0-8E51-F9F0877145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3213100"/>
          <a:ext cx="6985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načba" r:id="rId9" imgW="4546600" imgH="787400" progId="Equation.3">
                  <p:embed/>
                </p:oleObj>
              </mc:Choice>
              <mc:Fallback>
                <p:oleObj name="Enačba" r:id="rId9" imgW="4546600" imgH="787400" progId="Equation.3">
                  <p:embed/>
                  <p:pic>
                    <p:nvPicPr>
                      <p:cNvPr id="173070" name="Object 13">
                        <a:extLst>
                          <a:ext uri="{FF2B5EF4-FFF2-40B4-BE49-F238E27FC236}">
                            <a16:creationId xmlns:a16="http://schemas.microsoft.com/office/drawing/2014/main" id="{948734D6-E97D-4DC0-8E51-F9F0877145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213100"/>
                        <a:ext cx="6985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1" name="Rectangle 15">
            <a:extLst>
              <a:ext uri="{FF2B5EF4-FFF2-40B4-BE49-F238E27FC236}">
                <a16:creationId xmlns:a16="http://schemas.microsoft.com/office/drawing/2014/main" id="{EA6C261E-52C8-4A6E-8A00-21B45584A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3933826"/>
            <a:ext cx="358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Delo je negativno, torej odvedeno</a:t>
            </a:r>
          </a:p>
        </p:txBody>
      </p:sp>
      <p:sp>
        <p:nvSpPr>
          <p:cNvPr id="173072" name="Rectangle 16">
            <a:extLst>
              <a:ext uri="{FF2B5EF4-FFF2-40B4-BE49-F238E27FC236}">
                <a16:creationId xmlns:a16="http://schemas.microsoft.com/office/drawing/2014/main" id="{C3DFAE20-FB72-4C4E-AD6F-3406C8110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395788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Temperatura:</a:t>
            </a:r>
          </a:p>
        </p:txBody>
      </p:sp>
      <p:sp>
        <p:nvSpPr>
          <p:cNvPr id="173073" name="Rectangle 18">
            <a:extLst>
              <a:ext uri="{FF2B5EF4-FFF2-40B4-BE49-F238E27FC236}">
                <a16:creationId xmlns:a16="http://schemas.microsoft.com/office/drawing/2014/main" id="{985A50D9-2962-411C-BD57-ADEB58FE0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039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4" name="Object 17">
            <a:extLst>
              <a:ext uri="{FF2B5EF4-FFF2-40B4-BE49-F238E27FC236}">
                <a16:creationId xmlns:a16="http://schemas.microsoft.com/office/drawing/2014/main" id="{69016184-0A7A-4B94-903B-387AA950ED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8076" y="4292601"/>
          <a:ext cx="6335713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načba" r:id="rId11" imgW="3657600" imgH="1016000" progId="Equation.3">
                  <p:embed/>
                </p:oleObj>
              </mc:Choice>
              <mc:Fallback>
                <p:oleObj name="Enačba" r:id="rId11" imgW="3657600" imgH="1016000" progId="Equation.3">
                  <p:embed/>
                  <p:pic>
                    <p:nvPicPr>
                      <p:cNvPr id="173074" name="Object 17">
                        <a:extLst>
                          <a:ext uri="{FF2B5EF4-FFF2-40B4-BE49-F238E27FC236}">
                            <a16:creationId xmlns:a16="http://schemas.microsoft.com/office/drawing/2014/main" id="{69016184-0A7A-4B94-903B-387AA950ED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6" y="4292601"/>
                        <a:ext cx="6335713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5" name="Rectangle 19">
            <a:extLst>
              <a:ext uri="{FF2B5EF4-FFF2-40B4-BE49-F238E27FC236}">
                <a16:creationId xmlns:a16="http://schemas.microsoft.com/office/drawing/2014/main" id="{5BC7D51D-3F58-4A16-85F0-1DA8BDFDC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980113"/>
            <a:ext cx="67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Tlak:</a:t>
            </a:r>
          </a:p>
        </p:txBody>
      </p:sp>
      <p:sp>
        <p:nvSpPr>
          <p:cNvPr id="173076" name="Rectangle 21">
            <a:extLst>
              <a:ext uri="{FF2B5EF4-FFF2-40B4-BE49-F238E27FC236}">
                <a16:creationId xmlns:a16="http://schemas.microsoft.com/office/drawing/2014/main" id="{88B527E6-8EE3-43A7-A649-AFB0458DC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7" name="Object 20">
            <a:extLst>
              <a:ext uri="{FF2B5EF4-FFF2-40B4-BE49-F238E27FC236}">
                <a16:creationId xmlns:a16="http://schemas.microsoft.com/office/drawing/2014/main" id="{5C0DCC6A-4951-47CB-819A-6C1672DCBD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1251" y="5821363"/>
          <a:ext cx="51038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načba" r:id="rId13" imgW="3263900" imgH="444500" progId="Equation.3">
                  <p:embed/>
                </p:oleObj>
              </mc:Choice>
              <mc:Fallback>
                <p:oleObj name="Enačba" r:id="rId13" imgW="3263900" imgH="444500" progId="Equation.3">
                  <p:embed/>
                  <p:pic>
                    <p:nvPicPr>
                      <p:cNvPr id="173077" name="Object 20">
                        <a:extLst>
                          <a:ext uri="{FF2B5EF4-FFF2-40B4-BE49-F238E27FC236}">
                            <a16:creationId xmlns:a16="http://schemas.microsoft.com/office/drawing/2014/main" id="{5C0DCC6A-4951-47CB-819A-6C1672DCBD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1" y="5821363"/>
                        <a:ext cx="51038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3">
            <a:extLst>
              <a:ext uri="{FF2B5EF4-FFF2-40B4-BE49-F238E27FC236}">
                <a16:creationId xmlns:a16="http://schemas.microsoft.com/office/drawing/2014/main" id="{BF6C027E-9D4E-417B-8D5A-B79F2EB0F4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103F32D-D060-46EA-AA15-421AF26E01C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083" name="Ograda številke diapozitiva 2">
            <a:extLst>
              <a:ext uri="{FF2B5EF4-FFF2-40B4-BE49-F238E27FC236}">
                <a16:creationId xmlns:a16="http://schemas.microsoft.com/office/drawing/2014/main" id="{971EF132-DA29-4A41-8AE9-3F004D67B4A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5A900CC-BB52-421C-8ACF-DA470B10F37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084" name="Rectangle 4">
            <a:extLst>
              <a:ext uri="{FF2B5EF4-FFF2-40B4-BE49-F238E27FC236}">
                <a16:creationId xmlns:a16="http://schemas.microsoft.com/office/drawing/2014/main" id="{C07044D6-8B8A-4100-B038-91B2E70EB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1"/>
            <a:ext cx="297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Masa in specifični volumen:</a:t>
            </a:r>
          </a:p>
        </p:txBody>
      </p:sp>
      <p:sp>
        <p:nvSpPr>
          <p:cNvPr id="174085" name="Rectangle 6">
            <a:extLst>
              <a:ext uri="{FF2B5EF4-FFF2-40B4-BE49-F238E27FC236}">
                <a16:creationId xmlns:a16="http://schemas.microsoft.com/office/drawing/2014/main" id="{07076768-2EE1-403B-A8AD-A54C6DE16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229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86" name="Object 5">
            <a:extLst>
              <a:ext uri="{FF2B5EF4-FFF2-40B4-BE49-F238E27FC236}">
                <a16:creationId xmlns:a16="http://schemas.microsoft.com/office/drawing/2014/main" id="{9E957D39-686C-447B-8970-AF287C8B6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908051"/>
          <a:ext cx="69850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načba" r:id="rId3" imgW="3657600" imgH="1384300" progId="Equation.3">
                  <p:embed/>
                </p:oleObj>
              </mc:Choice>
              <mc:Fallback>
                <p:oleObj name="Enačba" r:id="rId3" imgW="3657600" imgH="1384300" progId="Equation.3">
                  <p:embed/>
                  <p:pic>
                    <p:nvPicPr>
                      <p:cNvPr id="174086" name="Object 5">
                        <a:extLst>
                          <a:ext uri="{FF2B5EF4-FFF2-40B4-BE49-F238E27FC236}">
                            <a16:creationId xmlns:a16="http://schemas.microsoft.com/office/drawing/2014/main" id="{9E957D39-686C-447B-8970-AF287C8B6F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908051"/>
                        <a:ext cx="6985000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87" name="Rectangle 7">
            <a:extLst>
              <a:ext uri="{FF2B5EF4-FFF2-40B4-BE49-F238E27FC236}">
                <a16:creationId xmlns:a16="http://schemas.microsoft.com/office/drawing/2014/main" id="{21DF1122-9B21-447E-9F47-D75B02779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97201"/>
            <a:ext cx="269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Kalorične veličine stanja:</a:t>
            </a:r>
          </a:p>
        </p:txBody>
      </p:sp>
      <p:sp>
        <p:nvSpPr>
          <p:cNvPr id="174088" name="Rectangle 9">
            <a:extLst>
              <a:ext uri="{FF2B5EF4-FFF2-40B4-BE49-F238E27FC236}">
                <a16:creationId xmlns:a16="http://schemas.microsoft.com/office/drawing/2014/main" id="{38276153-8CE7-4898-8E01-946A13678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89" name="Object 8">
            <a:extLst>
              <a:ext uri="{FF2B5EF4-FFF2-40B4-BE49-F238E27FC236}">
                <a16:creationId xmlns:a16="http://schemas.microsoft.com/office/drawing/2014/main" id="{CA482E37-F562-40E8-8708-271037FFB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357563"/>
          <a:ext cx="61198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načba" r:id="rId5" imgW="3975100" imgH="393700" progId="Equation.3">
                  <p:embed/>
                </p:oleObj>
              </mc:Choice>
              <mc:Fallback>
                <p:oleObj name="Enačba" r:id="rId5" imgW="3975100" imgH="393700" progId="Equation.3">
                  <p:embed/>
                  <p:pic>
                    <p:nvPicPr>
                      <p:cNvPr id="174089" name="Object 8">
                        <a:extLst>
                          <a:ext uri="{FF2B5EF4-FFF2-40B4-BE49-F238E27FC236}">
                            <a16:creationId xmlns:a16="http://schemas.microsoft.com/office/drawing/2014/main" id="{CA482E37-F562-40E8-8708-271037FFB9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357563"/>
                        <a:ext cx="61198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90" name="Rectangle 10">
            <a:extLst>
              <a:ext uri="{FF2B5EF4-FFF2-40B4-BE49-F238E27FC236}">
                <a16:creationId xmlns:a16="http://schemas.microsoft.com/office/drawing/2014/main" id="{3AB440EA-BC85-44BB-8429-82D70DC42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963988"/>
            <a:ext cx="588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Notranja energija je pozitivna, kar pomeni, da je narasla.</a:t>
            </a:r>
          </a:p>
        </p:txBody>
      </p:sp>
      <p:sp>
        <p:nvSpPr>
          <p:cNvPr id="174091" name="Rectangle 12">
            <a:extLst>
              <a:ext uri="{FF2B5EF4-FFF2-40B4-BE49-F238E27FC236}">
                <a16:creationId xmlns:a16="http://schemas.microsoft.com/office/drawing/2014/main" id="{6DDCB8B9-F58E-4E06-AF3A-DCC3D37C6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92" name="Object 11">
            <a:extLst>
              <a:ext uri="{FF2B5EF4-FFF2-40B4-BE49-F238E27FC236}">
                <a16:creationId xmlns:a16="http://schemas.microsoft.com/office/drawing/2014/main" id="{4C9FEBE0-FB98-465C-877E-8A43E9F155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437063"/>
          <a:ext cx="64801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načba" r:id="rId7" imgW="3962400" imgH="393700" progId="Equation.3">
                  <p:embed/>
                </p:oleObj>
              </mc:Choice>
              <mc:Fallback>
                <p:oleObj name="Enačba" r:id="rId7" imgW="3962400" imgH="393700" progId="Equation.3">
                  <p:embed/>
                  <p:pic>
                    <p:nvPicPr>
                      <p:cNvPr id="174092" name="Object 11">
                        <a:extLst>
                          <a:ext uri="{FF2B5EF4-FFF2-40B4-BE49-F238E27FC236}">
                            <a16:creationId xmlns:a16="http://schemas.microsoft.com/office/drawing/2014/main" id="{4C9FEBE0-FB98-465C-877E-8A43E9F155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437063"/>
                        <a:ext cx="64801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244</Words>
  <Application>Microsoft Office PowerPoint</Application>
  <PresentationFormat>Širokozaslonsko</PresentationFormat>
  <Paragraphs>54</Paragraphs>
  <Slides>4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19</cp:revision>
  <dcterms:created xsi:type="dcterms:W3CDTF">2021-09-26T19:56:46Z</dcterms:created>
  <dcterms:modified xsi:type="dcterms:W3CDTF">2022-01-24T19:32:40Z</dcterms:modified>
</cp:coreProperties>
</file>