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7" r:id="rId2"/>
    <p:sldId id="257" r:id="rId3"/>
    <p:sldId id="339" r:id="rId4"/>
    <p:sldId id="276" r:id="rId5"/>
    <p:sldId id="260" r:id="rId6"/>
    <p:sldId id="341" r:id="rId7"/>
    <p:sldId id="262" r:id="rId8"/>
    <p:sldId id="263" r:id="rId9"/>
    <p:sldId id="264" r:id="rId10"/>
    <p:sldId id="265" r:id="rId11"/>
    <p:sldId id="266" r:id="rId12"/>
    <p:sldId id="269" r:id="rId13"/>
    <p:sldId id="295" r:id="rId14"/>
    <p:sldId id="300" r:id="rId15"/>
    <p:sldId id="311" r:id="rId16"/>
    <p:sldId id="301" r:id="rId17"/>
    <p:sldId id="302" r:id="rId18"/>
    <p:sldId id="304" r:id="rId19"/>
    <p:sldId id="307" r:id="rId20"/>
    <p:sldId id="331" r:id="rId21"/>
    <p:sldId id="332" r:id="rId22"/>
    <p:sldId id="299" r:id="rId23"/>
    <p:sldId id="297" r:id="rId24"/>
    <p:sldId id="298" r:id="rId25"/>
    <p:sldId id="309" r:id="rId26"/>
    <p:sldId id="303" r:id="rId27"/>
    <p:sldId id="322" r:id="rId28"/>
    <p:sldId id="318" r:id="rId29"/>
    <p:sldId id="319" r:id="rId30"/>
    <p:sldId id="310" r:id="rId31"/>
    <p:sldId id="316" r:id="rId32"/>
    <p:sldId id="278" r:id="rId33"/>
    <p:sldId id="313" r:id="rId34"/>
    <p:sldId id="283" r:id="rId35"/>
    <p:sldId id="314" r:id="rId36"/>
    <p:sldId id="287" r:id="rId37"/>
    <p:sldId id="317" r:id="rId38"/>
    <p:sldId id="274" r:id="rId39"/>
    <p:sldId id="320" r:id="rId40"/>
    <p:sldId id="329" r:id="rId41"/>
    <p:sldId id="330" r:id="rId42"/>
    <p:sldId id="293" r:id="rId43"/>
    <p:sldId id="267" r:id="rId44"/>
    <p:sldId id="289" r:id="rId45"/>
    <p:sldId id="321" r:id="rId46"/>
    <p:sldId id="294" r:id="rId47"/>
    <p:sldId id="275" r:id="rId48"/>
    <p:sldId id="258" r:id="rId49"/>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7" d="100"/>
          <a:sy n="87" d="100"/>
        </p:scale>
        <p:origin x="523"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sl-SI"/>
              <a:t>Uredite slog naslova matrice</a:t>
            </a:r>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da uredite slog podnaslova matrice</a:t>
            </a:r>
          </a:p>
        </p:txBody>
      </p:sp>
      <p:sp>
        <p:nvSpPr>
          <p:cNvPr id="4" name="Označba mesta datuma 3"/>
          <p:cNvSpPr>
            <a:spLocks noGrp="1"/>
          </p:cNvSpPr>
          <p:nvPr>
            <p:ph type="dt" sz="half" idx="10"/>
          </p:nvPr>
        </p:nvSpPr>
        <p:spPr/>
        <p:txBody>
          <a:bodyPr/>
          <a:lstStyle/>
          <a:p>
            <a:fld id="{BEF146DF-40EF-4CDA-9A34-B0F39BD7D7C7}" type="datetimeFigureOut">
              <a:rPr lang="sl-SI" smtClean="0"/>
              <a:t>26. 09. 2022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2547578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navpičnega besedila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BEF146DF-40EF-4CDA-9A34-B0F39BD7D7C7}" type="datetimeFigureOut">
              <a:rPr lang="sl-SI" smtClean="0"/>
              <a:t>26. 09. 2022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3947417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0" y="365125"/>
            <a:ext cx="2628900" cy="5811838"/>
          </a:xfrm>
        </p:spPr>
        <p:txBody>
          <a:bodyPr vert="eaVert"/>
          <a:lstStyle/>
          <a:p>
            <a:r>
              <a:rPr lang="sl-SI"/>
              <a:t>Uredite slog naslova matrice</a:t>
            </a:r>
          </a:p>
        </p:txBody>
      </p:sp>
      <p:sp>
        <p:nvSpPr>
          <p:cNvPr id="3" name="Označba mesta navpičnega besedila 2"/>
          <p:cNvSpPr>
            <a:spLocks noGrp="1"/>
          </p:cNvSpPr>
          <p:nvPr>
            <p:ph type="body" orient="vert" idx="1"/>
          </p:nvPr>
        </p:nvSpPr>
        <p:spPr>
          <a:xfrm>
            <a:off x="838200" y="365125"/>
            <a:ext cx="7734300" cy="5811838"/>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BEF146DF-40EF-4CDA-9A34-B0F39BD7D7C7}" type="datetimeFigureOut">
              <a:rPr lang="sl-SI" smtClean="0"/>
              <a:t>26. 09. 2022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1732731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BEF146DF-40EF-4CDA-9A34-B0F39BD7D7C7}" type="datetimeFigureOut">
              <a:rPr lang="sl-SI" smtClean="0"/>
              <a:t>26. 09. 2022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2989832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sl-SI"/>
              <a:t>Uredite slog naslova matrice</a:t>
            </a:r>
          </a:p>
        </p:txBody>
      </p:sp>
      <p:sp>
        <p:nvSpPr>
          <p:cNvPr id="3" name="Označba mesta besedil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Uredite sloge besedila matrice</a:t>
            </a:r>
          </a:p>
        </p:txBody>
      </p:sp>
      <p:sp>
        <p:nvSpPr>
          <p:cNvPr id="4" name="Označba mesta datuma 3"/>
          <p:cNvSpPr>
            <a:spLocks noGrp="1"/>
          </p:cNvSpPr>
          <p:nvPr>
            <p:ph type="dt" sz="half" idx="10"/>
          </p:nvPr>
        </p:nvSpPr>
        <p:spPr/>
        <p:txBody>
          <a:bodyPr/>
          <a:lstStyle/>
          <a:p>
            <a:fld id="{BEF146DF-40EF-4CDA-9A34-B0F39BD7D7C7}" type="datetimeFigureOut">
              <a:rPr lang="sl-SI" smtClean="0"/>
              <a:t>26. 09. 2022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1777574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sz="half" idx="1"/>
          </p:nvPr>
        </p:nvSpPr>
        <p:spPr>
          <a:xfrm>
            <a:off x="838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p:cNvSpPr>
            <a:spLocks noGrp="1"/>
          </p:cNvSpPr>
          <p:nvPr>
            <p:ph sz="half" idx="2"/>
          </p:nvPr>
        </p:nvSpPr>
        <p:spPr>
          <a:xfrm>
            <a:off x="6172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p:cNvSpPr>
            <a:spLocks noGrp="1"/>
          </p:cNvSpPr>
          <p:nvPr>
            <p:ph type="dt" sz="half" idx="10"/>
          </p:nvPr>
        </p:nvSpPr>
        <p:spPr/>
        <p:txBody>
          <a:bodyPr/>
          <a:lstStyle/>
          <a:p>
            <a:fld id="{BEF146DF-40EF-4CDA-9A34-B0F39BD7D7C7}" type="datetimeFigureOut">
              <a:rPr lang="sl-SI" smtClean="0"/>
              <a:t>26. 09. 2022</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337461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sl-SI"/>
              <a:t>Uredite slog naslova matrice</a:t>
            </a:r>
          </a:p>
        </p:txBody>
      </p:sp>
      <p:sp>
        <p:nvSpPr>
          <p:cNvPr id="3" name="Označba mesta besedil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Označba mesta vsebine 3"/>
          <p:cNvSpPr>
            <a:spLocks noGrp="1"/>
          </p:cNvSpPr>
          <p:nvPr>
            <p:ph sz="half" idx="2"/>
          </p:nvPr>
        </p:nvSpPr>
        <p:spPr>
          <a:xfrm>
            <a:off x="839788" y="2505075"/>
            <a:ext cx="5157787"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Označba mesta vsebine 5"/>
          <p:cNvSpPr>
            <a:spLocks noGrp="1"/>
          </p:cNvSpPr>
          <p:nvPr>
            <p:ph sz="quarter" idx="4"/>
          </p:nvPr>
        </p:nvSpPr>
        <p:spPr>
          <a:xfrm>
            <a:off x="6172200" y="2505075"/>
            <a:ext cx="5183188"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p:cNvSpPr>
            <a:spLocks noGrp="1"/>
          </p:cNvSpPr>
          <p:nvPr>
            <p:ph type="dt" sz="half" idx="10"/>
          </p:nvPr>
        </p:nvSpPr>
        <p:spPr/>
        <p:txBody>
          <a:bodyPr/>
          <a:lstStyle/>
          <a:p>
            <a:fld id="{BEF146DF-40EF-4CDA-9A34-B0F39BD7D7C7}" type="datetimeFigureOut">
              <a:rPr lang="sl-SI" smtClean="0"/>
              <a:t>26. 09. 2022</a:t>
            </a:fld>
            <a:endParaRPr lang="sl-SI"/>
          </a:p>
        </p:txBody>
      </p:sp>
      <p:sp>
        <p:nvSpPr>
          <p:cNvPr id="8" name="Označba mesta noge 7"/>
          <p:cNvSpPr>
            <a:spLocks noGrp="1"/>
          </p:cNvSpPr>
          <p:nvPr>
            <p:ph type="ftr" sz="quarter" idx="11"/>
          </p:nvPr>
        </p:nvSpPr>
        <p:spPr/>
        <p:txBody>
          <a:bodyPr/>
          <a:lstStyle/>
          <a:p>
            <a:endParaRPr lang="sl-SI"/>
          </a:p>
        </p:txBody>
      </p:sp>
      <p:sp>
        <p:nvSpPr>
          <p:cNvPr id="9" name="Označba mesta številke diapozitiva 8"/>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1608933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datuma 2"/>
          <p:cNvSpPr>
            <a:spLocks noGrp="1"/>
          </p:cNvSpPr>
          <p:nvPr>
            <p:ph type="dt" sz="half" idx="10"/>
          </p:nvPr>
        </p:nvSpPr>
        <p:spPr/>
        <p:txBody>
          <a:bodyPr/>
          <a:lstStyle/>
          <a:p>
            <a:fld id="{BEF146DF-40EF-4CDA-9A34-B0F39BD7D7C7}" type="datetimeFigureOut">
              <a:rPr lang="sl-SI" smtClean="0"/>
              <a:t>26. 09. 2022</a:t>
            </a:fld>
            <a:endParaRPr lang="sl-SI"/>
          </a:p>
        </p:txBody>
      </p:sp>
      <p:sp>
        <p:nvSpPr>
          <p:cNvPr id="4" name="Označba mesta noge 3"/>
          <p:cNvSpPr>
            <a:spLocks noGrp="1"/>
          </p:cNvSpPr>
          <p:nvPr>
            <p:ph type="ftr" sz="quarter" idx="11"/>
          </p:nvPr>
        </p:nvSpPr>
        <p:spPr/>
        <p:txBody>
          <a:bodyPr/>
          <a:lstStyle/>
          <a:p>
            <a:endParaRPr lang="sl-SI"/>
          </a:p>
        </p:txBody>
      </p:sp>
      <p:sp>
        <p:nvSpPr>
          <p:cNvPr id="5" name="Označba mesta številke diapozitiva 4"/>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1840520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fld id="{BEF146DF-40EF-4CDA-9A34-B0F39BD7D7C7}" type="datetimeFigureOut">
              <a:rPr lang="sl-SI" smtClean="0"/>
              <a:t>26. 09. 2022</a:t>
            </a:fld>
            <a:endParaRPr lang="sl-SI"/>
          </a:p>
        </p:txBody>
      </p:sp>
      <p:sp>
        <p:nvSpPr>
          <p:cNvPr id="3" name="Označba mesta noge 2"/>
          <p:cNvSpPr>
            <a:spLocks noGrp="1"/>
          </p:cNvSpPr>
          <p:nvPr>
            <p:ph type="ftr" sz="quarter" idx="11"/>
          </p:nvPr>
        </p:nvSpPr>
        <p:spPr/>
        <p:txBody>
          <a:bodyPr/>
          <a:lstStyle/>
          <a:p>
            <a:endParaRPr lang="sl-SI"/>
          </a:p>
        </p:txBody>
      </p:sp>
      <p:sp>
        <p:nvSpPr>
          <p:cNvPr id="4" name="Označba mesta številke diapozitiva 3"/>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1344649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a:t>Uredite slog naslova matrice</a:t>
            </a:r>
          </a:p>
        </p:txBody>
      </p:sp>
      <p:sp>
        <p:nvSpPr>
          <p:cNvPr id="3" name="Označba mesta vsebin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p:cNvSpPr>
            <a:spLocks noGrp="1"/>
          </p:cNvSpPr>
          <p:nvPr>
            <p:ph type="dt" sz="half" idx="10"/>
          </p:nvPr>
        </p:nvSpPr>
        <p:spPr/>
        <p:txBody>
          <a:bodyPr/>
          <a:lstStyle/>
          <a:p>
            <a:fld id="{BEF146DF-40EF-4CDA-9A34-B0F39BD7D7C7}" type="datetimeFigureOut">
              <a:rPr lang="sl-SI" smtClean="0"/>
              <a:t>26. 09. 2022</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118275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a:t>Uredite slog naslova matrice</a:t>
            </a:r>
          </a:p>
        </p:txBody>
      </p:sp>
      <p:sp>
        <p:nvSpPr>
          <p:cNvPr id="3" name="Označba mesta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p:cNvSpPr>
            <a:spLocks noGrp="1"/>
          </p:cNvSpPr>
          <p:nvPr>
            <p:ph type="dt" sz="half" idx="10"/>
          </p:nvPr>
        </p:nvSpPr>
        <p:spPr/>
        <p:txBody>
          <a:bodyPr/>
          <a:lstStyle/>
          <a:p>
            <a:fld id="{BEF146DF-40EF-4CDA-9A34-B0F39BD7D7C7}" type="datetimeFigureOut">
              <a:rPr lang="sl-SI" smtClean="0"/>
              <a:t>26. 09. 2022</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3298669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Uredite slog naslova matrice</a:t>
            </a:r>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F146DF-40EF-4CDA-9A34-B0F39BD7D7C7}" type="datetimeFigureOut">
              <a:rPr lang="sl-SI" smtClean="0"/>
              <a:t>26. 09. 2022</a:t>
            </a:fld>
            <a:endParaRPr lang="sl-SI"/>
          </a:p>
        </p:txBody>
      </p:sp>
      <p:sp>
        <p:nvSpPr>
          <p:cNvPr id="5" name="Označba mesta no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DE085-5200-41E1-96DE-DFD3F8135918}" type="slidenum">
              <a:rPr lang="sl-SI" smtClean="0"/>
              <a:t>‹#›</a:t>
            </a:fld>
            <a:endParaRPr lang="sl-SI"/>
          </a:p>
        </p:txBody>
      </p:sp>
    </p:spTree>
    <p:extLst>
      <p:ext uri="{BB962C8B-B14F-4D97-AF65-F5344CB8AC3E}">
        <p14:creationId xmlns:p14="http://schemas.microsoft.com/office/powerpoint/2010/main" val="3839840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youtube.com/watch?v=0JsnciXX7CE" TargetMode="Externa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s://drive.google.com/file/d/1KczVU3PrSaGAvdY_VGiCgVG01MX0tm99/view?usp=sharin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www.teachingvisuallyimpaired.com/social-interactions.html"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teachingvisuallyimpaired.com/social-interactions.html" TargetMode="External"/><Relationship Id="rId2" Type="http://schemas.openxmlformats.org/officeDocument/2006/relationships/hyperlink" Target="https://www.thepathway2success.com/12-basic-social-skills-kids-need/" TargetMode="External"/><Relationship Id="rId1" Type="http://schemas.openxmlformats.org/officeDocument/2006/relationships/slideLayout" Target="../slideLayouts/slideLayout2.xml"/><Relationship Id="rId4" Type="http://schemas.openxmlformats.org/officeDocument/2006/relationships/hyperlink" Target="https://www.perkinselearning.org/videos/webcast/developing-social-skills-children-who-are-blind-or-visually-impaired"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04931" y="419710"/>
            <a:ext cx="10515600" cy="2258008"/>
          </a:xfrm>
        </p:spPr>
        <p:txBody>
          <a:bodyPr>
            <a:normAutofit/>
          </a:bodyPr>
          <a:lstStyle/>
          <a:p>
            <a:endParaRPr lang="sl-SI" sz="2000" dirty="0"/>
          </a:p>
        </p:txBody>
      </p:sp>
      <p:sp>
        <p:nvSpPr>
          <p:cNvPr id="4" name="Enakokraki trikotnik 3"/>
          <p:cNvSpPr/>
          <p:nvPr/>
        </p:nvSpPr>
        <p:spPr>
          <a:xfrm flipV="1">
            <a:off x="74815" y="0"/>
            <a:ext cx="4056611" cy="445446"/>
          </a:xfrm>
          <a:prstGeom prst="triangle">
            <a:avLst/>
          </a:prstGeom>
          <a:solidFill>
            <a:schemeClr val="accent1">
              <a:lumMod val="75000"/>
            </a:schemeClr>
          </a:solidFill>
          <a:ln>
            <a:solidFill>
              <a:schemeClr val="accent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sp>
        <p:nvSpPr>
          <p:cNvPr id="5" name="Enakokraki trikotnik 4"/>
          <p:cNvSpPr/>
          <p:nvPr/>
        </p:nvSpPr>
        <p:spPr>
          <a:xfrm flipV="1">
            <a:off x="4574772" y="0"/>
            <a:ext cx="4056611" cy="445446"/>
          </a:xfrm>
          <a:prstGeom prst="triangle">
            <a:avLst/>
          </a:prstGeom>
          <a:solidFill>
            <a:schemeClr val="accent6"/>
          </a:solidFill>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pic>
        <p:nvPicPr>
          <p:cNvPr id="8" name="Slika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086" y="1666581"/>
            <a:ext cx="10456947" cy="3049943"/>
          </a:xfrm>
          <a:prstGeom prst="rect">
            <a:avLst/>
          </a:prstGeom>
        </p:spPr>
      </p:pic>
      <p:pic>
        <p:nvPicPr>
          <p:cNvPr id="3" name="Slika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931" y="5423825"/>
            <a:ext cx="10653258" cy="1434175"/>
          </a:xfrm>
          <a:prstGeom prst="rect">
            <a:avLst/>
          </a:prstGeom>
        </p:spPr>
      </p:pic>
    </p:spTree>
    <p:extLst>
      <p:ext uri="{BB962C8B-B14F-4D97-AF65-F5344CB8AC3E}">
        <p14:creationId xmlns:p14="http://schemas.microsoft.com/office/powerpoint/2010/main" val="1935619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0BCDF-A08E-0548-9E54-88699C69B546}"/>
              </a:ext>
            </a:extLst>
          </p:cNvPr>
          <p:cNvSpPr>
            <a:spLocks noGrp="1"/>
          </p:cNvSpPr>
          <p:nvPr>
            <p:ph type="title"/>
          </p:nvPr>
        </p:nvSpPr>
        <p:spPr/>
        <p:txBody>
          <a:bodyPr>
            <a:normAutofit/>
          </a:bodyPr>
          <a:lstStyle/>
          <a:p>
            <a:pPr algn="ctr"/>
            <a:r>
              <a:rPr lang="en-GB" sz="5400" dirty="0" smtClean="0">
                <a:latin typeface="Berlin Sans FB" panose="020E0602020502020306" pitchFamily="34" charset="0"/>
              </a:rPr>
              <a:t>Why teach social skills?</a:t>
            </a:r>
            <a:endParaRPr lang="en-US" sz="5400" dirty="0">
              <a:latin typeface="Berlin Sans FB" panose="020E0602020502020306" pitchFamily="34" charset="0"/>
            </a:endParaRPr>
          </a:p>
        </p:txBody>
      </p:sp>
      <p:sp>
        <p:nvSpPr>
          <p:cNvPr id="3" name="Content Placeholder 2">
            <a:extLst>
              <a:ext uri="{FF2B5EF4-FFF2-40B4-BE49-F238E27FC236}">
                <a16:creationId xmlns:a16="http://schemas.microsoft.com/office/drawing/2014/main" id="{FCA1598F-F0CF-B645-890D-6B408263636D}"/>
              </a:ext>
            </a:extLst>
          </p:cNvPr>
          <p:cNvSpPr>
            <a:spLocks noGrp="1"/>
          </p:cNvSpPr>
          <p:nvPr>
            <p:ph idx="1"/>
          </p:nvPr>
        </p:nvSpPr>
        <p:spPr/>
        <p:txBody>
          <a:bodyPr>
            <a:noAutofit/>
          </a:bodyPr>
          <a:lstStyle/>
          <a:p>
            <a:pPr marL="0" indent="0">
              <a:buNone/>
            </a:pPr>
            <a:r>
              <a:rPr lang="en-GB" sz="3600" dirty="0">
                <a:effectLst/>
                <a:latin typeface="Berlin Sans FB" panose="020E0602020502020306" pitchFamily="34" charset="0"/>
                <a:ea typeface="Times New Roman" panose="02020603050405020304" pitchFamily="18" charset="0"/>
              </a:rPr>
              <a:t>“If you’re blind, how do you know where to look when someone is talking to you? Or when to shake someone’s hand? Or what “personal space” means?</a:t>
            </a:r>
            <a:r>
              <a:rPr lang="en-GB" sz="3600" dirty="0">
                <a:latin typeface="Berlin Sans FB" panose="020E0602020502020306" pitchFamily="34" charset="0"/>
                <a:ea typeface="Times New Roman" panose="02020603050405020304" pitchFamily="18" charset="0"/>
              </a:rPr>
              <a:t> </a:t>
            </a:r>
            <a:r>
              <a:rPr lang="en-GB" sz="3600" dirty="0">
                <a:effectLst/>
                <a:latin typeface="Berlin Sans FB" panose="020E0602020502020306" pitchFamily="34" charset="0"/>
                <a:ea typeface="Times New Roman" panose="02020603050405020304" pitchFamily="18" charset="0"/>
              </a:rPr>
              <a:t>These are just some of the skills children who are blind must explicitly be taught, since they don’t have the benefit of observing the actions and reactions of their family and friends in social situations.”</a:t>
            </a:r>
          </a:p>
          <a:p>
            <a:pPr marL="0" indent="0">
              <a:buNone/>
            </a:pPr>
            <a:r>
              <a:rPr lang="en-GB" dirty="0">
                <a:solidFill>
                  <a:srgbClr val="FF0000"/>
                </a:solidFill>
                <a:effectLst/>
                <a:latin typeface="Berlin Sans FB" panose="020E0602020502020306" pitchFamily="34" charset="0"/>
                <a:ea typeface="Times New Roman" panose="02020603050405020304" pitchFamily="18" charset="0"/>
              </a:rPr>
              <a:t>Perkins school for the Blind</a:t>
            </a:r>
          </a:p>
        </p:txBody>
      </p:sp>
    </p:spTree>
    <p:extLst>
      <p:ext uri="{BB962C8B-B14F-4D97-AF65-F5344CB8AC3E}">
        <p14:creationId xmlns:p14="http://schemas.microsoft.com/office/powerpoint/2010/main" val="1151873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C1F75-3E98-184B-8DAB-3445606829BA}"/>
              </a:ext>
            </a:extLst>
          </p:cNvPr>
          <p:cNvSpPr>
            <a:spLocks noGrp="1"/>
          </p:cNvSpPr>
          <p:nvPr>
            <p:ph type="title"/>
          </p:nvPr>
        </p:nvSpPr>
        <p:spPr/>
        <p:txBody>
          <a:bodyPr>
            <a:normAutofit/>
          </a:bodyPr>
          <a:lstStyle/>
          <a:p>
            <a:pPr algn="ctr"/>
            <a:r>
              <a:rPr lang="en-GB" sz="5400" dirty="0">
                <a:latin typeface="Berlin Sans FB" panose="020E0602020502020306" pitchFamily="34" charset="0"/>
              </a:rPr>
              <a:t>Why teach social skills?</a:t>
            </a:r>
            <a:endParaRPr lang="en-US" sz="5400" dirty="0">
              <a:latin typeface="Berlin Sans FB" panose="020E0602020502020306" pitchFamily="34" charset="0"/>
            </a:endParaRPr>
          </a:p>
        </p:txBody>
      </p:sp>
      <p:sp>
        <p:nvSpPr>
          <p:cNvPr id="3" name="Content Placeholder 2">
            <a:extLst>
              <a:ext uri="{FF2B5EF4-FFF2-40B4-BE49-F238E27FC236}">
                <a16:creationId xmlns:a16="http://schemas.microsoft.com/office/drawing/2014/main" id="{ABBE6089-988A-F546-96CE-A836705D6CF2}"/>
              </a:ext>
            </a:extLst>
          </p:cNvPr>
          <p:cNvSpPr>
            <a:spLocks noGrp="1"/>
          </p:cNvSpPr>
          <p:nvPr>
            <p:ph idx="1"/>
          </p:nvPr>
        </p:nvSpPr>
        <p:spPr/>
        <p:txBody>
          <a:bodyPr>
            <a:normAutofit/>
          </a:bodyPr>
          <a:lstStyle/>
          <a:p>
            <a:pPr marL="0" indent="0">
              <a:buNone/>
            </a:pPr>
            <a:r>
              <a:rPr lang="en-GB" sz="3200" dirty="0">
                <a:effectLst/>
                <a:latin typeface="Berlin Sans FB" panose="020F0502020204030204" pitchFamily="34" charset="0"/>
                <a:ea typeface="Calibri" panose="020F0502020204030204" pitchFamily="34" charset="0"/>
                <a:cs typeface="Times New Roman" panose="02020603050405020304" pitchFamily="18" charset="0"/>
              </a:rPr>
              <a:t>“Sighted children observe and imitate people’s social behaviours, learning from any visual cues given. This is known as incidental learning. If these opportunities aren’t available to a child, understanding and development of appropriate social behaviour can become fragmented. Having appropriate social skills is crucial to a child’s everyday interactions. They enable the child to interact with others, establish friendships and later develop personal and work relationships”. </a:t>
            </a:r>
            <a:r>
              <a:rPr lang="en-GB" sz="3200" dirty="0">
                <a:solidFill>
                  <a:srgbClr val="FF0000"/>
                </a:solidFill>
                <a:effectLst/>
                <a:latin typeface="Berlin Sans FB" panose="020F0502020204030204" pitchFamily="34" charset="0"/>
                <a:ea typeface="Calibri" panose="020F0502020204030204" pitchFamily="34" charset="0"/>
                <a:cs typeface="Times New Roman" panose="02020603050405020304" pitchFamily="18" charset="0"/>
              </a:rPr>
              <a:t>RNIB </a:t>
            </a:r>
            <a:r>
              <a:rPr lang="en-GB" sz="3200" dirty="0" smtClean="0">
                <a:solidFill>
                  <a:srgbClr val="FF0000"/>
                </a:solidFill>
                <a:effectLst/>
                <a:latin typeface="Berlin Sans FB" panose="020F0502020204030204" pitchFamily="34" charset="0"/>
                <a:ea typeface="Calibri" panose="020F0502020204030204" pitchFamily="34" charset="0"/>
                <a:cs typeface="Times New Roman" panose="02020603050405020304" pitchFamily="18" charset="0"/>
              </a:rPr>
              <a:t>2017</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p>
        </p:txBody>
      </p:sp>
    </p:spTree>
    <p:extLst>
      <p:ext uri="{BB962C8B-B14F-4D97-AF65-F5344CB8AC3E}">
        <p14:creationId xmlns:p14="http://schemas.microsoft.com/office/powerpoint/2010/main" val="3666105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9A609-7EE2-A74F-93CE-05A9A11D93CE}"/>
              </a:ext>
            </a:extLst>
          </p:cNvPr>
          <p:cNvSpPr>
            <a:spLocks noGrp="1"/>
          </p:cNvSpPr>
          <p:nvPr>
            <p:ph type="title"/>
          </p:nvPr>
        </p:nvSpPr>
        <p:spPr/>
        <p:txBody>
          <a:bodyPr/>
          <a:lstStyle/>
          <a:p>
            <a:pPr algn="ctr"/>
            <a:r>
              <a:rPr lang="en-GB" dirty="0">
                <a:latin typeface="Berlin Sans FB" panose="020E0602020502020306" pitchFamily="34" charset="0"/>
              </a:rPr>
              <a:t>How can we support the development of social skills?</a:t>
            </a:r>
            <a:endParaRPr lang="en-US" dirty="0">
              <a:latin typeface="Berlin Sans FB" panose="020E0602020502020306" pitchFamily="34" charset="0"/>
            </a:endParaRPr>
          </a:p>
        </p:txBody>
      </p:sp>
      <p:sp>
        <p:nvSpPr>
          <p:cNvPr id="3" name="Content Placeholder 2"/>
          <p:cNvSpPr>
            <a:spLocks noGrp="1"/>
          </p:cNvSpPr>
          <p:nvPr>
            <p:ph idx="1"/>
          </p:nvPr>
        </p:nvSpPr>
        <p:spPr/>
        <p:txBody>
          <a:bodyPr/>
          <a:lstStyle/>
          <a:p>
            <a:endParaRPr lang="en-GB"/>
          </a:p>
        </p:txBody>
      </p:sp>
      <p:pic>
        <p:nvPicPr>
          <p:cNvPr id="7172" name="Picture 4" descr="Social Skills Programs - Arkansas Families First, LL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7361" y="1825625"/>
            <a:ext cx="9106988" cy="432509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825494" y="6275015"/>
            <a:ext cx="3273525" cy="276999"/>
          </a:xfrm>
          <a:prstGeom prst="rect">
            <a:avLst/>
          </a:prstGeom>
        </p:spPr>
        <p:txBody>
          <a:bodyPr wrap="none">
            <a:spAutoFit/>
          </a:bodyPr>
          <a:lstStyle/>
          <a:p>
            <a:r>
              <a:rPr lang="en-GB" sz="1200" dirty="0"/>
              <a:t>https://arfamiliesfirst.com/social-skills-programs/</a:t>
            </a:r>
          </a:p>
        </p:txBody>
      </p:sp>
    </p:spTree>
    <p:extLst>
      <p:ext uri="{BB962C8B-B14F-4D97-AF65-F5344CB8AC3E}">
        <p14:creationId xmlns:p14="http://schemas.microsoft.com/office/powerpoint/2010/main" val="1226815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4949" y="365125"/>
            <a:ext cx="10948851" cy="2495641"/>
          </a:xfrm>
        </p:spPr>
        <p:txBody>
          <a:bodyPr>
            <a:noAutofit/>
          </a:bodyPr>
          <a:lstStyle/>
          <a:p>
            <a:pPr algn="ctr"/>
            <a:r>
              <a:rPr lang="en-GB" sz="5400" dirty="0">
                <a:solidFill>
                  <a:srgbClr val="FF0000"/>
                </a:solidFill>
                <a:latin typeface="Berlin Sans FB" panose="020E0602020502020306" pitchFamily="34" charset="0"/>
              </a:rPr>
              <a:t>S</a:t>
            </a:r>
            <a:r>
              <a:rPr lang="en-GB" sz="5400" dirty="0">
                <a:latin typeface="Berlin Sans FB" panose="020E0602020502020306" pitchFamily="34" charset="0"/>
              </a:rPr>
              <a:t>ocial </a:t>
            </a:r>
            <a:r>
              <a:rPr lang="en-GB" sz="5400" dirty="0">
                <a:solidFill>
                  <a:srgbClr val="FF0000"/>
                </a:solidFill>
                <a:latin typeface="Berlin Sans FB" panose="020E0602020502020306" pitchFamily="34" charset="0"/>
              </a:rPr>
              <a:t>S</a:t>
            </a:r>
            <a:r>
              <a:rPr lang="en-GB" sz="5400" dirty="0">
                <a:latin typeface="Berlin Sans FB" panose="020E0602020502020306" pitchFamily="34" charset="0"/>
              </a:rPr>
              <a:t>kills </a:t>
            </a:r>
            <a:r>
              <a:rPr lang="en-GB" sz="5400" dirty="0">
                <a:solidFill>
                  <a:srgbClr val="FF0000"/>
                </a:solidFill>
                <a:latin typeface="Berlin Sans FB" panose="020E0602020502020306" pitchFamily="34" charset="0"/>
              </a:rPr>
              <a:t>M</a:t>
            </a:r>
            <a:r>
              <a:rPr lang="en-GB" sz="5400" dirty="0">
                <a:latin typeface="Berlin Sans FB" panose="020E0602020502020306" pitchFamily="34" charset="0"/>
              </a:rPr>
              <a:t>ake </a:t>
            </a:r>
            <a:r>
              <a:rPr lang="en-GB" sz="5400" dirty="0">
                <a:solidFill>
                  <a:srgbClr val="FF0000"/>
                </a:solidFill>
                <a:latin typeface="Berlin Sans FB" panose="020E0602020502020306" pitchFamily="34" charset="0"/>
              </a:rPr>
              <a:t>I</a:t>
            </a:r>
            <a:r>
              <a:rPr lang="en-GB" sz="5400" dirty="0">
                <a:latin typeface="Berlin Sans FB" panose="020E0602020502020306" pitchFamily="34" charset="0"/>
              </a:rPr>
              <a:t>nclusive </a:t>
            </a:r>
            <a:r>
              <a:rPr lang="en-GB" sz="5400" dirty="0">
                <a:solidFill>
                  <a:srgbClr val="FF0000"/>
                </a:solidFill>
                <a:latin typeface="Berlin Sans FB" panose="020E0602020502020306" pitchFamily="34" charset="0"/>
              </a:rPr>
              <a:t>L</a:t>
            </a:r>
            <a:r>
              <a:rPr lang="en-GB" sz="5400" dirty="0">
                <a:latin typeface="Berlin Sans FB" panose="020E0602020502020306" pitchFamily="34" charset="0"/>
              </a:rPr>
              <a:t>ife </a:t>
            </a:r>
            <a:r>
              <a:rPr lang="en-GB" sz="5400" dirty="0" smtClean="0">
                <a:solidFill>
                  <a:srgbClr val="FF0000"/>
                </a:solidFill>
                <a:latin typeface="Berlin Sans FB" panose="020E0602020502020306" pitchFamily="34" charset="0"/>
              </a:rPr>
              <a:t>E</a:t>
            </a:r>
            <a:r>
              <a:rPr lang="en-GB" sz="5400" dirty="0" smtClean="0">
                <a:latin typeface="Berlin Sans FB" panose="020E0602020502020306" pitchFamily="34" charset="0"/>
              </a:rPr>
              <a:t>asier</a:t>
            </a:r>
            <a:r>
              <a:rPr lang="nl-NL" sz="5400" dirty="0" smtClean="0">
                <a:solidFill>
                  <a:srgbClr val="FF0000"/>
                </a:solidFill>
                <a:latin typeface="Berlin Sans FB" panose="020E0602020502020306" pitchFamily="34" charset="0"/>
              </a:rPr>
              <a:t/>
            </a:r>
            <a:br>
              <a:rPr lang="nl-NL" sz="5400" dirty="0" smtClean="0">
                <a:solidFill>
                  <a:srgbClr val="FF0000"/>
                </a:solidFill>
                <a:latin typeface="Berlin Sans FB" panose="020E0602020502020306" pitchFamily="34" charset="0"/>
              </a:rPr>
            </a:br>
            <a:r>
              <a:rPr lang="nl-NL" sz="5400" dirty="0" smtClean="0">
                <a:solidFill>
                  <a:srgbClr val="FF0000"/>
                </a:solidFill>
                <a:latin typeface="Berlin Sans FB" panose="020E0602020502020306" pitchFamily="34" charset="0"/>
              </a:rPr>
              <a:t> 5 themes</a:t>
            </a:r>
            <a:endParaRPr lang="nl-NL" sz="5400" dirty="0">
              <a:solidFill>
                <a:srgbClr val="FF0000"/>
              </a:solidFill>
              <a:latin typeface="Berlin Sans FB" panose="020E0602020502020306" pitchFamily="34" charset="0"/>
            </a:endParaRPr>
          </a:p>
        </p:txBody>
      </p:sp>
      <p:sp>
        <p:nvSpPr>
          <p:cNvPr id="3" name="Tijdelijke aanduiding voor inhoud 2"/>
          <p:cNvSpPr>
            <a:spLocks noGrp="1"/>
          </p:cNvSpPr>
          <p:nvPr>
            <p:ph idx="1"/>
          </p:nvPr>
        </p:nvSpPr>
        <p:spPr>
          <a:xfrm>
            <a:off x="838200" y="1828799"/>
            <a:ext cx="11140440" cy="4650377"/>
          </a:xfrm>
        </p:spPr>
        <p:txBody>
          <a:bodyPr>
            <a:normAutofit fontScale="92500" lnSpcReduction="20000"/>
          </a:bodyPr>
          <a:lstStyle/>
          <a:p>
            <a:pPr marL="0" indent="0">
              <a:buNone/>
            </a:pPr>
            <a:endParaRPr lang="nl-NL" dirty="0"/>
          </a:p>
          <a:p>
            <a:pPr marL="514350" indent="-514350">
              <a:buFont typeface="+mj-lt"/>
              <a:buAutoNum type="arabicPeriod"/>
            </a:pPr>
            <a:r>
              <a:rPr lang="en-GB" sz="2600" b="1" dirty="0" smtClean="0">
                <a:latin typeface="Berlin Sans FB" panose="020E0602020502020306" pitchFamily="34" charset="0"/>
              </a:rPr>
              <a:t>Who </a:t>
            </a:r>
            <a:r>
              <a:rPr lang="en-GB" sz="2600" b="1" dirty="0">
                <a:latin typeface="Berlin Sans FB" panose="020E0602020502020306" pitchFamily="34" charset="0"/>
              </a:rPr>
              <a:t>am </a:t>
            </a:r>
            <a:r>
              <a:rPr lang="en-GB" sz="2600" b="1" dirty="0" smtClean="0">
                <a:latin typeface="Berlin Sans FB" panose="020E0602020502020306" pitchFamily="34" charset="0"/>
              </a:rPr>
              <a:t>I? </a:t>
            </a:r>
            <a:br>
              <a:rPr lang="en-GB" sz="2600" b="1" dirty="0" smtClean="0">
                <a:latin typeface="Berlin Sans FB" panose="020E0602020502020306" pitchFamily="34" charset="0"/>
              </a:rPr>
            </a:br>
            <a:r>
              <a:rPr lang="en-GB" sz="2600" dirty="0" smtClean="0">
                <a:latin typeface="Berlin Sans FB" panose="020E0602020502020306" pitchFamily="34" charset="0"/>
              </a:rPr>
              <a:t>My strengths and challenges, body posture, mannerisms,  </a:t>
            </a:r>
            <a:r>
              <a:rPr lang="en-GB" sz="2600" dirty="0">
                <a:latin typeface="Berlin Sans FB" panose="020E0602020502020306" pitchFamily="34" charset="0"/>
              </a:rPr>
              <a:t>confidence and </a:t>
            </a:r>
            <a:r>
              <a:rPr lang="en-GB" sz="2600" dirty="0" smtClean="0">
                <a:latin typeface="Berlin Sans FB" panose="020E0602020502020306" pitchFamily="34" charset="0"/>
              </a:rPr>
              <a:t>talents </a:t>
            </a:r>
            <a:endParaRPr lang="nl-NL" sz="2600" dirty="0" smtClean="0">
              <a:latin typeface="Berlin Sans FB" panose="020E0602020502020306" pitchFamily="34" charset="0"/>
            </a:endParaRPr>
          </a:p>
          <a:p>
            <a:pPr marL="514350" lvl="0" indent="-514350">
              <a:buFont typeface="+mj-lt"/>
              <a:buAutoNum type="arabicPeriod"/>
            </a:pPr>
            <a:r>
              <a:rPr lang="en-GB" sz="2600" b="1" dirty="0" smtClean="0">
                <a:latin typeface="Berlin Sans FB" panose="020E0602020502020306" pitchFamily="34" charset="0"/>
              </a:rPr>
              <a:t>Mindfulness</a:t>
            </a:r>
            <a:br>
              <a:rPr lang="en-GB" sz="2600" b="1" dirty="0" smtClean="0">
                <a:latin typeface="Berlin Sans FB" panose="020E0602020502020306" pitchFamily="34" charset="0"/>
              </a:rPr>
            </a:br>
            <a:r>
              <a:rPr lang="en-GB" sz="2600" dirty="0">
                <a:latin typeface="Berlin Sans FB" panose="020E0602020502020306" pitchFamily="34" charset="0"/>
              </a:rPr>
              <a:t>H</a:t>
            </a:r>
            <a:r>
              <a:rPr lang="en-GB" sz="2600" dirty="0" smtClean="0">
                <a:latin typeface="Berlin Sans FB" panose="020E0602020502020306" pitchFamily="34" charset="0"/>
              </a:rPr>
              <a:t>ow to manage my feelings </a:t>
            </a:r>
            <a:endParaRPr lang="en-GB" sz="2600" b="1" dirty="0" smtClean="0">
              <a:latin typeface="Berlin Sans FB" panose="020E0602020502020306" pitchFamily="34" charset="0"/>
            </a:endParaRPr>
          </a:p>
          <a:p>
            <a:pPr marL="514350" indent="-514350">
              <a:buFont typeface="+mj-lt"/>
              <a:buAutoNum type="arabicPeriod"/>
            </a:pPr>
            <a:r>
              <a:rPr lang="en-GB" sz="2600" b="1" dirty="0" smtClean="0">
                <a:latin typeface="Berlin Sans FB" panose="020E0602020502020306" pitchFamily="34" charset="0"/>
              </a:rPr>
              <a:t>Empowerment </a:t>
            </a:r>
            <a:br>
              <a:rPr lang="en-GB" sz="2600" b="1" dirty="0" smtClean="0">
                <a:latin typeface="Berlin Sans FB" panose="020E0602020502020306" pitchFamily="34" charset="0"/>
              </a:rPr>
            </a:br>
            <a:r>
              <a:rPr lang="en-GB" sz="2600" dirty="0" smtClean="0">
                <a:latin typeface="Berlin Sans FB" panose="020E0602020502020306" pitchFamily="34" charset="0"/>
              </a:rPr>
              <a:t>Asking for help, awareness of social skills, going outside my comfort zone</a:t>
            </a:r>
          </a:p>
          <a:p>
            <a:pPr marL="514350" indent="-514350">
              <a:buFont typeface="+mj-lt"/>
              <a:buAutoNum type="arabicPeriod"/>
            </a:pPr>
            <a:r>
              <a:rPr lang="en-GB" sz="2600" b="1" dirty="0" smtClean="0">
                <a:latin typeface="Berlin Sans FB" panose="020E0602020502020306" pitchFamily="34" charset="0"/>
              </a:rPr>
              <a:t>How </a:t>
            </a:r>
            <a:r>
              <a:rPr lang="en-GB" sz="2600" b="1" dirty="0">
                <a:latin typeface="Berlin Sans FB" panose="020E0602020502020306" pitchFamily="34" charset="0"/>
              </a:rPr>
              <a:t>do I </a:t>
            </a:r>
            <a:r>
              <a:rPr lang="en-GB" sz="2600" b="1" dirty="0" smtClean="0">
                <a:latin typeface="Berlin Sans FB" panose="020E0602020502020306" pitchFamily="34" charset="0"/>
              </a:rPr>
              <a:t>communicate</a:t>
            </a:r>
            <a:r>
              <a:rPr lang="en-GB" sz="2600" b="1" dirty="0">
                <a:latin typeface="Berlin Sans FB" panose="020E0602020502020306" pitchFamily="34" charset="0"/>
              </a:rPr>
              <a:t>?</a:t>
            </a:r>
            <a:r>
              <a:rPr lang="en-GB" sz="2600" b="1" dirty="0" smtClean="0">
                <a:latin typeface="Berlin Sans FB" panose="020E0602020502020306" pitchFamily="34" charset="0"/>
              </a:rPr>
              <a:t/>
            </a:r>
            <a:br>
              <a:rPr lang="en-GB" sz="2600" b="1" dirty="0" smtClean="0">
                <a:latin typeface="Berlin Sans FB" panose="020E0602020502020306" pitchFamily="34" charset="0"/>
              </a:rPr>
            </a:br>
            <a:r>
              <a:rPr lang="en-GB" sz="2600" dirty="0">
                <a:latin typeface="Berlin Sans FB" panose="020E0602020502020306" pitchFamily="34" charset="0"/>
              </a:rPr>
              <a:t>L</a:t>
            </a:r>
            <a:r>
              <a:rPr lang="en-GB" sz="2600" dirty="0" smtClean="0">
                <a:latin typeface="Berlin Sans FB" panose="020E0602020502020306" pitchFamily="34" charset="0"/>
              </a:rPr>
              <a:t>istening, assertiveness,  </a:t>
            </a:r>
            <a:r>
              <a:rPr lang="en-GB" sz="2600" dirty="0">
                <a:latin typeface="Berlin Sans FB" panose="020E0602020502020306" pitchFamily="34" charset="0"/>
              </a:rPr>
              <a:t>having an active </a:t>
            </a:r>
            <a:r>
              <a:rPr lang="en-GB" sz="2600" dirty="0" smtClean="0">
                <a:latin typeface="Berlin Sans FB" panose="020E0602020502020306" pitchFamily="34" charset="0"/>
              </a:rPr>
              <a:t>conversation, </a:t>
            </a:r>
            <a:r>
              <a:rPr lang="en-GB" sz="2600" dirty="0">
                <a:latin typeface="Berlin Sans FB" panose="020E0602020502020306" pitchFamily="34" charset="0"/>
              </a:rPr>
              <a:t>personal space, audio description</a:t>
            </a:r>
            <a:endParaRPr lang="en-GB" sz="2600" dirty="0" smtClean="0">
              <a:latin typeface="Berlin Sans FB" panose="020E0602020502020306" pitchFamily="34" charset="0"/>
            </a:endParaRPr>
          </a:p>
          <a:p>
            <a:pPr marL="514350" indent="-514350">
              <a:buFont typeface="+mj-lt"/>
              <a:buAutoNum type="arabicPeriod"/>
            </a:pPr>
            <a:r>
              <a:rPr lang="en-GB" sz="2600" b="1" dirty="0" smtClean="0">
                <a:latin typeface="Berlin Sans FB" panose="020E0602020502020306" pitchFamily="34" charset="0"/>
              </a:rPr>
              <a:t>My </a:t>
            </a:r>
            <a:r>
              <a:rPr lang="en-GB" sz="2600" b="1" dirty="0">
                <a:latin typeface="Berlin Sans FB" panose="020E0602020502020306" pitchFamily="34" charset="0"/>
              </a:rPr>
              <a:t>social network and </a:t>
            </a:r>
            <a:r>
              <a:rPr lang="en-GB" sz="2600" b="1" dirty="0" smtClean="0">
                <a:latin typeface="Berlin Sans FB" panose="020E0602020502020306" pitchFamily="34" charset="0"/>
              </a:rPr>
              <a:t>activities </a:t>
            </a:r>
          </a:p>
          <a:p>
            <a:pPr marL="0" indent="0">
              <a:buNone/>
            </a:pPr>
            <a:r>
              <a:rPr lang="en-GB" sz="2600" b="1" dirty="0" smtClean="0">
                <a:latin typeface="Berlin Sans FB" panose="020E0602020502020306" pitchFamily="34" charset="0"/>
              </a:rPr>
              <a:t>       </a:t>
            </a:r>
            <a:r>
              <a:rPr lang="en-GB" sz="2600" dirty="0" smtClean="0">
                <a:latin typeface="Berlin Sans FB" panose="020E0602020502020306" pitchFamily="34" charset="0"/>
              </a:rPr>
              <a:t>Making friends, </a:t>
            </a:r>
            <a:r>
              <a:rPr lang="en-GB" sz="2600" dirty="0">
                <a:latin typeface="Berlin Sans FB" panose="020E0602020502020306" pitchFamily="34" charset="0"/>
              </a:rPr>
              <a:t>s</a:t>
            </a:r>
            <a:r>
              <a:rPr lang="en-GB" sz="2600" dirty="0" smtClean="0">
                <a:latin typeface="Berlin Sans FB" panose="020E0602020502020306" pitchFamily="34" charset="0"/>
              </a:rPr>
              <a:t>ocial </a:t>
            </a:r>
            <a:r>
              <a:rPr lang="en-GB" sz="2600" dirty="0">
                <a:latin typeface="Berlin Sans FB" panose="020E0602020502020306" pitchFamily="34" charset="0"/>
              </a:rPr>
              <a:t>contacts at school </a:t>
            </a:r>
            <a:r>
              <a:rPr lang="en-GB" sz="2600" dirty="0" smtClean="0">
                <a:latin typeface="Berlin Sans FB" panose="020E0602020502020306" pitchFamily="34" charset="0"/>
              </a:rPr>
              <a:t>and </a:t>
            </a:r>
            <a:r>
              <a:rPr lang="en-GB" sz="2600" dirty="0">
                <a:latin typeface="Berlin Sans FB" panose="020E0602020502020306" pitchFamily="34" charset="0"/>
              </a:rPr>
              <a:t>at </a:t>
            </a:r>
            <a:r>
              <a:rPr lang="en-GB" sz="2600" dirty="0" smtClean="0">
                <a:latin typeface="Berlin Sans FB" panose="020E0602020502020306" pitchFamily="34" charset="0"/>
              </a:rPr>
              <a:t>home, leisure activities, thinking about careers</a:t>
            </a:r>
            <a:endParaRPr lang="nl-NL" sz="2600" dirty="0">
              <a:latin typeface="Berlin Sans FB" panose="020E0602020502020306" pitchFamily="34" charset="0"/>
            </a:endParaRPr>
          </a:p>
          <a:p>
            <a:pPr lvl="0"/>
            <a:endParaRPr lang="nl-NL" dirty="0"/>
          </a:p>
          <a:p>
            <a:pPr lvl="0"/>
            <a:endParaRPr lang="nl-NL" dirty="0"/>
          </a:p>
        </p:txBody>
      </p:sp>
    </p:spTree>
    <p:extLst>
      <p:ext uri="{BB962C8B-B14F-4D97-AF65-F5344CB8AC3E}">
        <p14:creationId xmlns:p14="http://schemas.microsoft.com/office/powerpoint/2010/main" val="652401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6000" dirty="0" smtClean="0">
                <a:latin typeface="Berlin Sans FB" panose="020E0602020502020306" pitchFamily="34" charset="0"/>
              </a:rPr>
              <a:t>Theme 1: Who am I ?</a:t>
            </a:r>
            <a:endParaRPr lang="en-GB" sz="6000" dirty="0">
              <a:latin typeface="Berlin Sans FB" panose="020E0602020502020306" pitchFamily="34" charset="0"/>
            </a:endParaRPr>
          </a:p>
        </p:txBody>
      </p:sp>
      <p:sp>
        <p:nvSpPr>
          <p:cNvPr id="3" name="Content Placeholder 2"/>
          <p:cNvSpPr>
            <a:spLocks noGrp="1"/>
          </p:cNvSpPr>
          <p:nvPr>
            <p:ph idx="1"/>
          </p:nvPr>
        </p:nvSpPr>
        <p:spPr/>
        <p:txBody>
          <a:bodyPr/>
          <a:lstStyle/>
          <a:p>
            <a:pPr marL="0" indent="0">
              <a:buNone/>
            </a:pPr>
            <a:endParaRPr lang="en-GB" dirty="0"/>
          </a:p>
        </p:txBody>
      </p:sp>
      <p:pic>
        <p:nvPicPr>
          <p:cNvPr id="2050" name="Picture 2" descr="Who am I? What is my brand personality? - creativeworl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47037" y="1653441"/>
            <a:ext cx="7137043" cy="455822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505200" y="6274331"/>
            <a:ext cx="6096000" cy="276999"/>
          </a:xfrm>
          <a:prstGeom prst="rect">
            <a:avLst/>
          </a:prstGeom>
        </p:spPr>
        <p:txBody>
          <a:bodyPr>
            <a:spAutoFit/>
          </a:bodyPr>
          <a:lstStyle/>
          <a:p>
            <a:r>
              <a:rPr lang="en-GB" sz="1200" dirty="0"/>
              <a:t>https://www.creativeworld.co.uk/wp-content/uploads/2018/10/shutterstock_198152975.jpg</a:t>
            </a:r>
          </a:p>
        </p:txBody>
      </p:sp>
    </p:spTree>
    <p:extLst>
      <p:ext uri="{BB962C8B-B14F-4D97-AF65-F5344CB8AC3E}">
        <p14:creationId xmlns:p14="http://schemas.microsoft.com/office/powerpoint/2010/main" val="3863807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5400" dirty="0" smtClean="0">
                <a:latin typeface="Berlin Sans FB" panose="020E0602020502020306" pitchFamily="34" charset="0"/>
              </a:rPr>
              <a:t>Developing empathy and recognising emotions</a:t>
            </a:r>
            <a:endParaRPr lang="en-GB" sz="5400" dirty="0">
              <a:latin typeface="Berlin Sans FB" panose="020E0602020502020306"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621870" y="1864813"/>
            <a:ext cx="4731930" cy="4731930"/>
          </a:xfrm>
        </p:spPr>
      </p:pic>
      <p:sp>
        <p:nvSpPr>
          <p:cNvPr id="5" name="Rectangle 4"/>
          <p:cNvSpPr/>
          <p:nvPr/>
        </p:nvSpPr>
        <p:spPr>
          <a:xfrm>
            <a:off x="287383" y="1690688"/>
            <a:ext cx="6426926" cy="4524315"/>
          </a:xfrm>
          <a:prstGeom prst="rect">
            <a:avLst/>
          </a:prstGeom>
        </p:spPr>
        <p:txBody>
          <a:bodyPr wrap="square">
            <a:spAutoFit/>
          </a:bodyPr>
          <a:lstStyle/>
          <a:p>
            <a:r>
              <a:rPr lang="en-GB" sz="2400" dirty="0">
                <a:latin typeface="Berlin Sans FB" panose="020E0602020502020306" pitchFamily="34" charset="0"/>
              </a:rPr>
              <a:t>Developing  listening skills- different tones of voice and what  emotions these </a:t>
            </a:r>
            <a:r>
              <a:rPr lang="en-GB" sz="2400" dirty="0" smtClean="0">
                <a:latin typeface="Berlin Sans FB" panose="020E0602020502020306" pitchFamily="34" charset="0"/>
              </a:rPr>
              <a:t>signify</a:t>
            </a:r>
          </a:p>
          <a:p>
            <a:endParaRPr lang="en-GB" sz="2400" dirty="0">
              <a:latin typeface="Berlin Sans FB" panose="020E0602020502020306" pitchFamily="34" charset="0"/>
            </a:endParaRPr>
          </a:p>
          <a:p>
            <a:r>
              <a:rPr lang="en-GB" sz="2400" dirty="0" smtClean="0">
                <a:latin typeface="Berlin Sans FB" panose="020E0602020502020306" pitchFamily="34" charset="0"/>
              </a:rPr>
              <a:t>Understanding what different sounds mean and linking these to feelings e.g. crying=upset, hurt, sad</a:t>
            </a:r>
          </a:p>
          <a:p>
            <a:endParaRPr lang="en-GB" sz="2400" dirty="0">
              <a:latin typeface="Berlin Sans FB" panose="020E0602020502020306" pitchFamily="34" charset="0"/>
            </a:endParaRPr>
          </a:p>
          <a:p>
            <a:r>
              <a:rPr lang="en-GB" sz="2400" dirty="0" smtClean="0">
                <a:latin typeface="Berlin Sans FB" panose="020E0602020502020306" pitchFamily="34" charset="0"/>
              </a:rPr>
              <a:t>Understanding that other people feel differently</a:t>
            </a:r>
          </a:p>
          <a:p>
            <a:endParaRPr lang="en-GB" sz="2400" dirty="0">
              <a:latin typeface="Berlin Sans FB" panose="020E0602020502020306" pitchFamily="34" charset="0"/>
            </a:endParaRPr>
          </a:p>
          <a:p>
            <a:r>
              <a:rPr lang="en-GB" sz="2400" dirty="0" smtClean="0">
                <a:latin typeface="Berlin Sans FB" panose="020E0602020502020306" pitchFamily="34" charset="0"/>
              </a:rPr>
              <a:t>Learning appropriate responses to sounds e.g. crying “are you hurt?” “what happened?”  “you can talk to me if you are feeling sad”</a:t>
            </a:r>
            <a:endParaRPr lang="en-GB" sz="2400" dirty="0">
              <a:latin typeface="Berlin Sans FB" panose="020E0602020502020306" pitchFamily="34" charset="0"/>
            </a:endParaRPr>
          </a:p>
        </p:txBody>
      </p:sp>
    </p:spTree>
    <p:extLst>
      <p:ext uri="{BB962C8B-B14F-4D97-AF65-F5344CB8AC3E}">
        <p14:creationId xmlns:p14="http://schemas.microsoft.com/office/powerpoint/2010/main" val="3106991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5400" dirty="0" smtClean="0">
                <a:latin typeface="Berlin Sans FB" panose="020E0602020502020306" pitchFamily="34" charset="0"/>
              </a:rPr>
              <a:t>Addressing mannerisms</a:t>
            </a:r>
            <a:endParaRPr lang="en-GB" sz="5400" dirty="0">
              <a:latin typeface="Berlin Sans FB" panose="020E0602020502020306"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709065" y="1825625"/>
            <a:ext cx="4353091" cy="4351338"/>
          </a:xfrm>
        </p:spPr>
      </p:pic>
      <p:sp>
        <p:nvSpPr>
          <p:cNvPr id="5" name="Rectangle 4"/>
          <p:cNvSpPr/>
          <p:nvPr/>
        </p:nvSpPr>
        <p:spPr>
          <a:xfrm>
            <a:off x="1071155" y="1825625"/>
            <a:ext cx="3788228" cy="3970318"/>
          </a:xfrm>
          <a:prstGeom prst="rect">
            <a:avLst/>
          </a:prstGeom>
        </p:spPr>
        <p:txBody>
          <a:bodyPr wrap="square">
            <a:spAutoFit/>
          </a:bodyPr>
          <a:lstStyle/>
          <a:p>
            <a:r>
              <a:rPr lang="en-GB" sz="2800" dirty="0">
                <a:latin typeface="Berlin Sans FB" panose="020E0602020502020306" pitchFamily="34" charset="0"/>
              </a:rPr>
              <a:t>Finding out about what may be socially unacceptable behaviour</a:t>
            </a:r>
            <a:r>
              <a:rPr lang="en-GB" sz="2800" dirty="0" smtClean="0">
                <a:latin typeface="Berlin Sans FB" panose="020E0602020502020306" pitchFamily="34" charset="0"/>
              </a:rPr>
              <a:t>, e.g. </a:t>
            </a:r>
            <a:r>
              <a:rPr lang="en-GB" sz="2800" dirty="0">
                <a:latin typeface="Berlin Sans FB" panose="020E0602020502020306" pitchFamily="34" charset="0"/>
              </a:rPr>
              <a:t>nose picking, grabbing, touching intimate areas of the </a:t>
            </a:r>
            <a:r>
              <a:rPr lang="en-GB" sz="2800" dirty="0" smtClean="0">
                <a:latin typeface="Berlin Sans FB" panose="020E0602020502020306" pitchFamily="34" charset="0"/>
              </a:rPr>
              <a:t>body, eating with mouth open, rocking, eye pressing</a:t>
            </a:r>
            <a:endParaRPr lang="en-GB" sz="2800" dirty="0">
              <a:latin typeface="Berlin Sans FB" panose="020E0602020502020306" pitchFamily="34" charset="0"/>
            </a:endParaRPr>
          </a:p>
        </p:txBody>
      </p:sp>
    </p:spTree>
    <p:extLst>
      <p:ext uri="{BB962C8B-B14F-4D97-AF65-F5344CB8AC3E}">
        <p14:creationId xmlns:p14="http://schemas.microsoft.com/office/powerpoint/2010/main" val="2845887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5400" dirty="0" smtClean="0">
                <a:latin typeface="Berlin Sans FB" panose="020E0602020502020306" pitchFamily="34" charset="0"/>
              </a:rPr>
              <a:t>Body posture</a:t>
            </a:r>
            <a:endParaRPr lang="en-GB" sz="5400" dirty="0">
              <a:latin typeface="Berlin Sans FB" panose="020E0602020502020306"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956368" y="1593373"/>
            <a:ext cx="4794363" cy="4794363"/>
          </a:xfrm>
        </p:spPr>
      </p:pic>
      <p:sp>
        <p:nvSpPr>
          <p:cNvPr id="5" name="Rectangle 4"/>
          <p:cNvSpPr/>
          <p:nvPr/>
        </p:nvSpPr>
        <p:spPr>
          <a:xfrm>
            <a:off x="718457" y="1593374"/>
            <a:ext cx="5042263" cy="5360294"/>
          </a:xfrm>
          <a:prstGeom prst="rect">
            <a:avLst/>
          </a:prstGeom>
        </p:spPr>
        <p:txBody>
          <a:bodyPr wrap="square">
            <a:spAutoFit/>
          </a:bodyPr>
          <a:lstStyle/>
          <a:p>
            <a:r>
              <a:rPr lang="en-GB" sz="2800" dirty="0">
                <a:latin typeface="Berlin Sans FB" panose="020E0602020502020306" pitchFamily="34" charset="0"/>
              </a:rPr>
              <a:t>Keeping head </a:t>
            </a:r>
            <a:r>
              <a:rPr lang="en-GB" sz="2800" dirty="0" smtClean="0">
                <a:latin typeface="Berlin Sans FB" panose="020E0602020502020306" pitchFamily="34" charset="0"/>
              </a:rPr>
              <a:t>up- you might have an agreed cue for this e.g. </a:t>
            </a:r>
            <a:r>
              <a:rPr lang="en-GB" sz="2800" dirty="0">
                <a:latin typeface="Berlin Sans FB" panose="020E0602020502020306" pitchFamily="34" charset="0"/>
              </a:rPr>
              <a:t>“show me your lovely face</a:t>
            </a:r>
            <a:r>
              <a:rPr lang="en-GB" sz="2800" dirty="0" smtClean="0">
                <a:latin typeface="Berlin Sans FB" panose="020E0602020502020306" pitchFamily="34" charset="0"/>
              </a:rPr>
              <a:t>”, or a tap on the shoulder</a:t>
            </a:r>
          </a:p>
          <a:p>
            <a:endParaRPr lang="en-GB" sz="2800" dirty="0">
              <a:latin typeface="Berlin Sans FB" panose="020E0602020502020306" pitchFamily="34" charset="0"/>
            </a:endParaRPr>
          </a:p>
          <a:p>
            <a:r>
              <a:rPr lang="en-GB" sz="2800" dirty="0">
                <a:latin typeface="Berlin Sans FB" panose="020E0602020502020306" pitchFamily="34" charset="0"/>
              </a:rPr>
              <a:t>Maintaining good </a:t>
            </a:r>
            <a:r>
              <a:rPr lang="en-GB" sz="2800" dirty="0" smtClean="0">
                <a:latin typeface="Berlin Sans FB" panose="020E0602020502020306" pitchFamily="34" charset="0"/>
              </a:rPr>
              <a:t>posture- explaining how this may look to others and the importance of back health</a:t>
            </a:r>
          </a:p>
          <a:p>
            <a:endParaRPr lang="en-GB" sz="2800" dirty="0">
              <a:latin typeface="Berlin Sans FB" panose="020E0602020502020306" pitchFamily="34" charset="0"/>
            </a:endParaRPr>
          </a:p>
          <a:p>
            <a:r>
              <a:rPr lang="en-GB" sz="2800" dirty="0" smtClean="0">
                <a:latin typeface="Berlin Sans FB" panose="020E0602020502020306" pitchFamily="34" charset="0"/>
              </a:rPr>
              <a:t>Talking about what their posture says to others</a:t>
            </a:r>
            <a:endParaRPr lang="en-GB" sz="2800" dirty="0">
              <a:latin typeface="Berlin Sans FB" panose="020E0602020502020306" pitchFamily="34" charset="0"/>
            </a:endParaRPr>
          </a:p>
        </p:txBody>
      </p:sp>
    </p:spTree>
    <p:extLst>
      <p:ext uri="{BB962C8B-B14F-4D97-AF65-F5344CB8AC3E}">
        <p14:creationId xmlns:p14="http://schemas.microsoft.com/office/powerpoint/2010/main" val="3032598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E9345-F1F1-8C47-9AEF-2EFD05B0F8FB}"/>
              </a:ext>
            </a:extLst>
          </p:cNvPr>
          <p:cNvSpPr>
            <a:spLocks noGrp="1"/>
          </p:cNvSpPr>
          <p:nvPr>
            <p:ph type="title"/>
          </p:nvPr>
        </p:nvSpPr>
        <p:spPr/>
        <p:txBody>
          <a:bodyPr>
            <a:normAutofit/>
          </a:bodyPr>
          <a:lstStyle/>
          <a:p>
            <a:pPr algn="ctr"/>
            <a:r>
              <a:rPr lang="en-GB" sz="5400" dirty="0" smtClean="0">
                <a:latin typeface="Berlin Sans FB" panose="020E0602020502020306" pitchFamily="34" charset="0"/>
              </a:rPr>
              <a:t>Encouraging </a:t>
            </a:r>
            <a:r>
              <a:rPr lang="en-GB" sz="5400" dirty="0">
                <a:latin typeface="Berlin Sans FB" panose="020E0602020502020306" pitchFamily="34" charset="0"/>
              </a:rPr>
              <a:t>a Growth Mindset </a:t>
            </a:r>
            <a:endParaRPr lang="en-US" sz="5400" dirty="0">
              <a:latin typeface="Berlin Sans FB" panose="020E0602020502020306" pitchFamily="34" charset="0"/>
            </a:endParaRPr>
          </a:p>
        </p:txBody>
      </p:sp>
      <p:sp>
        <p:nvSpPr>
          <p:cNvPr id="3" name="Content Placeholder 2"/>
          <p:cNvSpPr>
            <a:spLocks noGrp="1"/>
          </p:cNvSpPr>
          <p:nvPr>
            <p:ph idx="1"/>
          </p:nvPr>
        </p:nvSpPr>
        <p:spPr/>
        <p:txBody>
          <a:bodyPr/>
          <a:lstStyle/>
          <a:p>
            <a:endParaRPr lang="en-GB"/>
          </a:p>
        </p:txBody>
      </p:sp>
      <p:pic>
        <p:nvPicPr>
          <p:cNvPr id="8196" name="Picture 4" descr="How to develop the growth mindset | by Ruiyu Li | 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5633" y="1449233"/>
            <a:ext cx="6609807" cy="495735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0" y="6382901"/>
            <a:ext cx="6096000" cy="276999"/>
          </a:xfrm>
          <a:prstGeom prst="rect">
            <a:avLst/>
          </a:prstGeom>
        </p:spPr>
        <p:txBody>
          <a:bodyPr>
            <a:spAutoFit/>
          </a:bodyPr>
          <a:lstStyle/>
          <a:p>
            <a:r>
              <a:rPr lang="en-GB" sz="1200" dirty="0"/>
              <a:t>https://medium.com/@veraliruiyu/how-to-develop-the-growth-mindset-8de56f47384d</a:t>
            </a:r>
          </a:p>
        </p:txBody>
      </p:sp>
    </p:spTree>
    <p:extLst>
      <p:ext uri="{BB962C8B-B14F-4D97-AF65-F5344CB8AC3E}">
        <p14:creationId xmlns:p14="http://schemas.microsoft.com/office/powerpoint/2010/main" val="27288122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5400" dirty="0" smtClean="0">
                <a:latin typeface="Berlin Sans FB" panose="020E0602020502020306" pitchFamily="34" charset="0"/>
              </a:rPr>
              <a:t>Beautiful Oops</a:t>
            </a:r>
            <a:endParaRPr lang="en-GB" sz="5400" dirty="0">
              <a:latin typeface="Berlin Sans FB" panose="020E0602020502020306" pitchFamily="34" charset="0"/>
            </a:endParaRPr>
          </a:p>
        </p:txBody>
      </p:sp>
      <p:sp>
        <p:nvSpPr>
          <p:cNvPr id="3" name="Content Placeholder 2"/>
          <p:cNvSpPr>
            <a:spLocks noGrp="1"/>
          </p:cNvSpPr>
          <p:nvPr>
            <p:ph idx="1"/>
          </p:nvPr>
        </p:nvSpPr>
        <p:spPr/>
        <p:txBody>
          <a:bodyPr/>
          <a:lstStyle/>
          <a:p>
            <a:pPr marL="0" indent="0" algn="ctr">
              <a:buNone/>
            </a:pPr>
            <a:r>
              <a:rPr lang="en-GB" dirty="0">
                <a:latin typeface="Berlin Sans FB" panose="020E0602020502020306" pitchFamily="34" charset="0"/>
                <a:hlinkClick r:id="rId2"/>
              </a:rPr>
              <a:t>https://</a:t>
            </a:r>
            <a:r>
              <a:rPr lang="en-GB" dirty="0" smtClean="0">
                <a:latin typeface="Berlin Sans FB" panose="020E0602020502020306" pitchFamily="34" charset="0"/>
                <a:hlinkClick r:id="rId2"/>
              </a:rPr>
              <a:t>www.youtube.com/watch?v=0JsnciXX7CE</a:t>
            </a:r>
            <a:endParaRPr lang="en-GB" dirty="0" smtClean="0">
              <a:latin typeface="Berlin Sans FB" panose="020E0602020502020306" pitchFamily="34" charset="0"/>
            </a:endParaRPr>
          </a:p>
          <a:p>
            <a:pPr marL="0" indent="0">
              <a:buNone/>
            </a:pPr>
            <a:r>
              <a:rPr lang="en-GB" dirty="0" smtClean="0">
                <a:latin typeface="Berlin Sans FB" panose="020E0602020502020306" pitchFamily="34" charset="0"/>
              </a:rPr>
              <a:t>Watch the video of the book Beautiful Oops. Think about how you could incorporate some of these ideas in your classroom</a:t>
            </a:r>
          </a:p>
          <a:p>
            <a:pPr marL="0" indent="0">
              <a:buNone/>
            </a:pPr>
            <a:endParaRPr lang="en-GB" dirty="0"/>
          </a:p>
        </p:txBody>
      </p:sp>
      <p:pic>
        <p:nvPicPr>
          <p:cNvPr id="1030" name="Picture 6" descr="Beautiful Oops! With Barney Saltzberg | The Big Draw L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5301" y="3380093"/>
            <a:ext cx="2741589" cy="274158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Beautiful OOPS : Barney Salzberg: Amazon.co.uk: Book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94515" y="3380094"/>
            <a:ext cx="5483178" cy="274158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217817" y="6208133"/>
            <a:ext cx="6096000" cy="276999"/>
          </a:xfrm>
          <a:prstGeom prst="rect">
            <a:avLst/>
          </a:prstGeom>
        </p:spPr>
        <p:txBody>
          <a:bodyPr>
            <a:spAutoFit/>
          </a:bodyPr>
          <a:lstStyle/>
          <a:p>
            <a:r>
              <a:rPr lang="en-GB" sz="1200" dirty="0" err="1" smtClean="0"/>
              <a:t>Salzberg</a:t>
            </a:r>
            <a:r>
              <a:rPr lang="en-GB" sz="1200" dirty="0" smtClean="0"/>
              <a:t>, Barney The Beautiful Oops Workman Publishing 2009 </a:t>
            </a:r>
            <a:endParaRPr lang="en-GB" sz="1200" dirty="0"/>
          </a:p>
        </p:txBody>
      </p:sp>
    </p:spTree>
    <p:extLst>
      <p:ext uri="{BB962C8B-B14F-4D97-AF65-F5344CB8AC3E}">
        <p14:creationId xmlns:p14="http://schemas.microsoft.com/office/powerpoint/2010/main" val="2840369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1187099" y="670774"/>
            <a:ext cx="10515600" cy="5023916"/>
          </a:xfrm>
        </p:spPr>
        <p:txBody>
          <a:bodyPr>
            <a:normAutofit/>
          </a:bodyPr>
          <a:lstStyle/>
          <a:p>
            <a:pPr marL="0" indent="0" algn="ctr">
              <a:buNone/>
            </a:pPr>
            <a:r>
              <a:rPr lang="en-GB" sz="3600" dirty="0" smtClean="0">
                <a:solidFill>
                  <a:srgbClr val="FF0000"/>
                </a:solidFill>
                <a:latin typeface="Berlin Sans FB" panose="020E0602020502020306" pitchFamily="34" charset="0"/>
              </a:rPr>
              <a:t>S</a:t>
            </a:r>
            <a:r>
              <a:rPr lang="en-GB" sz="3600" dirty="0" smtClean="0">
                <a:latin typeface="Berlin Sans FB" panose="020E0602020502020306" pitchFamily="34" charset="0"/>
              </a:rPr>
              <a:t>ocial </a:t>
            </a:r>
            <a:r>
              <a:rPr lang="en-GB" sz="3600" dirty="0" smtClean="0">
                <a:solidFill>
                  <a:srgbClr val="FF0000"/>
                </a:solidFill>
                <a:latin typeface="Berlin Sans FB" panose="020E0602020502020306" pitchFamily="34" charset="0"/>
              </a:rPr>
              <a:t>S</a:t>
            </a:r>
            <a:r>
              <a:rPr lang="en-GB" sz="3600" dirty="0" smtClean="0">
                <a:latin typeface="Berlin Sans FB" panose="020E0602020502020306" pitchFamily="34" charset="0"/>
              </a:rPr>
              <a:t>kills </a:t>
            </a:r>
            <a:r>
              <a:rPr lang="en-GB" sz="3600" dirty="0" smtClean="0">
                <a:solidFill>
                  <a:srgbClr val="FF0000"/>
                </a:solidFill>
                <a:latin typeface="Berlin Sans FB" panose="020E0602020502020306" pitchFamily="34" charset="0"/>
              </a:rPr>
              <a:t>M</a:t>
            </a:r>
            <a:r>
              <a:rPr lang="en-GB" sz="3600" dirty="0" smtClean="0">
                <a:latin typeface="Berlin Sans FB" panose="020E0602020502020306" pitchFamily="34" charset="0"/>
              </a:rPr>
              <a:t>ake </a:t>
            </a:r>
            <a:r>
              <a:rPr lang="en-GB" sz="3600" dirty="0" smtClean="0">
                <a:solidFill>
                  <a:srgbClr val="FF0000"/>
                </a:solidFill>
                <a:latin typeface="Berlin Sans FB" panose="020E0602020502020306" pitchFamily="34" charset="0"/>
              </a:rPr>
              <a:t>I</a:t>
            </a:r>
            <a:r>
              <a:rPr lang="en-GB" sz="3600" dirty="0" smtClean="0">
                <a:latin typeface="Berlin Sans FB" panose="020E0602020502020306" pitchFamily="34" charset="0"/>
              </a:rPr>
              <a:t>nclusive </a:t>
            </a:r>
            <a:r>
              <a:rPr lang="en-GB" sz="3600" dirty="0" smtClean="0">
                <a:solidFill>
                  <a:srgbClr val="FF0000"/>
                </a:solidFill>
                <a:latin typeface="Berlin Sans FB" panose="020E0602020502020306" pitchFamily="34" charset="0"/>
              </a:rPr>
              <a:t>L</a:t>
            </a:r>
            <a:r>
              <a:rPr lang="en-GB" sz="3600" dirty="0" smtClean="0">
                <a:latin typeface="Berlin Sans FB" panose="020E0602020502020306" pitchFamily="34" charset="0"/>
              </a:rPr>
              <a:t>ife </a:t>
            </a:r>
            <a:r>
              <a:rPr lang="en-GB" sz="3600" dirty="0" smtClean="0">
                <a:solidFill>
                  <a:srgbClr val="FF0000"/>
                </a:solidFill>
                <a:latin typeface="Berlin Sans FB" panose="020E0602020502020306" pitchFamily="34" charset="0"/>
              </a:rPr>
              <a:t>E</a:t>
            </a:r>
            <a:r>
              <a:rPr lang="en-GB" sz="3600" dirty="0" smtClean="0">
                <a:latin typeface="Berlin Sans FB" panose="020E0602020502020306" pitchFamily="34" charset="0"/>
              </a:rPr>
              <a:t>asier</a:t>
            </a:r>
          </a:p>
          <a:p>
            <a:pPr marL="0" indent="0" algn="ctr">
              <a:buNone/>
            </a:pPr>
            <a:r>
              <a:rPr lang="en-GB" sz="3600" dirty="0" smtClean="0">
                <a:latin typeface="Berlin Sans FB" panose="020E0602020502020306" pitchFamily="34" charset="0"/>
              </a:rPr>
              <a:t>A </a:t>
            </a:r>
            <a:r>
              <a:rPr lang="en-GB" sz="3600" dirty="0">
                <a:latin typeface="Berlin Sans FB" panose="020E0602020502020306" pitchFamily="34" charset="0"/>
              </a:rPr>
              <a:t>training programme for teachers and </a:t>
            </a:r>
            <a:r>
              <a:rPr lang="en-GB" sz="3600" dirty="0" smtClean="0">
                <a:latin typeface="Berlin Sans FB" panose="020E0602020502020306" pitchFamily="34" charset="0"/>
              </a:rPr>
              <a:t>staff working </a:t>
            </a:r>
            <a:r>
              <a:rPr lang="en-GB" sz="3600" dirty="0">
                <a:latin typeface="Berlin Sans FB" panose="020E0602020502020306" pitchFamily="34" charset="0"/>
              </a:rPr>
              <a:t>with young people </a:t>
            </a:r>
            <a:r>
              <a:rPr lang="en-GB" sz="3600" dirty="0" smtClean="0">
                <a:latin typeface="Berlin Sans FB" panose="020E0602020502020306" pitchFamily="34" charset="0"/>
              </a:rPr>
              <a:t>who have Visual Impairment</a:t>
            </a:r>
            <a:endParaRPr lang="en-GB" sz="3600" dirty="0">
              <a:latin typeface="Berlin Sans FB" panose="020E0602020502020306" pitchFamily="34" charset="0"/>
            </a:endParaRPr>
          </a:p>
          <a:p>
            <a:pPr marL="0" indent="0">
              <a:buNone/>
            </a:pPr>
            <a:endParaRPr lang="sl-SI" sz="4000" dirty="0"/>
          </a:p>
        </p:txBody>
      </p:sp>
      <p:pic>
        <p:nvPicPr>
          <p:cNvPr id="5" name="Slika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73850" y="224502"/>
            <a:ext cx="1594381" cy="455421"/>
          </a:xfrm>
          <a:prstGeom prst="rect">
            <a:avLst/>
          </a:prstGeom>
        </p:spPr>
      </p:pic>
      <p:sp>
        <p:nvSpPr>
          <p:cNvPr id="8" name="Enakokraki trikotnik 7"/>
          <p:cNvSpPr/>
          <p:nvPr/>
        </p:nvSpPr>
        <p:spPr>
          <a:xfrm flipV="1">
            <a:off x="69274" y="0"/>
            <a:ext cx="4056611" cy="445446"/>
          </a:xfrm>
          <a:prstGeom prst="triangle">
            <a:avLst/>
          </a:prstGeom>
          <a:solidFill>
            <a:schemeClr val="accent1">
              <a:lumMod val="75000"/>
            </a:schemeClr>
          </a:solidFill>
          <a:ln>
            <a:solidFill>
              <a:schemeClr val="accent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sp>
        <p:nvSpPr>
          <p:cNvPr id="9" name="Enakokraki trikotnik 8"/>
          <p:cNvSpPr/>
          <p:nvPr/>
        </p:nvSpPr>
        <p:spPr>
          <a:xfrm flipV="1">
            <a:off x="4569231" y="0"/>
            <a:ext cx="4056611" cy="445446"/>
          </a:xfrm>
          <a:prstGeom prst="triangle">
            <a:avLst/>
          </a:prstGeom>
          <a:solidFill>
            <a:schemeClr val="accent6"/>
          </a:solidFill>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pic>
        <p:nvPicPr>
          <p:cNvPr id="10" name="Slika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991" y="5735472"/>
            <a:ext cx="5090160" cy="683477"/>
          </a:xfrm>
          <a:prstGeom prst="rect">
            <a:avLst/>
          </a:prstGeom>
        </p:spPr>
      </p:pic>
      <p:sp>
        <p:nvSpPr>
          <p:cNvPr id="2" name="Rectangle 1"/>
          <p:cNvSpPr/>
          <p:nvPr/>
        </p:nvSpPr>
        <p:spPr>
          <a:xfrm>
            <a:off x="3823856" y="5385110"/>
            <a:ext cx="5547360" cy="246221"/>
          </a:xfrm>
          <a:prstGeom prst="rect">
            <a:avLst/>
          </a:prstGeom>
        </p:spPr>
        <p:txBody>
          <a:bodyPr wrap="square">
            <a:spAutoFit/>
          </a:bodyPr>
          <a:lstStyle/>
          <a:p>
            <a:r>
              <a:rPr lang="en-GB" sz="1000" dirty="0" smtClean="0"/>
              <a:t>(https</a:t>
            </a:r>
            <a:r>
              <a:rPr lang="en-GB" sz="1000" dirty="0"/>
              <a:t>://ibvi.org/blog/educational-options-for-blind-and-visually-impaired-kids</a:t>
            </a:r>
            <a:r>
              <a:rPr lang="en-GB" sz="1000" dirty="0" smtClean="0"/>
              <a:t>/)</a:t>
            </a:r>
            <a:endParaRPr lang="en-GB" sz="1000" dirty="0"/>
          </a:p>
        </p:txBody>
      </p:sp>
      <p:pic>
        <p:nvPicPr>
          <p:cNvPr id="1026" name="Picture 2" descr="Blind Kid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6195" y="2461403"/>
            <a:ext cx="6211527" cy="28829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20204" y="5658334"/>
            <a:ext cx="6853646" cy="246221"/>
          </a:xfrm>
          <a:prstGeom prst="rect">
            <a:avLst/>
          </a:prstGeom>
        </p:spPr>
        <p:txBody>
          <a:bodyPr wrap="square">
            <a:spAutoFit/>
          </a:bodyPr>
          <a:lstStyle/>
          <a:p>
            <a:r>
              <a:rPr lang="en-GB" sz="1000" dirty="0"/>
              <a:t>https://ibvi.org/wp-content/uploads/2019/12/IBVI_Blog_Education_For_Blind_Kids_1920x820.jpg</a:t>
            </a:r>
          </a:p>
        </p:txBody>
      </p:sp>
    </p:spTree>
    <p:extLst>
      <p:ext uri="{BB962C8B-B14F-4D97-AF65-F5344CB8AC3E}">
        <p14:creationId xmlns:p14="http://schemas.microsoft.com/office/powerpoint/2010/main" val="13080058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5400" dirty="0" smtClean="0">
                <a:latin typeface="Berlin Sans FB" panose="020E0602020502020306" pitchFamily="34" charset="0"/>
              </a:rPr>
              <a:t>Using Drama with </a:t>
            </a:r>
            <a:r>
              <a:rPr lang="en-US" sz="5400" dirty="0" err="1" smtClean="0">
                <a:latin typeface="Berlin Sans FB" panose="020E0602020502020306" pitchFamily="34" charset="0"/>
              </a:rPr>
              <a:t>su</a:t>
            </a:r>
            <a:endParaRPr lang="en-GB" sz="5400" dirty="0">
              <a:latin typeface="Berlin Sans FB" panose="020E0602020502020306" pitchFamily="34" charset="0"/>
            </a:endParaRPr>
          </a:p>
        </p:txBody>
      </p:sp>
      <p:sp>
        <p:nvSpPr>
          <p:cNvPr id="3" name="Content Placeholder 2"/>
          <p:cNvSpPr>
            <a:spLocks noGrp="1"/>
          </p:cNvSpPr>
          <p:nvPr>
            <p:ph idx="1"/>
          </p:nvPr>
        </p:nvSpPr>
        <p:spPr/>
        <p:txBody>
          <a:bodyPr/>
          <a:lstStyle/>
          <a:p>
            <a:endParaRPr lang="en-GB" dirty="0"/>
          </a:p>
        </p:txBody>
      </p:sp>
      <p:pic>
        <p:nvPicPr>
          <p:cNvPr id="9218" name="Picture 2" descr="Drama school Theatre Play, Treats, text, logo, association png | PNGW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1639" y="1823865"/>
            <a:ext cx="7008722" cy="430427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962423" y="5897303"/>
            <a:ext cx="6178731" cy="461665"/>
          </a:xfrm>
          <a:prstGeom prst="rect">
            <a:avLst/>
          </a:prstGeom>
        </p:spPr>
        <p:txBody>
          <a:bodyPr wrap="square">
            <a:spAutoFit/>
          </a:bodyPr>
          <a:lstStyle/>
          <a:p>
            <a:r>
              <a:rPr lang="en-GB" sz="1200" dirty="0"/>
              <a:t>https://w7.pngwing.com/pngs/196/88/png-transparent-yellow-and-blue-masks-illustration-theatre-cinema-drama-theater-drama-office-s-text-heart-smiley.png</a:t>
            </a:r>
          </a:p>
        </p:txBody>
      </p:sp>
    </p:spTree>
    <p:extLst>
      <p:ext uri="{BB962C8B-B14F-4D97-AF65-F5344CB8AC3E}">
        <p14:creationId xmlns:p14="http://schemas.microsoft.com/office/powerpoint/2010/main" val="4261617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Berlin Sans FB" panose="020E0602020502020306" pitchFamily="34" charset="0"/>
              </a:rPr>
              <a:t>Drama </a:t>
            </a:r>
            <a:r>
              <a:rPr lang="en-US" dirty="0" smtClean="0">
                <a:latin typeface="Berlin Sans FB" panose="020E0602020502020306" pitchFamily="34" charset="0"/>
              </a:rPr>
              <a:t>for students with Visual Impairment </a:t>
            </a:r>
            <a:r>
              <a:rPr lang="en-US" dirty="0">
                <a:latin typeface="Berlin Sans FB" panose="020E0602020502020306" pitchFamily="34" charset="0"/>
              </a:rPr>
              <a:t>– developing social skills and empathy</a:t>
            </a:r>
            <a:endParaRPr lang="en-GB" dirty="0"/>
          </a:p>
        </p:txBody>
      </p:sp>
      <p:sp>
        <p:nvSpPr>
          <p:cNvPr id="3" name="Content Placeholder 2"/>
          <p:cNvSpPr>
            <a:spLocks noGrp="1"/>
          </p:cNvSpPr>
          <p:nvPr>
            <p:ph idx="1"/>
          </p:nvPr>
        </p:nvSpPr>
        <p:spPr>
          <a:xfrm>
            <a:off x="838200" y="1972491"/>
            <a:ext cx="10515600" cy="4428308"/>
          </a:xfrm>
        </p:spPr>
        <p:txBody>
          <a:bodyPr/>
          <a:lstStyle/>
          <a:p>
            <a:r>
              <a:rPr lang="en-US" dirty="0">
                <a:latin typeface="Berlin Sans FB" panose="020E0602020502020306" pitchFamily="34" charset="0"/>
              </a:rPr>
              <a:t>Drama and role-play are wonderful tools to teach VI children about the world around them and explore their place in it.</a:t>
            </a:r>
          </a:p>
          <a:p>
            <a:r>
              <a:rPr lang="en-US" dirty="0">
                <a:latin typeface="Berlin Sans FB" panose="020E0602020502020306" pitchFamily="34" charset="0"/>
              </a:rPr>
              <a:t>Drama provides a safe space to explore the feelings of others as well as ourselves. Children can actually experience the issues, relationships and environments that effect their world. They can experiment with various responses both emotional and practical.</a:t>
            </a:r>
          </a:p>
          <a:p>
            <a:r>
              <a:rPr lang="en-US" dirty="0">
                <a:latin typeface="Berlin Sans FB" panose="020E0602020502020306" pitchFamily="34" charset="0"/>
              </a:rPr>
              <a:t>Drama creates a distance where children can feel the feeling without getting caught up in the emotion. By engaging in drama in this way they are getting equipped with the skills to integrate socially and build meaningful relationships.</a:t>
            </a:r>
          </a:p>
          <a:p>
            <a:endParaRPr lang="en-GB" dirty="0"/>
          </a:p>
        </p:txBody>
      </p:sp>
    </p:spTree>
    <p:extLst>
      <p:ext uri="{BB962C8B-B14F-4D97-AF65-F5344CB8AC3E}">
        <p14:creationId xmlns:p14="http://schemas.microsoft.com/office/powerpoint/2010/main" val="40951107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6000" dirty="0" smtClean="0">
                <a:latin typeface="Berlin Sans FB" panose="020E0602020502020306" pitchFamily="34" charset="0"/>
              </a:rPr>
              <a:t>Theme 2: Mindfulness</a:t>
            </a:r>
            <a:endParaRPr lang="en-GB" sz="6000" dirty="0">
              <a:latin typeface="Berlin Sans FB" panose="020E0602020502020306" pitchFamily="34" charset="0"/>
            </a:endParaRPr>
          </a:p>
        </p:txBody>
      </p:sp>
      <p:sp>
        <p:nvSpPr>
          <p:cNvPr id="3" name="Content Placeholder 2"/>
          <p:cNvSpPr>
            <a:spLocks noGrp="1"/>
          </p:cNvSpPr>
          <p:nvPr>
            <p:ph idx="1"/>
          </p:nvPr>
        </p:nvSpPr>
        <p:spPr/>
        <p:txBody>
          <a:bodyPr/>
          <a:lstStyle/>
          <a:p>
            <a:pPr marL="0" indent="0">
              <a:buNone/>
            </a:pPr>
            <a:endParaRPr lang="en-GB" b="1" dirty="0" smtClean="0"/>
          </a:p>
        </p:txBody>
      </p:sp>
      <p:pic>
        <p:nvPicPr>
          <p:cNvPr id="1032" name="Picture 8" descr="What does “Mindful” really mean? - Emotional Intelligence, Mindfulness &amp;  Resilience Training | Alison Hutche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1029" y="1628776"/>
            <a:ext cx="5093335" cy="485989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137925" y="6506021"/>
            <a:ext cx="3479542" cy="276999"/>
          </a:xfrm>
          <a:prstGeom prst="rect">
            <a:avLst/>
          </a:prstGeom>
        </p:spPr>
        <p:txBody>
          <a:bodyPr wrap="none">
            <a:spAutoFit/>
          </a:bodyPr>
          <a:lstStyle/>
          <a:p>
            <a:r>
              <a:rPr lang="en-GB" sz="1200" dirty="0"/>
              <a:t>https://www.mentalup.co/blog/mindfulness-for-kids</a:t>
            </a:r>
          </a:p>
        </p:txBody>
      </p:sp>
    </p:spTree>
    <p:extLst>
      <p:ext uri="{BB962C8B-B14F-4D97-AF65-F5344CB8AC3E}">
        <p14:creationId xmlns:p14="http://schemas.microsoft.com/office/powerpoint/2010/main" val="27613622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latin typeface="Berlin Sans FB" panose="020E0602020502020306" pitchFamily="34" charset="0"/>
              </a:rPr>
              <a:t>Mindfulness, Visual Impairment and social skills </a:t>
            </a:r>
            <a:endParaRPr lang="en-GB" dirty="0">
              <a:latin typeface="Berlin Sans FB" panose="020E0602020502020306" pitchFamily="34" charset="0"/>
            </a:endParaRPr>
          </a:p>
        </p:txBody>
      </p:sp>
      <p:sp>
        <p:nvSpPr>
          <p:cNvPr id="6" name="Content Placeholder 5"/>
          <p:cNvSpPr>
            <a:spLocks noGrp="1"/>
          </p:cNvSpPr>
          <p:nvPr>
            <p:ph idx="1"/>
          </p:nvPr>
        </p:nvSpPr>
        <p:spPr/>
        <p:txBody>
          <a:bodyPr/>
          <a:lstStyle/>
          <a:p>
            <a:r>
              <a:rPr lang="en-US" dirty="0" smtClean="0">
                <a:latin typeface="Berlin Sans FB" panose="020E0602020502020306" pitchFamily="34" charset="0"/>
              </a:rPr>
              <a:t>Mindfulness activities help us to connect with ourselves. Only when we are secure in ourselves can we begin to connect with others, build relationships and develop good social skills.</a:t>
            </a:r>
          </a:p>
          <a:p>
            <a:r>
              <a:rPr lang="en-US" dirty="0" smtClean="0">
                <a:latin typeface="Berlin Sans FB" panose="020E0602020502020306" pitchFamily="34" charset="0"/>
              </a:rPr>
              <a:t>Children with a VI have added stress in their lives as all forms communication are more complicated for them.</a:t>
            </a:r>
          </a:p>
          <a:p>
            <a:r>
              <a:rPr lang="en-US" dirty="0" smtClean="0">
                <a:latin typeface="Berlin Sans FB" panose="020E0602020502020306" pitchFamily="34" charset="0"/>
              </a:rPr>
              <a:t>Stress impedes their ability to learn, listen, connect and process emotions.</a:t>
            </a:r>
          </a:p>
          <a:p>
            <a:r>
              <a:rPr lang="en-US" dirty="0" smtClean="0">
                <a:latin typeface="Berlin Sans FB" panose="020E0602020502020306" pitchFamily="34" charset="0"/>
              </a:rPr>
              <a:t>Regular mindfulness reduces stress and allows children the space they need to process, feel at ease and learn. </a:t>
            </a:r>
            <a:endParaRPr lang="en-GB" dirty="0">
              <a:latin typeface="Berlin Sans FB" panose="020E0602020502020306" pitchFamily="34" charset="0"/>
            </a:endParaRPr>
          </a:p>
        </p:txBody>
      </p:sp>
    </p:spTree>
    <p:extLst>
      <p:ext uri="{BB962C8B-B14F-4D97-AF65-F5344CB8AC3E}">
        <p14:creationId xmlns:p14="http://schemas.microsoft.com/office/powerpoint/2010/main" val="10328773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Berlin Sans FB" panose="020E0602020502020306" pitchFamily="34" charset="0"/>
              </a:rPr>
              <a:t>A mindfulness exercise to try </a:t>
            </a:r>
            <a:r>
              <a:rPr lang="en-US" sz="3200" dirty="0" smtClean="0">
                <a:latin typeface="Berlin Sans FB" panose="020E0602020502020306" pitchFamily="34" charset="0"/>
              </a:rPr>
              <a:t>(</a:t>
            </a:r>
            <a:r>
              <a:rPr lang="en-US" sz="3200" dirty="0" err="1" smtClean="0">
                <a:latin typeface="Berlin Sans FB" panose="020E0602020502020306" pitchFamily="34" charset="0"/>
              </a:rPr>
              <a:t>approx</a:t>
            </a:r>
            <a:r>
              <a:rPr lang="en-US" sz="3200" dirty="0" smtClean="0">
                <a:latin typeface="Berlin Sans FB" panose="020E0602020502020306" pitchFamily="34" charset="0"/>
              </a:rPr>
              <a:t> 6 </a:t>
            </a:r>
            <a:r>
              <a:rPr lang="en-US" sz="3200" dirty="0" err="1" smtClean="0">
                <a:latin typeface="Berlin Sans FB" panose="020E0602020502020306" pitchFamily="34" charset="0"/>
              </a:rPr>
              <a:t>mins</a:t>
            </a:r>
            <a:r>
              <a:rPr lang="en-US" sz="3200" dirty="0" smtClean="0">
                <a:latin typeface="Berlin Sans FB" panose="020E0602020502020306" pitchFamily="34" charset="0"/>
              </a:rPr>
              <a:t>)</a:t>
            </a:r>
            <a:endParaRPr lang="en-GB" sz="3200" dirty="0">
              <a:latin typeface="Berlin Sans FB" panose="020E0602020502020306" pitchFamily="34" charset="0"/>
            </a:endParaRPr>
          </a:p>
        </p:txBody>
      </p:sp>
      <p:sp>
        <p:nvSpPr>
          <p:cNvPr id="3" name="Content Placeholder 2"/>
          <p:cNvSpPr>
            <a:spLocks noGrp="1"/>
          </p:cNvSpPr>
          <p:nvPr>
            <p:ph idx="1"/>
          </p:nvPr>
        </p:nvSpPr>
        <p:spPr>
          <a:xfrm>
            <a:off x="838200" y="1690688"/>
            <a:ext cx="10515600" cy="4597545"/>
          </a:xfrm>
        </p:spPr>
        <p:txBody>
          <a:bodyPr>
            <a:normAutofit fontScale="92500" lnSpcReduction="10000"/>
          </a:bodyPr>
          <a:lstStyle/>
          <a:p>
            <a:r>
              <a:rPr lang="en-US" dirty="0" smtClean="0">
                <a:latin typeface="Berlin Sans FB" panose="020E0602020502020306" pitchFamily="34" charset="0"/>
              </a:rPr>
              <a:t>Sit in your chair with two feet on the floor, your back against the back of the chair and if it is comfortable for you, gently close your eyes.</a:t>
            </a:r>
          </a:p>
          <a:p>
            <a:r>
              <a:rPr lang="en-US" dirty="0" smtClean="0">
                <a:latin typeface="Berlin Sans FB" panose="020E0602020502020306" pitchFamily="34" charset="0"/>
              </a:rPr>
              <a:t>Pay attention to your breathing. Follow your breath right to the end as you breathe in and follow the breath right to the end as you breathe out. Just by doing this you might feel your breath slow down. Maybe count your breath in and out and feel the count get slightly longer. (1.5 </a:t>
            </a:r>
            <a:r>
              <a:rPr lang="en-US" dirty="0" err="1" smtClean="0">
                <a:latin typeface="Berlin Sans FB" panose="020E0602020502020306" pitchFamily="34" charset="0"/>
              </a:rPr>
              <a:t>mins</a:t>
            </a:r>
            <a:r>
              <a:rPr lang="en-US" dirty="0" smtClean="0">
                <a:latin typeface="Berlin Sans FB" panose="020E0602020502020306" pitchFamily="34" charset="0"/>
              </a:rPr>
              <a:t>)</a:t>
            </a:r>
          </a:p>
          <a:p>
            <a:r>
              <a:rPr lang="en-US" dirty="0" smtClean="0">
                <a:latin typeface="Berlin Sans FB" panose="020E0602020502020306" pitchFamily="34" charset="0"/>
              </a:rPr>
              <a:t>See if you can pull the breath down to your tummy. Breathing in your breath goes deep, breathing out your breath goes slow. (1 min)</a:t>
            </a:r>
          </a:p>
          <a:p>
            <a:r>
              <a:rPr lang="en-US" dirty="0" smtClean="0">
                <a:latin typeface="Berlin Sans FB" panose="020E0602020502020306" pitchFamily="34" charset="0"/>
              </a:rPr>
              <a:t>Now listen. Listen to the noises inside the room and outside the room. Pay attention. See what you notice that you weren’t aware of. (2 </a:t>
            </a:r>
            <a:r>
              <a:rPr lang="en-US" dirty="0" err="1" smtClean="0">
                <a:latin typeface="Berlin Sans FB" panose="020E0602020502020306" pitchFamily="34" charset="0"/>
              </a:rPr>
              <a:t>mins</a:t>
            </a:r>
            <a:r>
              <a:rPr lang="en-US" dirty="0" smtClean="0">
                <a:latin typeface="Berlin Sans FB" panose="020E0602020502020306" pitchFamily="34" charset="0"/>
              </a:rPr>
              <a:t>)</a:t>
            </a:r>
          </a:p>
          <a:p>
            <a:r>
              <a:rPr lang="en-US" dirty="0" smtClean="0">
                <a:latin typeface="Berlin Sans FB" panose="020E0602020502020306" pitchFamily="34" charset="0"/>
              </a:rPr>
              <a:t>Share what you heard and what your body feels like just by taking some minutes to be still. (2 </a:t>
            </a:r>
            <a:r>
              <a:rPr lang="en-US" dirty="0" err="1" smtClean="0">
                <a:latin typeface="Berlin Sans FB" panose="020E0602020502020306" pitchFamily="34" charset="0"/>
              </a:rPr>
              <a:t>mins</a:t>
            </a:r>
            <a:r>
              <a:rPr lang="en-US" dirty="0" smtClean="0">
                <a:latin typeface="Berlin Sans FB" panose="020E0602020502020306" pitchFamily="34" charset="0"/>
              </a:rPr>
              <a:t>)</a:t>
            </a:r>
            <a:endParaRPr lang="en-GB" dirty="0">
              <a:latin typeface="Berlin Sans FB" panose="020E0602020502020306" pitchFamily="34" charset="0"/>
            </a:endParaRPr>
          </a:p>
        </p:txBody>
      </p:sp>
    </p:spTree>
    <p:extLst>
      <p:ext uri="{BB962C8B-B14F-4D97-AF65-F5344CB8AC3E}">
        <p14:creationId xmlns:p14="http://schemas.microsoft.com/office/powerpoint/2010/main" val="34908453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6000" dirty="0" smtClean="0">
                <a:latin typeface="Berlin Sans FB" panose="020E0602020502020306" pitchFamily="34" charset="0"/>
              </a:rPr>
              <a:t>Theme 3: Empowerment</a:t>
            </a:r>
            <a:endParaRPr lang="en-GB" sz="6000" dirty="0">
              <a:latin typeface="Berlin Sans FB" panose="020E0602020502020306" pitchFamily="34" charset="0"/>
            </a:endParaRPr>
          </a:p>
        </p:txBody>
      </p:sp>
      <p:sp>
        <p:nvSpPr>
          <p:cNvPr id="3" name="Content Placeholder 2"/>
          <p:cNvSpPr>
            <a:spLocks noGrp="1"/>
          </p:cNvSpPr>
          <p:nvPr>
            <p:ph idx="1"/>
          </p:nvPr>
        </p:nvSpPr>
        <p:spPr/>
        <p:txBody>
          <a:bodyPr/>
          <a:lstStyle/>
          <a:p>
            <a:endParaRPr lang="en-GB" dirty="0"/>
          </a:p>
        </p:txBody>
      </p:sp>
      <p:pic>
        <p:nvPicPr>
          <p:cNvPr id="10242" name="Picture 2" descr="how to raise a well-rounded chi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614487"/>
            <a:ext cx="6858000" cy="45624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429000" y="6355761"/>
            <a:ext cx="6096000" cy="276999"/>
          </a:xfrm>
          <a:prstGeom prst="rect">
            <a:avLst/>
          </a:prstGeom>
        </p:spPr>
        <p:txBody>
          <a:bodyPr>
            <a:spAutoFit/>
          </a:bodyPr>
          <a:lstStyle/>
          <a:p>
            <a:r>
              <a:rPr lang="en-GB" sz="1200" dirty="0" smtClean="0"/>
              <a:t>https://mindchampsorg.files.wordpress.com/2016/08/confident-child.jpg?w=720</a:t>
            </a:r>
            <a:endParaRPr lang="en-GB" sz="1200" dirty="0"/>
          </a:p>
        </p:txBody>
      </p:sp>
    </p:spTree>
    <p:extLst>
      <p:ext uri="{BB962C8B-B14F-4D97-AF65-F5344CB8AC3E}">
        <p14:creationId xmlns:p14="http://schemas.microsoft.com/office/powerpoint/2010/main" val="41740331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5400" dirty="0" smtClean="0">
                <a:latin typeface="Berlin Sans FB" panose="020E0602020502020306" pitchFamily="34" charset="0"/>
              </a:rPr>
              <a:t>Empowerment</a:t>
            </a:r>
            <a:endParaRPr lang="en-GB" sz="5400" dirty="0">
              <a:latin typeface="Berlin Sans FB" panose="020E0602020502020306"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294822" y="1319348"/>
            <a:ext cx="5185955" cy="5185955"/>
          </a:xfrm>
        </p:spPr>
      </p:pic>
      <p:sp>
        <p:nvSpPr>
          <p:cNvPr id="5" name="Rectangle 4"/>
          <p:cNvSpPr/>
          <p:nvPr/>
        </p:nvSpPr>
        <p:spPr>
          <a:xfrm>
            <a:off x="522514" y="1319348"/>
            <a:ext cx="5772308" cy="5632311"/>
          </a:xfrm>
          <a:prstGeom prst="rect">
            <a:avLst/>
          </a:prstGeom>
        </p:spPr>
        <p:txBody>
          <a:bodyPr wrap="square">
            <a:spAutoFit/>
          </a:bodyPr>
          <a:lstStyle/>
          <a:p>
            <a:r>
              <a:rPr lang="en-US" dirty="0">
                <a:latin typeface="Berlin Sans FB" panose="020E0602020502020306" pitchFamily="34" charset="0"/>
              </a:rPr>
              <a:t>Understanding their visual impairment and being able to explain it to </a:t>
            </a:r>
            <a:r>
              <a:rPr lang="en-US" dirty="0" smtClean="0">
                <a:latin typeface="Berlin Sans FB" panose="020E0602020502020306" pitchFamily="34" charset="0"/>
              </a:rPr>
              <a:t>others</a:t>
            </a:r>
          </a:p>
          <a:p>
            <a:endParaRPr lang="en-US" dirty="0">
              <a:latin typeface="Berlin Sans FB" panose="020E0602020502020306" pitchFamily="34" charset="0"/>
            </a:endParaRPr>
          </a:p>
          <a:p>
            <a:r>
              <a:rPr lang="en-US" dirty="0">
                <a:latin typeface="Berlin Sans FB" panose="020E0602020502020306" pitchFamily="34" charset="0"/>
              </a:rPr>
              <a:t>Knowing what helps, e.g. print size, </a:t>
            </a:r>
            <a:r>
              <a:rPr lang="en-US" dirty="0" smtClean="0">
                <a:latin typeface="Berlin Sans FB" panose="020E0602020502020306" pitchFamily="34" charset="0"/>
              </a:rPr>
              <a:t>magnifiers</a:t>
            </a:r>
          </a:p>
          <a:p>
            <a:endParaRPr lang="en-US" dirty="0">
              <a:latin typeface="Berlin Sans FB" panose="020E0602020502020306" pitchFamily="34" charset="0"/>
            </a:endParaRPr>
          </a:p>
          <a:p>
            <a:r>
              <a:rPr lang="en-US" dirty="0">
                <a:latin typeface="Berlin Sans FB" panose="020E0602020502020306" pitchFamily="34" charset="0"/>
              </a:rPr>
              <a:t>Looking after glasses and </a:t>
            </a:r>
            <a:r>
              <a:rPr lang="en-US" dirty="0" smtClean="0">
                <a:latin typeface="Berlin Sans FB" panose="020E0602020502020306" pitchFamily="34" charset="0"/>
              </a:rPr>
              <a:t>equipment</a:t>
            </a:r>
          </a:p>
          <a:p>
            <a:endParaRPr lang="en-US" dirty="0">
              <a:latin typeface="Berlin Sans FB" panose="020E0602020502020306" pitchFamily="34" charset="0"/>
            </a:endParaRPr>
          </a:p>
          <a:p>
            <a:r>
              <a:rPr lang="en-US" dirty="0">
                <a:latin typeface="Berlin Sans FB" panose="020E0602020502020306" pitchFamily="34" charset="0"/>
              </a:rPr>
              <a:t>Knowing about their </a:t>
            </a:r>
            <a:r>
              <a:rPr lang="en-US" dirty="0" smtClean="0">
                <a:latin typeface="Berlin Sans FB" panose="020E0602020502020306" pitchFamily="34" charset="0"/>
              </a:rPr>
              <a:t>strengths</a:t>
            </a:r>
          </a:p>
          <a:p>
            <a:r>
              <a:rPr lang="en-US" dirty="0" smtClean="0">
                <a:latin typeface="Berlin Sans FB" panose="020E0602020502020306" pitchFamily="34" charset="0"/>
              </a:rPr>
              <a:t> </a:t>
            </a:r>
            <a:endParaRPr lang="en-US" dirty="0">
              <a:latin typeface="Berlin Sans FB" panose="020E0602020502020306" pitchFamily="34" charset="0"/>
            </a:endParaRPr>
          </a:p>
          <a:p>
            <a:r>
              <a:rPr lang="en-US" dirty="0">
                <a:latin typeface="Berlin Sans FB" panose="020E0602020502020306" pitchFamily="34" charset="0"/>
              </a:rPr>
              <a:t>Being aware of what is </a:t>
            </a:r>
            <a:r>
              <a:rPr lang="en-US" dirty="0" smtClean="0">
                <a:latin typeface="Berlin Sans FB" panose="020E0602020502020306" pitchFamily="34" charset="0"/>
              </a:rPr>
              <a:t>challenging</a:t>
            </a:r>
          </a:p>
          <a:p>
            <a:endParaRPr lang="en-US" dirty="0">
              <a:latin typeface="Berlin Sans FB" panose="020E0602020502020306" pitchFamily="34" charset="0"/>
            </a:endParaRPr>
          </a:p>
          <a:p>
            <a:r>
              <a:rPr lang="en-US" dirty="0">
                <a:latin typeface="Berlin Sans FB" panose="020E0602020502020306" pitchFamily="34" charset="0"/>
              </a:rPr>
              <a:t>Thinking of ways to work around </a:t>
            </a:r>
            <a:r>
              <a:rPr lang="en-US" dirty="0" smtClean="0">
                <a:latin typeface="Berlin Sans FB" panose="020E0602020502020306" pitchFamily="34" charset="0"/>
              </a:rPr>
              <a:t>problems</a:t>
            </a:r>
          </a:p>
          <a:p>
            <a:endParaRPr lang="en-US" dirty="0">
              <a:latin typeface="Berlin Sans FB" panose="020E0602020502020306" pitchFamily="34" charset="0"/>
            </a:endParaRPr>
          </a:p>
          <a:p>
            <a:r>
              <a:rPr lang="en-US" dirty="0" smtClean="0">
                <a:latin typeface="Berlin Sans FB" panose="020E0602020502020306" pitchFamily="34" charset="0"/>
              </a:rPr>
              <a:t>Being able to ‘bounce back’ when things don’t go well</a:t>
            </a:r>
          </a:p>
          <a:p>
            <a:endParaRPr lang="en-US" dirty="0">
              <a:latin typeface="Berlin Sans FB" panose="020E0602020502020306" pitchFamily="34" charset="0"/>
            </a:endParaRPr>
          </a:p>
          <a:p>
            <a:r>
              <a:rPr lang="en-US" dirty="0" smtClean="0">
                <a:latin typeface="Berlin Sans FB" panose="020E0602020502020306" pitchFamily="34" charset="0"/>
              </a:rPr>
              <a:t>Having a wide range of experiences including managed risk taking</a:t>
            </a:r>
          </a:p>
          <a:p>
            <a:endParaRPr lang="en-US" dirty="0" smtClean="0">
              <a:latin typeface="Berlin Sans FB" panose="020E0602020502020306" pitchFamily="34" charset="0"/>
            </a:endParaRPr>
          </a:p>
          <a:p>
            <a:r>
              <a:rPr lang="en-GB" dirty="0" smtClean="0">
                <a:latin typeface="Berlin Sans FB" panose="020E0602020502020306" pitchFamily="34" charset="0"/>
              </a:rPr>
              <a:t>Be </a:t>
            </a:r>
            <a:r>
              <a:rPr lang="en-GB" dirty="0">
                <a:latin typeface="Berlin Sans FB" panose="020E0602020502020306" pitchFamily="34" charset="0"/>
              </a:rPr>
              <a:t>prepared to answer questions about blindness simply and naturally. </a:t>
            </a:r>
            <a:endParaRPr lang="en-US" dirty="0">
              <a:latin typeface="Berlin Sans FB" panose="020E0602020502020306" pitchFamily="34" charset="0"/>
            </a:endParaRPr>
          </a:p>
        </p:txBody>
      </p:sp>
    </p:spTree>
    <p:extLst>
      <p:ext uri="{BB962C8B-B14F-4D97-AF65-F5344CB8AC3E}">
        <p14:creationId xmlns:p14="http://schemas.microsoft.com/office/powerpoint/2010/main" val="32941433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5CC04-BE8D-5C44-9FE3-57C077EBCED2}"/>
              </a:ext>
            </a:extLst>
          </p:cNvPr>
          <p:cNvSpPr>
            <a:spLocks noGrp="1"/>
          </p:cNvSpPr>
          <p:nvPr>
            <p:ph type="title"/>
          </p:nvPr>
        </p:nvSpPr>
        <p:spPr/>
        <p:txBody>
          <a:bodyPr>
            <a:normAutofit/>
          </a:bodyPr>
          <a:lstStyle/>
          <a:p>
            <a:pPr algn="ctr"/>
            <a:r>
              <a:rPr lang="en-GB" sz="5400" dirty="0" smtClean="0">
                <a:latin typeface="Berlin Sans FB" panose="020E0602020502020306" pitchFamily="34" charset="0"/>
              </a:rPr>
              <a:t>Growth </a:t>
            </a:r>
            <a:r>
              <a:rPr lang="en-GB" sz="5400" dirty="0" err="1" smtClean="0">
                <a:latin typeface="Berlin Sans FB" panose="020E0602020502020306" pitchFamily="34" charset="0"/>
              </a:rPr>
              <a:t>Mindset</a:t>
            </a:r>
            <a:r>
              <a:rPr lang="en-GB" sz="5400" dirty="0" smtClean="0">
                <a:latin typeface="Berlin Sans FB" panose="020E0602020502020306" pitchFamily="34" charset="0"/>
              </a:rPr>
              <a:t>=Empowerment</a:t>
            </a:r>
            <a:endParaRPr lang="en-US" sz="5400" dirty="0">
              <a:latin typeface="Berlin Sans FB" panose="020E0602020502020306" pitchFamily="34" charset="0"/>
            </a:endParaRPr>
          </a:p>
        </p:txBody>
      </p:sp>
      <p:pic>
        <p:nvPicPr>
          <p:cNvPr id="11266" name="Picture 2" descr="Printable growth mindset quotes for kids: It's not I can't, it's I ca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87793" y="1690688"/>
            <a:ext cx="3171906" cy="410623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048000" y="2967335"/>
            <a:ext cx="6096000" cy="276999"/>
          </a:xfrm>
          <a:prstGeom prst="rect">
            <a:avLst/>
          </a:prstGeom>
        </p:spPr>
        <p:txBody>
          <a:bodyPr>
            <a:spAutoFit/>
          </a:bodyPr>
          <a:lstStyle/>
          <a:p>
            <a:endParaRPr lang="en-GB" sz="1200" dirty="0"/>
          </a:p>
        </p:txBody>
      </p:sp>
      <p:sp>
        <p:nvSpPr>
          <p:cNvPr id="4" name="Rectangle 3"/>
          <p:cNvSpPr/>
          <p:nvPr/>
        </p:nvSpPr>
        <p:spPr>
          <a:xfrm>
            <a:off x="6211197" y="6070580"/>
            <a:ext cx="6096000" cy="400110"/>
          </a:xfrm>
          <a:prstGeom prst="rect">
            <a:avLst/>
          </a:prstGeom>
        </p:spPr>
        <p:txBody>
          <a:bodyPr>
            <a:spAutoFit/>
          </a:bodyPr>
          <a:lstStyle/>
          <a:p>
            <a:r>
              <a:rPr lang="en-GB" sz="1000" dirty="0"/>
              <a:t>https://www.freebiefindingmom.com/wp-content/uploads/2021/10/printable-growth-mindset-quotes-for-kids-its-not-I-cant-its-I-can-791x1024.jpg</a:t>
            </a:r>
          </a:p>
        </p:txBody>
      </p:sp>
      <p:sp>
        <p:nvSpPr>
          <p:cNvPr id="5" name="Content Placeholder 4"/>
          <p:cNvSpPr>
            <a:spLocks noGrp="1"/>
          </p:cNvSpPr>
          <p:nvPr>
            <p:ph idx="1"/>
          </p:nvPr>
        </p:nvSpPr>
        <p:spPr/>
        <p:txBody>
          <a:bodyPr/>
          <a:lstStyle/>
          <a:p>
            <a:endParaRPr lang="en-GB" dirty="0"/>
          </a:p>
        </p:txBody>
      </p:sp>
      <p:pic>
        <p:nvPicPr>
          <p:cNvPr id="11268" name="Picture 4" descr="https://cdn.shopify.com/s/files/1/0249/9949/3728/products/printable-growth-mindset-quotes-activities-for-kids_1024x1024.jpg?v=16359856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5475" y="1401466"/>
            <a:ext cx="3550024" cy="5322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42844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5400" dirty="0" smtClean="0">
                <a:latin typeface="Berlin Sans FB" panose="020E0602020502020306" pitchFamily="34" charset="0"/>
              </a:rPr>
              <a:t>Audio description</a:t>
            </a:r>
            <a:endParaRPr lang="en-GB" sz="5400" dirty="0">
              <a:latin typeface="Berlin Sans FB" panose="020E0602020502020306"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634658" y="1499052"/>
            <a:ext cx="4603155" cy="4601301"/>
          </a:xfrm>
        </p:spPr>
      </p:pic>
      <p:sp>
        <p:nvSpPr>
          <p:cNvPr id="5" name="Rectangle 4"/>
          <p:cNvSpPr/>
          <p:nvPr/>
        </p:nvSpPr>
        <p:spPr>
          <a:xfrm>
            <a:off x="705394" y="1985554"/>
            <a:ext cx="4781006" cy="3970318"/>
          </a:xfrm>
          <a:prstGeom prst="rect">
            <a:avLst/>
          </a:prstGeom>
        </p:spPr>
        <p:txBody>
          <a:bodyPr wrap="square">
            <a:spAutoFit/>
          </a:bodyPr>
          <a:lstStyle/>
          <a:p>
            <a:r>
              <a:rPr lang="en-GB" sz="2800" dirty="0" smtClean="0">
                <a:latin typeface="Berlin Sans FB" panose="020E0602020502020306" pitchFamily="34" charset="0"/>
              </a:rPr>
              <a:t>Aim to be </a:t>
            </a:r>
            <a:r>
              <a:rPr lang="en-GB" sz="2800" dirty="0">
                <a:latin typeface="Berlin Sans FB" panose="020E0602020502020306" pitchFamily="34" charset="0"/>
              </a:rPr>
              <a:t>accurate and </a:t>
            </a:r>
            <a:r>
              <a:rPr lang="en-GB" sz="2800" dirty="0" smtClean="0">
                <a:latin typeface="Berlin Sans FB" panose="020E0602020502020306" pitchFamily="34" charset="0"/>
              </a:rPr>
              <a:t>objective</a:t>
            </a:r>
          </a:p>
          <a:p>
            <a:endParaRPr lang="en-GB" sz="2800" dirty="0" smtClean="0">
              <a:solidFill>
                <a:srgbClr val="FF0000"/>
              </a:solidFill>
              <a:latin typeface="Berlin Sans FB" panose="020E0602020502020306" pitchFamily="34" charset="0"/>
            </a:endParaRPr>
          </a:p>
          <a:p>
            <a:r>
              <a:rPr lang="en-GB" sz="2800" dirty="0" smtClean="0">
                <a:latin typeface="Berlin Sans FB" panose="020E0602020502020306" pitchFamily="34" charset="0"/>
              </a:rPr>
              <a:t>Describe</a:t>
            </a:r>
            <a:r>
              <a:rPr lang="en-GB" sz="2800" dirty="0">
                <a:latin typeface="Berlin Sans FB" panose="020E0602020502020306" pitchFamily="34" charset="0"/>
              </a:rPr>
              <a:t> </a:t>
            </a:r>
            <a:r>
              <a:rPr lang="en-GB" sz="2800" dirty="0" smtClean="0">
                <a:latin typeface="Berlin Sans FB" panose="020E0602020502020306" pitchFamily="34" charset="0"/>
              </a:rPr>
              <a:t>who is </a:t>
            </a:r>
            <a:r>
              <a:rPr lang="en-GB" sz="2800" dirty="0">
                <a:latin typeface="Berlin Sans FB" panose="020E0602020502020306" pitchFamily="34" charset="0"/>
              </a:rPr>
              <a:t>present and </a:t>
            </a:r>
            <a:r>
              <a:rPr lang="en-GB" sz="2800" dirty="0" smtClean="0">
                <a:latin typeface="Berlin Sans FB" panose="020E0602020502020306" pitchFamily="34" charset="0"/>
              </a:rPr>
              <a:t>what they are doing</a:t>
            </a:r>
          </a:p>
          <a:p>
            <a:endParaRPr lang="en-GB" sz="2800" dirty="0">
              <a:solidFill>
                <a:srgbClr val="FF0000"/>
              </a:solidFill>
              <a:latin typeface="Berlin Sans FB" panose="020E0602020502020306" pitchFamily="34" charset="0"/>
            </a:endParaRPr>
          </a:p>
          <a:p>
            <a:r>
              <a:rPr lang="en-GB" sz="2800" dirty="0" smtClean="0">
                <a:solidFill>
                  <a:srgbClr val="FF0000"/>
                </a:solidFill>
                <a:latin typeface="Berlin Sans FB" panose="020E0602020502020306" pitchFamily="34" charset="0"/>
              </a:rPr>
              <a:t>Take a look at the video and discuss </a:t>
            </a:r>
          </a:p>
          <a:p>
            <a:endParaRPr lang="en-GB" sz="2800" dirty="0">
              <a:solidFill>
                <a:srgbClr val="FF0000"/>
              </a:solidFill>
              <a:effectLst/>
              <a:latin typeface="Berlin Sans FB" panose="020E0602020502020306" pitchFamily="34" charset="0"/>
            </a:endParaRPr>
          </a:p>
        </p:txBody>
      </p:sp>
    </p:spTree>
    <p:extLst>
      <p:ext uri="{BB962C8B-B14F-4D97-AF65-F5344CB8AC3E}">
        <p14:creationId xmlns:p14="http://schemas.microsoft.com/office/powerpoint/2010/main" val="25850143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5400" dirty="0" smtClean="0">
                <a:latin typeface="Berlin Sans FB" panose="020E0602020502020306" pitchFamily="34" charset="0"/>
              </a:rPr>
              <a:t>Audio description video</a:t>
            </a:r>
            <a:endParaRPr lang="en-GB" sz="5400" dirty="0">
              <a:latin typeface="Berlin Sans FB" panose="020E0602020502020306" pitchFamily="34" charset="0"/>
            </a:endParaRPr>
          </a:p>
        </p:txBody>
      </p:sp>
      <p:sp>
        <p:nvSpPr>
          <p:cNvPr id="3" name="Content Placeholder 2"/>
          <p:cNvSpPr>
            <a:spLocks noGrp="1"/>
          </p:cNvSpPr>
          <p:nvPr>
            <p:ph idx="1"/>
          </p:nvPr>
        </p:nvSpPr>
        <p:spPr/>
        <p:txBody>
          <a:bodyPr/>
          <a:lstStyle/>
          <a:p>
            <a:pPr marL="0" indent="0" algn="ctr">
              <a:buNone/>
            </a:pPr>
            <a:r>
              <a:rPr lang="en-GB" dirty="0" smtClean="0">
                <a:solidFill>
                  <a:srgbClr val="FF0000"/>
                </a:solidFill>
                <a:latin typeface="Berlin Sans FB" panose="020E0602020502020306" pitchFamily="34" charset="0"/>
              </a:rPr>
              <a:t> </a:t>
            </a:r>
            <a:r>
              <a:rPr lang="en-GB" dirty="0" smtClean="0">
                <a:latin typeface="Berlin Sans FB" panose="020E0602020502020306" pitchFamily="34" charset="0"/>
              </a:rPr>
              <a:t>Watch the video and discuss</a:t>
            </a:r>
          </a:p>
        </p:txBody>
      </p:sp>
      <p:sp>
        <p:nvSpPr>
          <p:cNvPr id="4" name="Rectangle 3"/>
          <p:cNvSpPr/>
          <p:nvPr/>
        </p:nvSpPr>
        <p:spPr>
          <a:xfrm>
            <a:off x="2037806" y="2296952"/>
            <a:ext cx="7916092" cy="584775"/>
          </a:xfrm>
          <a:prstGeom prst="rect">
            <a:avLst/>
          </a:prstGeom>
        </p:spPr>
        <p:txBody>
          <a:bodyPr wrap="square">
            <a:spAutoFit/>
          </a:bodyPr>
          <a:lstStyle/>
          <a:p>
            <a:r>
              <a:rPr lang="en-GB" sz="1400" dirty="0">
                <a:latin typeface="Berlin Sans FB" panose="020E0602020502020306" pitchFamily="34" charset="0"/>
                <a:hlinkClick r:id="rId2"/>
              </a:rPr>
              <a:t>https://</a:t>
            </a:r>
            <a:r>
              <a:rPr lang="en-GB" sz="1400" dirty="0" smtClean="0">
                <a:latin typeface="Berlin Sans FB" panose="020E0602020502020306" pitchFamily="34" charset="0"/>
                <a:hlinkClick r:id="rId2"/>
              </a:rPr>
              <a:t>drive.google.com/file/d/1KczVU3PrSaGAvdY_VGiCgVG01MX0tm99/view?usp=sharing</a:t>
            </a:r>
            <a:endParaRPr lang="en-GB" sz="1400" dirty="0" smtClean="0">
              <a:latin typeface="Berlin Sans FB" panose="020E0602020502020306" pitchFamily="34" charset="0"/>
            </a:endParaRPr>
          </a:p>
          <a:p>
            <a:endParaRPr lang="en-GB" dirty="0">
              <a:latin typeface="Berlin Sans FB" panose="020E0602020502020306" pitchFamily="34" charset="0"/>
            </a:endParaRPr>
          </a:p>
        </p:txBody>
      </p:sp>
      <p:pic>
        <p:nvPicPr>
          <p:cNvPr id="5122" name="Picture 2" descr="How To Upload A Video To YouTube: 5-Step Guide | FreewaySoci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8149" y="2786293"/>
            <a:ext cx="5842725" cy="353261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265715" y="6509790"/>
            <a:ext cx="6688183" cy="276999"/>
          </a:xfrm>
          <a:prstGeom prst="rect">
            <a:avLst/>
          </a:prstGeom>
        </p:spPr>
        <p:txBody>
          <a:bodyPr wrap="square">
            <a:spAutoFit/>
          </a:bodyPr>
          <a:lstStyle/>
          <a:p>
            <a:r>
              <a:rPr lang="en-GB" sz="1200" dirty="0"/>
              <a:t>https://freewaysocial.com/wp-content/uploads/2019/08/how-to-upload-a-video-to-youtube.jpg</a:t>
            </a:r>
          </a:p>
        </p:txBody>
      </p:sp>
    </p:spTree>
    <p:extLst>
      <p:ext uri="{BB962C8B-B14F-4D97-AF65-F5344CB8AC3E}">
        <p14:creationId xmlns:p14="http://schemas.microsoft.com/office/powerpoint/2010/main" val="5356353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5400" dirty="0" smtClean="0">
                <a:latin typeface="Berlin Sans FB" panose="020E0602020502020306" pitchFamily="34" charset="0"/>
              </a:rPr>
              <a:t>Social skills and Visual Impairment</a:t>
            </a:r>
            <a:endParaRPr lang="en-GB" sz="5400" dirty="0"/>
          </a:p>
        </p:txBody>
      </p:sp>
      <p:sp>
        <p:nvSpPr>
          <p:cNvPr id="3" name="Content Placeholder 2"/>
          <p:cNvSpPr>
            <a:spLocks noGrp="1"/>
          </p:cNvSpPr>
          <p:nvPr>
            <p:ph idx="1"/>
          </p:nvPr>
        </p:nvSpPr>
        <p:spPr/>
        <p:txBody>
          <a:bodyPr>
            <a:normAutofit lnSpcReduction="10000"/>
          </a:bodyPr>
          <a:lstStyle/>
          <a:p>
            <a:r>
              <a:rPr lang="en-GB" dirty="0">
                <a:solidFill>
                  <a:srgbClr val="000000"/>
                </a:solidFill>
                <a:latin typeface="Berlin Sans FB" panose="020E0602020502020306" pitchFamily="34" charset="0"/>
              </a:rPr>
              <a:t>Much of social interaction is non verbal and social cues and body language may be abstract concepts to the child with Visual Impairment. The development of social skills needs careful consideration as it differs considerably from that of their sighted peers</a:t>
            </a:r>
            <a:r>
              <a:rPr lang="en-GB" dirty="0" smtClean="0">
                <a:solidFill>
                  <a:srgbClr val="000000"/>
                </a:solidFill>
                <a:latin typeface="Berlin Sans FB" panose="020E0602020502020306" pitchFamily="34" charset="0"/>
              </a:rPr>
              <a:t>.</a:t>
            </a:r>
          </a:p>
          <a:p>
            <a:r>
              <a:rPr lang="en-GB" dirty="0">
                <a:solidFill>
                  <a:srgbClr val="000000"/>
                </a:solidFill>
                <a:latin typeface="Berlin Sans FB" panose="020E0602020502020306" pitchFamily="34" charset="0"/>
              </a:rPr>
              <a:t>Children who are visually impaired can find it difficult to acquire social skills that are vital for developing relationships and understanding social situations throughout their lifetime. </a:t>
            </a:r>
            <a:r>
              <a:rPr lang="en-GB" dirty="0">
                <a:solidFill>
                  <a:srgbClr val="FF0000"/>
                </a:solidFill>
                <a:latin typeface="Berlin Sans FB" panose="020E0602020502020306" pitchFamily="34" charset="0"/>
              </a:rPr>
              <a:t>It cannot be assumed that they will develop social skills automatically like their sighted peers. </a:t>
            </a:r>
            <a:r>
              <a:rPr lang="en-GB" dirty="0">
                <a:solidFill>
                  <a:srgbClr val="000000"/>
                </a:solidFill>
                <a:latin typeface="Berlin Sans FB" panose="020E0602020502020306" pitchFamily="34" charset="0"/>
              </a:rPr>
              <a:t>This has an impact both in school and in the wider world.</a:t>
            </a:r>
            <a:endParaRPr lang="en-US" dirty="0">
              <a:latin typeface="Berlin Sans FB" panose="020E0602020502020306" pitchFamily="34" charset="0"/>
            </a:endParaRPr>
          </a:p>
          <a:p>
            <a:pPr marL="0" indent="0">
              <a:buNone/>
            </a:pPr>
            <a:endParaRPr lang="en-GB" dirty="0">
              <a:solidFill>
                <a:srgbClr val="000000"/>
              </a:solidFill>
              <a:latin typeface="Arial" panose="020B0604020202020204" pitchFamily="34" charset="0"/>
            </a:endParaRPr>
          </a:p>
          <a:p>
            <a:endParaRPr lang="en-GB" dirty="0"/>
          </a:p>
        </p:txBody>
      </p:sp>
    </p:spTree>
    <p:extLst>
      <p:ext uri="{BB962C8B-B14F-4D97-AF65-F5344CB8AC3E}">
        <p14:creationId xmlns:p14="http://schemas.microsoft.com/office/powerpoint/2010/main" val="19295493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883" y="365125"/>
            <a:ext cx="11236234" cy="1325563"/>
          </a:xfrm>
        </p:spPr>
        <p:txBody>
          <a:bodyPr>
            <a:noAutofit/>
          </a:bodyPr>
          <a:lstStyle/>
          <a:p>
            <a:pPr algn="ctr"/>
            <a:r>
              <a:rPr lang="en-GB" sz="6000" dirty="0" smtClean="0">
                <a:latin typeface="Berlin Sans FB" panose="020E0602020502020306" pitchFamily="34" charset="0"/>
              </a:rPr>
              <a:t>Theme 4: How do I communicate?</a:t>
            </a:r>
            <a:endParaRPr lang="en-GB" sz="6000" dirty="0">
              <a:latin typeface="Berlin Sans FB" panose="020E0602020502020306" pitchFamily="34" charset="0"/>
            </a:endParaRPr>
          </a:p>
        </p:txBody>
      </p:sp>
      <p:sp>
        <p:nvSpPr>
          <p:cNvPr id="3" name="Content Placeholder 2"/>
          <p:cNvSpPr>
            <a:spLocks noGrp="1"/>
          </p:cNvSpPr>
          <p:nvPr>
            <p:ph idx="1"/>
          </p:nvPr>
        </p:nvSpPr>
        <p:spPr/>
        <p:txBody>
          <a:bodyPr/>
          <a:lstStyle/>
          <a:p>
            <a:endParaRPr lang="en-GB"/>
          </a:p>
        </p:txBody>
      </p:sp>
      <p:pic>
        <p:nvPicPr>
          <p:cNvPr id="12290" name="Picture 2" descr="How do you think people will communicate in the future? - CBBC News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9771" y="1583872"/>
            <a:ext cx="7673051" cy="431609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338251" y="5988734"/>
            <a:ext cx="6805749" cy="276999"/>
          </a:xfrm>
          <a:prstGeom prst="rect">
            <a:avLst/>
          </a:prstGeom>
        </p:spPr>
        <p:txBody>
          <a:bodyPr wrap="square">
            <a:spAutoFit/>
          </a:bodyPr>
          <a:lstStyle/>
          <a:p>
            <a:r>
              <a:rPr lang="en-GB" sz="1200" dirty="0"/>
              <a:t>https://ichef.bbci.co.uk/news/400/cpsprodpb/E90A/production/_108885695_gettyimages-946040214.jpg</a:t>
            </a:r>
          </a:p>
        </p:txBody>
      </p:sp>
    </p:spTree>
    <p:extLst>
      <p:ext uri="{BB962C8B-B14F-4D97-AF65-F5344CB8AC3E}">
        <p14:creationId xmlns:p14="http://schemas.microsoft.com/office/powerpoint/2010/main" val="42496512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5400" dirty="0" smtClean="0">
                <a:latin typeface="Berlin Sans FB" panose="020E0602020502020306" pitchFamily="34" charset="0"/>
              </a:rPr>
              <a:t>Verbal communication- turn taking</a:t>
            </a:r>
            <a:endParaRPr lang="en-GB" sz="5400" dirty="0">
              <a:latin typeface="Berlin Sans FB" panose="020E0602020502020306"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34042" y="1314821"/>
            <a:ext cx="5437324" cy="5437324"/>
          </a:xfrm>
        </p:spPr>
      </p:pic>
      <p:sp>
        <p:nvSpPr>
          <p:cNvPr id="5" name="Rectangle 4"/>
          <p:cNvSpPr/>
          <p:nvPr/>
        </p:nvSpPr>
        <p:spPr>
          <a:xfrm>
            <a:off x="444137" y="1489166"/>
            <a:ext cx="5472339" cy="5262979"/>
          </a:xfrm>
          <a:prstGeom prst="rect">
            <a:avLst/>
          </a:prstGeom>
        </p:spPr>
        <p:txBody>
          <a:bodyPr wrap="square">
            <a:spAutoFit/>
          </a:bodyPr>
          <a:lstStyle/>
          <a:p>
            <a:r>
              <a:rPr lang="en-GB" sz="2800" dirty="0">
                <a:latin typeface="Berlin Sans FB" panose="020E0602020502020306" pitchFamily="34" charset="0"/>
              </a:rPr>
              <a:t>Moving head towards a </a:t>
            </a:r>
            <a:r>
              <a:rPr lang="en-GB" sz="2800" dirty="0" smtClean="0">
                <a:latin typeface="Berlin Sans FB" panose="020E0602020502020306" pitchFamily="34" charset="0"/>
              </a:rPr>
              <a:t>speaker during conversation</a:t>
            </a:r>
          </a:p>
          <a:p>
            <a:endParaRPr lang="en-GB" sz="2800" dirty="0">
              <a:latin typeface="Berlin Sans FB" panose="020E0602020502020306" pitchFamily="34" charset="0"/>
            </a:endParaRPr>
          </a:p>
          <a:p>
            <a:r>
              <a:rPr lang="en-GB" sz="2800" dirty="0" smtClean="0">
                <a:latin typeface="Berlin Sans FB" panose="020E0602020502020306" pitchFamily="34" charset="0"/>
              </a:rPr>
              <a:t>Understanding that other people have different interests</a:t>
            </a:r>
          </a:p>
          <a:p>
            <a:endParaRPr lang="en-GB" sz="2800" dirty="0">
              <a:latin typeface="Berlin Sans FB" panose="020E0602020502020306" pitchFamily="34" charset="0"/>
            </a:endParaRPr>
          </a:p>
          <a:p>
            <a:r>
              <a:rPr lang="en-GB" sz="2800" dirty="0" smtClean="0">
                <a:latin typeface="Berlin Sans FB" panose="020E0602020502020306" pitchFamily="34" charset="0"/>
              </a:rPr>
              <a:t>Learning listening skills</a:t>
            </a:r>
          </a:p>
          <a:p>
            <a:endParaRPr lang="en-GB" sz="2800" dirty="0">
              <a:latin typeface="Berlin Sans FB" panose="020E0602020502020306" pitchFamily="34" charset="0"/>
            </a:endParaRPr>
          </a:p>
          <a:p>
            <a:r>
              <a:rPr lang="en-GB" sz="2800" dirty="0" smtClean="0">
                <a:latin typeface="Berlin Sans FB" panose="020E0602020502020306" pitchFamily="34" charset="0"/>
              </a:rPr>
              <a:t>Understanding the importance of turn taking</a:t>
            </a:r>
          </a:p>
          <a:p>
            <a:endParaRPr lang="en-GB" sz="2800" dirty="0">
              <a:latin typeface="Berlin Sans FB" panose="020E0602020502020306" pitchFamily="34" charset="0"/>
            </a:endParaRPr>
          </a:p>
          <a:p>
            <a:r>
              <a:rPr lang="en-GB" sz="2800" dirty="0" smtClean="0">
                <a:latin typeface="Berlin Sans FB" panose="020E0602020502020306" pitchFamily="34" charset="0"/>
              </a:rPr>
              <a:t>Knowing different questions to ask</a:t>
            </a:r>
            <a:endParaRPr lang="en-GB" sz="2800" dirty="0">
              <a:latin typeface="Berlin Sans FB" panose="020E0602020502020306" pitchFamily="34" charset="0"/>
            </a:endParaRPr>
          </a:p>
        </p:txBody>
      </p:sp>
    </p:spTree>
    <p:extLst>
      <p:ext uri="{BB962C8B-B14F-4D97-AF65-F5344CB8AC3E}">
        <p14:creationId xmlns:p14="http://schemas.microsoft.com/office/powerpoint/2010/main" val="35482971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5400" dirty="0" smtClean="0">
                <a:latin typeface="Berlin Sans FB" panose="020E0602020502020306" pitchFamily="34" charset="0"/>
              </a:rPr>
              <a:t>Non verbal communication</a:t>
            </a:r>
            <a:endParaRPr lang="en-GB" sz="5400" dirty="0">
              <a:latin typeface="Berlin Sans FB" panose="020E0602020502020306"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683817" y="1690688"/>
            <a:ext cx="4351338" cy="4351338"/>
          </a:xfrm>
        </p:spPr>
      </p:pic>
      <p:sp>
        <p:nvSpPr>
          <p:cNvPr id="5" name="Rectangle 4"/>
          <p:cNvSpPr/>
          <p:nvPr/>
        </p:nvSpPr>
        <p:spPr>
          <a:xfrm>
            <a:off x="966651" y="1580606"/>
            <a:ext cx="4010298" cy="4401205"/>
          </a:xfrm>
          <a:prstGeom prst="rect">
            <a:avLst/>
          </a:prstGeom>
        </p:spPr>
        <p:txBody>
          <a:bodyPr wrap="square">
            <a:spAutoFit/>
          </a:bodyPr>
          <a:lstStyle/>
          <a:p>
            <a:r>
              <a:rPr lang="en-GB" sz="2800" dirty="0">
                <a:latin typeface="Berlin Sans FB" panose="020E0602020502020306" pitchFamily="34" charset="0"/>
              </a:rPr>
              <a:t>Developing  listening skills- different tones of voice and what  emotions these </a:t>
            </a:r>
            <a:r>
              <a:rPr lang="en-GB" sz="2800" dirty="0" smtClean="0">
                <a:latin typeface="Berlin Sans FB" panose="020E0602020502020306" pitchFamily="34" charset="0"/>
              </a:rPr>
              <a:t>signify</a:t>
            </a:r>
          </a:p>
          <a:p>
            <a:endParaRPr lang="en-GB" sz="2800" dirty="0" smtClean="0">
              <a:latin typeface="Berlin Sans FB" panose="020E0602020502020306" pitchFamily="34" charset="0"/>
            </a:endParaRPr>
          </a:p>
          <a:p>
            <a:r>
              <a:rPr lang="en-GB" sz="2800" dirty="0" smtClean="0">
                <a:latin typeface="Berlin Sans FB" panose="020E0602020502020306" pitchFamily="34" charset="0"/>
              </a:rPr>
              <a:t>Understanding different sounds and what they might mean, e.g. yawning, tutting, sighing, slamming a door</a:t>
            </a:r>
            <a:endParaRPr lang="en-GB" sz="2800" dirty="0">
              <a:latin typeface="Berlin Sans FB" panose="020E0602020502020306" pitchFamily="34" charset="0"/>
            </a:endParaRPr>
          </a:p>
        </p:txBody>
      </p:sp>
    </p:spTree>
    <p:extLst>
      <p:ext uri="{BB962C8B-B14F-4D97-AF65-F5344CB8AC3E}">
        <p14:creationId xmlns:p14="http://schemas.microsoft.com/office/powerpoint/2010/main" val="29945305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5400" dirty="0" smtClean="0">
                <a:latin typeface="Berlin Sans FB" panose="020E0602020502020306" pitchFamily="34" charset="0"/>
              </a:rPr>
              <a:t>Non verbal communication</a:t>
            </a:r>
            <a:endParaRPr lang="en-GB" sz="5400" dirty="0">
              <a:latin typeface="Berlin Sans FB" panose="020E0602020502020306" pitchFamily="34" charset="0"/>
            </a:endParaRPr>
          </a:p>
        </p:txBody>
      </p:sp>
      <p:sp>
        <p:nvSpPr>
          <p:cNvPr id="3" name="Content Placeholder 2"/>
          <p:cNvSpPr>
            <a:spLocks noGrp="1"/>
          </p:cNvSpPr>
          <p:nvPr>
            <p:ph idx="1"/>
          </p:nvPr>
        </p:nvSpPr>
        <p:spPr/>
        <p:txBody>
          <a:bodyPr/>
          <a:lstStyle/>
          <a:p>
            <a:pPr marL="0" indent="0" algn="ctr">
              <a:buNone/>
            </a:pPr>
            <a:r>
              <a:rPr lang="en-GB" dirty="0" smtClean="0">
                <a:latin typeface="Berlin Sans FB" panose="020E0602020502020306" pitchFamily="34" charset="0"/>
              </a:rPr>
              <a:t>Watch the video about non verbal communication and discuss.</a:t>
            </a:r>
            <a:endParaRPr lang="en-GB" dirty="0">
              <a:latin typeface="Berlin Sans FB" panose="020E0602020502020306" pitchFamily="34" charset="0"/>
            </a:endParaRPr>
          </a:p>
        </p:txBody>
      </p:sp>
      <p:pic>
        <p:nvPicPr>
          <p:cNvPr id="13316" name="Picture 4" descr="Does Body Language Really Matter When Talking on the Teleph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05615"/>
            <a:ext cx="6355862" cy="367134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53993" y="6518923"/>
            <a:ext cx="6096000" cy="276999"/>
          </a:xfrm>
          <a:prstGeom prst="rect">
            <a:avLst/>
          </a:prstGeom>
        </p:spPr>
        <p:txBody>
          <a:bodyPr>
            <a:spAutoFit/>
          </a:bodyPr>
          <a:lstStyle/>
          <a:p>
            <a:r>
              <a:rPr lang="en-GB" sz="1200" dirty="0"/>
              <a:t>https://www.callcentrehelper.com/images/stories/2008/10/body-language.jpg</a:t>
            </a:r>
          </a:p>
        </p:txBody>
      </p:sp>
      <p:pic>
        <p:nvPicPr>
          <p:cNvPr id="6" name="Picture 2" descr="How To Upload A Video To YouTube: 5-Step Guide | FreewaySoci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5862" y="2723251"/>
            <a:ext cx="5352265" cy="323607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096000" y="6518924"/>
            <a:ext cx="6635931" cy="276999"/>
          </a:xfrm>
          <a:prstGeom prst="rect">
            <a:avLst/>
          </a:prstGeom>
        </p:spPr>
        <p:txBody>
          <a:bodyPr wrap="square">
            <a:spAutoFit/>
          </a:bodyPr>
          <a:lstStyle/>
          <a:p>
            <a:r>
              <a:rPr lang="en-GB" sz="1200" dirty="0"/>
              <a:t>https://freewaysocial.com/wp-content/uploads/2019/08/how-to-upload-a-video-to-youtube.jpg</a:t>
            </a:r>
          </a:p>
        </p:txBody>
      </p:sp>
    </p:spTree>
    <p:extLst>
      <p:ext uri="{BB962C8B-B14F-4D97-AF65-F5344CB8AC3E}">
        <p14:creationId xmlns:p14="http://schemas.microsoft.com/office/powerpoint/2010/main" val="24708828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5400" dirty="0" smtClean="0">
                <a:latin typeface="Berlin Sans FB" panose="020E0602020502020306" pitchFamily="34" charset="0"/>
              </a:rPr>
              <a:t>Awareness of personal space</a:t>
            </a:r>
            <a:endParaRPr lang="en-GB" sz="5400" dirty="0">
              <a:latin typeface="Berlin Sans FB" panose="020E0602020502020306"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05046" y="1548698"/>
            <a:ext cx="4786029" cy="4984432"/>
          </a:xfrm>
        </p:spPr>
      </p:pic>
      <p:sp>
        <p:nvSpPr>
          <p:cNvPr id="6" name="Rectangle 5"/>
          <p:cNvSpPr/>
          <p:nvPr/>
        </p:nvSpPr>
        <p:spPr>
          <a:xfrm>
            <a:off x="1045029" y="1854926"/>
            <a:ext cx="4794068" cy="4678204"/>
          </a:xfrm>
          <a:prstGeom prst="rect">
            <a:avLst/>
          </a:prstGeom>
        </p:spPr>
        <p:txBody>
          <a:bodyPr wrap="square">
            <a:spAutoFit/>
          </a:bodyPr>
          <a:lstStyle/>
          <a:p>
            <a:r>
              <a:rPr lang="en-GB" sz="2800" dirty="0">
                <a:latin typeface="Berlin Sans FB" panose="020E0602020502020306" pitchFamily="34" charset="0"/>
              </a:rPr>
              <a:t>Learning about </a:t>
            </a:r>
            <a:r>
              <a:rPr lang="en-GB" sz="2800" dirty="0" smtClean="0">
                <a:latin typeface="Berlin Sans FB" panose="020E0602020502020306" pitchFamily="34" charset="0"/>
              </a:rPr>
              <a:t>intimate space and public space</a:t>
            </a:r>
          </a:p>
          <a:p>
            <a:r>
              <a:rPr lang="en-GB" sz="2800" dirty="0" smtClean="0">
                <a:latin typeface="Berlin Sans FB" panose="020E0602020502020306" pitchFamily="34" charset="0"/>
              </a:rPr>
              <a:t>Knowing what ‘arms length’ means</a:t>
            </a:r>
          </a:p>
          <a:p>
            <a:endParaRPr lang="en-GB" sz="2800" dirty="0" smtClean="0">
              <a:latin typeface="Berlin Sans FB" panose="020E0602020502020306" pitchFamily="34" charset="0"/>
            </a:endParaRPr>
          </a:p>
          <a:p>
            <a:r>
              <a:rPr lang="en-GB" sz="2800" dirty="0" smtClean="0">
                <a:latin typeface="Berlin Sans FB" panose="020E0602020502020306" pitchFamily="34" charset="0"/>
              </a:rPr>
              <a:t>Standing at an appropriate distance</a:t>
            </a:r>
          </a:p>
          <a:p>
            <a:endParaRPr lang="en-GB" sz="2800" dirty="0" smtClean="0">
              <a:latin typeface="Berlin Sans FB" panose="020E0602020502020306" pitchFamily="34" charset="0"/>
            </a:endParaRPr>
          </a:p>
          <a:p>
            <a:r>
              <a:rPr lang="en-GB" sz="2800" dirty="0" smtClean="0">
                <a:latin typeface="Berlin Sans FB" panose="020E0602020502020306" pitchFamily="34" charset="0"/>
              </a:rPr>
              <a:t>Different ways to get attention e.g. hand raising</a:t>
            </a:r>
          </a:p>
          <a:p>
            <a:endParaRPr lang="en-GB" dirty="0">
              <a:latin typeface="Berlin Sans FB" panose="020E0602020502020306" pitchFamily="34" charset="0"/>
            </a:endParaRPr>
          </a:p>
        </p:txBody>
      </p:sp>
    </p:spTree>
    <p:extLst>
      <p:ext uri="{BB962C8B-B14F-4D97-AF65-F5344CB8AC3E}">
        <p14:creationId xmlns:p14="http://schemas.microsoft.com/office/powerpoint/2010/main" val="3148298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445" y="365125"/>
            <a:ext cx="11482251" cy="1325563"/>
          </a:xfrm>
        </p:spPr>
        <p:txBody>
          <a:bodyPr>
            <a:noAutofit/>
          </a:bodyPr>
          <a:lstStyle/>
          <a:p>
            <a:pPr algn="ctr"/>
            <a:r>
              <a:rPr lang="en-GB" sz="6000" dirty="0" smtClean="0">
                <a:latin typeface="Berlin Sans FB" panose="020E0602020502020306" pitchFamily="34" charset="0"/>
              </a:rPr>
              <a:t>Theme 5: My social network and activities</a:t>
            </a:r>
            <a:endParaRPr lang="en-GB" sz="6000" dirty="0">
              <a:latin typeface="Berlin Sans FB" panose="020E0602020502020306" pitchFamily="34" charset="0"/>
            </a:endParaRPr>
          </a:p>
        </p:txBody>
      </p:sp>
      <p:sp>
        <p:nvSpPr>
          <p:cNvPr id="3" name="Content Placeholder 2"/>
          <p:cNvSpPr>
            <a:spLocks noGrp="1"/>
          </p:cNvSpPr>
          <p:nvPr>
            <p:ph idx="1"/>
          </p:nvPr>
        </p:nvSpPr>
        <p:spPr/>
        <p:txBody>
          <a:bodyPr/>
          <a:lstStyle/>
          <a:p>
            <a:endParaRPr lang="en-GB"/>
          </a:p>
        </p:txBody>
      </p:sp>
      <p:pic>
        <p:nvPicPr>
          <p:cNvPr id="14338" name="Picture 2" descr="Why Is It So Hard to Plan for the Future? | Psychology Today United Kingd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141" y="2122067"/>
            <a:ext cx="8023571" cy="391817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04003" y="6471624"/>
            <a:ext cx="11122716" cy="276999"/>
          </a:xfrm>
          <a:prstGeom prst="rect">
            <a:avLst/>
          </a:prstGeom>
        </p:spPr>
        <p:txBody>
          <a:bodyPr wrap="square">
            <a:spAutoFit/>
          </a:bodyPr>
          <a:lstStyle/>
          <a:p>
            <a:r>
              <a:rPr lang="en-GB" sz="1200" dirty="0"/>
              <a:t>https://cdn.psychologytoday.com/sites/default/files/styles/image-article_inline_full_caption/public/field_blog_entry_images/2019-01/january-2019.jpg?itok=KzIVupHr</a:t>
            </a:r>
          </a:p>
        </p:txBody>
      </p:sp>
    </p:spTree>
    <p:extLst>
      <p:ext uri="{BB962C8B-B14F-4D97-AF65-F5344CB8AC3E}">
        <p14:creationId xmlns:p14="http://schemas.microsoft.com/office/powerpoint/2010/main" val="18697535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5400" dirty="0" smtClean="0">
                <a:latin typeface="Berlin Sans FB" panose="020E0602020502020306" pitchFamily="34" charset="0"/>
              </a:rPr>
              <a:t>Making friends and initiating conversation</a:t>
            </a:r>
            <a:endParaRPr lang="en-GB" sz="5400" dirty="0">
              <a:latin typeface="Berlin Sans FB" panose="020E0602020502020306"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343242" y="1730531"/>
            <a:ext cx="5010558" cy="5010558"/>
          </a:xfrm>
        </p:spPr>
      </p:pic>
      <p:sp>
        <p:nvSpPr>
          <p:cNvPr id="5" name="Rectangle 4"/>
          <p:cNvSpPr/>
          <p:nvPr/>
        </p:nvSpPr>
        <p:spPr>
          <a:xfrm>
            <a:off x="600890" y="1847442"/>
            <a:ext cx="5643155" cy="4401205"/>
          </a:xfrm>
          <a:prstGeom prst="rect">
            <a:avLst/>
          </a:prstGeom>
        </p:spPr>
        <p:txBody>
          <a:bodyPr wrap="square">
            <a:spAutoFit/>
          </a:bodyPr>
          <a:lstStyle/>
          <a:p>
            <a:r>
              <a:rPr lang="en-GB" sz="2000" dirty="0">
                <a:latin typeface="Berlin Sans FB" panose="020E0602020502020306" pitchFamily="34" charset="0"/>
              </a:rPr>
              <a:t>Learning different kinds of greetings for different </a:t>
            </a:r>
            <a:r>
              <a:rPr lang="en-GB" sz="2000" dirty="0" smtClean="0">
                <a:latin typeface="Berlin Sans FB" panose="020E0602020502020306" pitchFamily="34" charset="0"/>
              </a:rPr>
              <a:t>people</a:t>
            </a:r>
          </a:p>
          <a:p>
            <a:endParaRPr lang="en-GB" sz="2000" dirty="0">
              <a:latin typeface="Berlin Sans FB" panose="020E0602020502020306" pitchFamily="34" charset="0"/>
            </a:endParaRPr>
          </a:p>
          <a:p>
            <a:r>
              <a:rPr lang="en-GB" sz="2000" dirty="0" smtClean="0">
                <a:latin typeface="Berlin Sans FB" panose="020E0602020502020306" pitchFamily="34" charset="0"/>
              </a:rPr>
              <a:t>Listening for a gap in the conversation</a:t>
            </a:r>
          </a:p>
          <a:p>
            <a:endParaRPr lang="en-GB" sz="2000" dirty="0">
              <a:latin typeface="Berlin Sans FB" panose="020E0602020502020306" pitchFamily="34" charset="0"/>
            </a:endParaRPr>
          </a:p>
          <a:p>
            <a:r>
              <a:rPr lang="en-GB" sz="2000" dirty="0" smtClean="0">
                <a:latin typeface="Berlin Sans FB" panose="020E0602020502020306" pitchFamily="34" charset="0"/>
              </a:rPr>
              <a:t>Practicing appropriate ways to interject e.g. “Excuse me” or “I agree” </a:t>
            </a:r>
          </a:p>
          <a:p>
            <a:endParaRPr lang="en-GB" sz="2000" dirty="0">
              <a:latin typeface="Berlin Sans FB" panose="020E0602020502020306" pitchFamily="34" charset="0"/>
            </a:endParaRPr>
          </a:p>
          <a:p>
            <a:r>
              <a:rPr lang="en-GB" sz="2000" dirty="0" smtClean="0">
                <a:latin typeface="Berlin Sans FB" panose="020E0602020502020306" pitchFamily="34" charset="0"/>
              </a:rPr>
              <a:t>Learning </a:t>
            </a:r>
            <a:r>
              <a:rPr lang="en-GB" sz="2000" dirty="0">
                <a:latin typeface="Berlin Sans FB" panose="020E0602020502020306" pitchFamily="34" charset="0"/>
              </a:rPr>
              <a:t>to interpret facial expressions (including their own</a:t>
            </a:r>
            <a:r>
              <a:rPr lang="en-GB" sz="2000" dirty="0" smtClean="0">
                <a:latin typeface="Berlin Sans FB" panose="020E0602020502020306" pitchFamily="34" charset="0"/>
              </a:rPr>
              <a:t>!)</a:t>
            </a:r>
          </a:p>
          <a:p>
            <a:endParaRPr lang="en-GB" sz="2000" dirty="0">
              <a:latin typeface="Berlin Sans FB" panose="020E0602020502020306" pitchFamily="34" charset="0"/>
            </a:endParaRPr>
          </a:p>
          <a:p>
            <a:r>
              <a:rPr lang="en-GB" sz="2000" dirty="0" smtClean="0">
                <a:latin typeface="Berlin Sans FB" panose="020E0602020502020306" pitchFamily="34" charset="0"/>
              </a:rPr>
              <a:t>Understanding that people have different interests</a:t>
            </a:r>
          </a:p>
          <a:p>
            <a:endParaRPr lang="en-GB" sz="2000" dirty="0" smtClean="0">
              <a:latin typeface="Berlin Sans FB" panose="020E0602020502020306" pitchFamily="34" charset="0"/>
            </a:endParaRPr>
          </a:p>
          <a:p>
            <a:r>
              <a:rPr lang="en-GB" sz="2000" dirty="0" smtClean="0">
                <a:latin typeface="Berlin Sans FB" panose="020E0602020502020306" pitchFamily="34" charset="0"/>
              </a:rPr>
              <a:t>How to end a conversation</a:t>
            </a:r>
            <a:endParaRPr lang="en-GB" sz="2000" dirty="0">
              <a:latin typeface="Berlin Sans FB" panose="020E0602020502020306" pitchFamily="34" charset="0"/>
            </a:endParaRPr>
          </a:p>
        </p:txBody>
      </p:sp>
    </p:spTree>
    <p:extLst>
      <p:ext uri="{BB962C8B-B14F-4D97-AF65-F5344CB8AC3E}">
        <p14:creationId xmlns:p14="http://schemas.microsoft.com/office/powerpoint/2010/main" val="3206192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5400" dirty="0" smtClean="0">
                <a:latin typeface="Berlin Sans FB" panose="020E0602020502020306" pitchFamily="34" charset="0"/>
              </a:rPr>
              <a:t>Maintaining contacts</a:t>
            </a:r>
            <a:endParaRPr lang="en-GB" sz="5400" dirty="0">
              <a:latin typeface="Berlin Sans FB" panose="020E0602020502020306"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520543" y="1463040"/>
            <a:ext cx="5222966" cy="5222966"/>
          </a:xfrm>
        </p:spPr>
      </p:pic>
      <p:sp>
        <p:nvSpPr>
          <p:cNvPr id="5" name="Rectangle 4"/>
          <p:cNvSpPr/>
          <p:nvPr/>
        </p:nvSpPr>
        <p:spPr>
          <a:xfrm>
            <a:off x="448490" y="1371600"/>
            <a:ext cx="5782493" cy="4708981"/>
          </a:xfrm>
          <a:prstGeom prst="rect">
            <a:avLst/>
          </a:prstGeom>
        </p:spPr>
        <p:txBody>
          <a:bodyPr wrap="square">
            <a:spAutoFit/>
          </a:bodyPr>
          <a:lstStyle/>
          <a:p>
            <a:r>
              <a:rPr lang="en-US" sz="2000" dirty="0" smtClean="0">
                <a:latin typeface="Berlin Sans FB" panose="020E0602020502020306" pitchFamily="34" charset="0"/>
              </a:rPr>
              <a:t>Learning conversation skills- starting and ending a conversation</a:t>
            </a:r>
          </a:p>
          <a:p>
            <a:endParaRPr lang="en-US" sz="2000" dirty="0" smtClean="0">
              <a:latin typeface="Berlin Sans FB" panose="020E0602020502020306" pitchFamily="34" charset="0"/>
            </a:endParaRPr>
          </a:p>
          <a:p>
            <a:r>
              <a:rPr lang="en-US" sz="2000" dirty="0" smtClean="0">
                <a:latin typeface="Berlin Sans FB" panose="020E0602020502020306" pitchFamily="34" charset="0"/>
              </a:rPr>
              <a:t>Understanding a range of relationships and how these are different  e.g. bus driver and mum</a:t>
            </a:r>
          </a:p>
          <a:p>
            <a:endParaRPr lang="en-US" sz="2000" dirty="0">
              <a:latin typeface="Berlin Sans FB" panose="020E0602020502020306" pitchFamily="34" charset="0"/>
            </a:endParaRPr>
          </a:p>
          <a:p>
            <a:r>
              <a:rPr lang="en-US" sz="2000" dirty="0">
                <a:latin typeface="Berlin Sans FB" panose="020E0602020502020306" pitchFamily="34" charset="0"/>
              </a:rPr>
              <a:t>Checking in with friends, e.g. “How are things today</a:t>
            </a:r>
            <a:r>
              <a:rPr lang="en-US" sz="2000" dirty="0" smtClean="0">
                <a:latin typeface="Berlin Sans FB" panose="020E0602020502020306" pitchFamily="34" charset="0"/>
              </a:rPr>
              <a:t>?”</a:t>
            </a:r>
          </a:p>
          <a:p>
            <a:endParaRPr lang="en-US" sz="2000" dirty="0">
              <a:latin typeface="Berlin Sans FB" panose="020E0602020502020306" pitchFamily="34" charset="0"/>
            </a:endParaRPr>
          </a:p>
          <a:p>
            <a:r>
              <a:rPr lang="en-US" sz="2000" dirty="0" smtClean="0">
                <a:latin typeface="Berlin Sans FB" panose="020E0602020502020306" pitchFamily="34" charset="0"/>
              </a:rPr>
              <a:t>Understanding that everyone has a right to be heard</a:t>
            </a:r>
          </a:p>
          <a:p>
            <a:endParaRPr lang="en-US" sz="2000" dirty="0">
              <a:latin typeface="Berlin Sans FB" panose="020E0602020502020306" pitchFamily="34" charset="0"/>
            </a:endParaRPr>
          </a:p>
          <a:p>
            <a:r>
              <a:rPr lang="en-US" sz="2000" dirty="0" smtClean="0">
                <a:latin typeface="Berlin Sans FB" panose="020E0602020502020306" pitchFamily="34" charset="0"/>
              </a:rPr>
              <a:t>Different ways to stay in touch. This includes Internet Safety</a:t>
            </a:r>
          </a:p>
          <a:p>
            <a:endParaRPr lang="en-US" sz="2000" dirty="0">
              <a:latin typeface="Berlin Sans FB" panose="020E0602020502020306" pitchFamily="34" charset="0"/>
            </a:endParaRPr>
          </a:p>
          <a:p>
            <a:r>
              <a:rPr lang="en-US" sz="2000" dirty="0" smtClean="0">
                <a:latin typeface="Berlin Sans FB" panose="020E0602020502020306" pitchFamily="34" charset="0"/>
              </a:rPr>
              <a:t>Thinking about the qualities of a good or ‘real’ friend</a:t>
            </a:r>
            <a:endParaRPr lang="en-US" sz="2000" dirty="0">
              <a:latin typeface="Berlin Sans FB" panose="020E0602020502020306" pitchFamily="34" charset="0"/>
            </a:endParaRPr>
          </a:p>
        </p:txBody>
      </p:sp>
    </p:spTree>
    <p:extLst>
      <p:ext uri="{BB962C8B-B14F-4D97-AF65-F5344CB8AC3E}">
        <p14:creationId xmlns:p14="http://schemas.microsoft.com/office/powerpoint/2010/main" val="736762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7E9A1-71FF-7A43-B50B-42847A566F71}"/>
              </a:ext>
            </a:extLst>
          </p:cNvPr>
          <p:cNvSpPr>
            <a:spLocks noGrp="1"/>
          </p:cNvSpPr>
          <p:nvPr>
            <p:ph type="title"/>
          </p:nvPr>
        </p:nvSpPr>
        <p:spPr/>
        <p:txBody>
          <a:bodyPr>
            <a:normAutofit fontScale="90000"/>
          </a:bodyPr>
          <a:lstStyle/>
          <a:p>
            <a:r>
              <a:rPr lang="en-US" sz="5400" dirty="0" smtClean="0">
                <a:latin typeface="Berlin Sans FB" panose="020E0602020502020306" pitchFamily="34" charset="0"/>
              </a:rPr>
              <a:t>Practicing appropriate social responses</a:t>
            </a:r>
            <a:endParaRPr lang="en-US" sz="5400" dirty="0">
              <a:latin typeface="Berlin Sans FB" panose="020E0602020502020306" pitchFamily="34" charset="0"/>
            </a:endParaRPr>
          </a:p>
        </p:txBody>
      </p:sp>
      <p:pic>
        <p:nvPicPr>
          <p:cNvPr id="6" name="Content Placeholder 5">
            <a:extLst>
              <a:ext uri="{FF2B5EF4-FFF2-40B4-BE49-F238E27FC236}">
                <a16:creationId xmlns:a16="http://schemas.microsoft.com/office/drawing/2014/main" id="{D7CD37DC-5025-A241-A965-8652D42BA107}"/>
              </a:ext>
            </a:extLst>
          </p:cNvPr>
          <p:cNvPicPr>
            <a:picLocks noGrp="1" noChangeAspect="1"/>
          </p:cNvPicPr>
          <p:nvPr>
            <p:ph idx="1"/>
          </p:nvPr>
        </p:nvPicPr>
        <p:blipFill>
          <a:blip r:embed="rId2"/>
          <a:stretch>
            <a:fillRect/>
          </a:stretch>
        </p:blipFill>
        <p:spPr>
          <a:xfrm>
            <a:off x="3696789" y="1447332"/>
            <a:ext cx="3547952" cy="4815078"/>
          </a:xfrm>
          <a:prstGeom prst="rect">
            <a:avLst/>
          </a:prstGeom>
        </p:spPr>
      </p:pic>
      <p:sp>
        <p:nvSpPr>
          <p:cNvPr id="4" name="Rectangle 3"/>
          <p:cNvSpPr/>
          <p:nvPr/>
        </p:nvSpPr>
        <p:spPr>
          <a:xfrm>
            <a:off x="3204754" y="6446800"/>
            <a:ext cx="6096000" cy="276999"/>
          </a:xfrm>
          <a:prstGeom prst="rect">
            <a:avLst/>
          </a:prstGeom>
        </p:spPr>
        <p:txBody>
          <a:bodyPr>
            <a:spAutoFit/>
          </a:bodyPr>
          <a:lstStyle/>
          <a:p>
            <a:r>
              <a:rPr lang="en-GB" sz="1200" dirty="0"/>
              <a:t>https://www.pinterest.com/danielariggins/therapy-ideas-for-social-thinking/</a:t>
            </a:r>
          </a:p>
        </p:txBody>
      </p:sp>
    </p:spTree>
    <p:extLst>
      <p:ext uri="{BB962C8B-B14F-4D97-AF65-F5344CB8AC3E}">
        <p14:creationId xmlns:p14="http://schemas.microsoft.com/office/powerpoint/2010/main" val="36269341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5400" dirty="0" smtClean="0">
                <a:latin typeface="Berlin Sans FB" panose="020E0602020502020306" pitchFamily="34" charset="0"/>
              </a:rPr>
              <a:t>Thinking about other peoples perspective</a:t>
            </a:r>
            <a:endParaRPr lang="en-GB" sz="5400" dirty="0">
              <a:latin typeface="Berlin Sans FB" panose="020E0602020502020306" pitchFamily="34" charset="0"/>
            </a:endParaRPr>
          </a:p>
        </p:txBody>
      </p:sp>
      <p:sp>
        <p:nvSpPr>
          <p:cNvPr id="3" name="Content Placeholder 2"/>
          <p:cNvSpPr>
            <a:spLocks noGrp="1"/>
          </p:cNvSpPr>
          <p:nvPr>
            <p:ph idx="1"/>
          </p:nvPr>
        </p:nvSpPr>
        <p:spPr/>
        <p:txBody>
          <a:bodyPr/>
          <a:lstStyle/>
          <a:p>
            <a:endParaRPr lang="en-GB" dirty="0"/>
          </a:p>
        </p:txBody>
      </p:sp>
      <p:pic>
        <p:nvPicPr>
          <p:cNvPr id="2050" name="Picture 2" descr="30 Scenarios for Perspective Taking by teachloveSPED | T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8491" y="1825625"/>
            <a:ext cx="3457485" cy="460121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715690" y="6361723"/>
            <a:ext cx="5029201" cy="400110"/>
          </a:xfrm>
          <a:prstGeom prst="rect">
            <a:avLst/>
          </a:prstGeom>
        </p:spPr>
        <p:txBody>
          <a:bodyPr wrap="square">
            <a:spAutoFit/>
          </a:bodyPr>
          <a:lstStyle/>
          <a:p>
            <a:r>
              <a:rPr lang="en-GB" sz="1000" dirty="0" smtClean="0"/>
              <a:t>https://ecdn.teacherspayteachers.com/thumbitem/30-Scenarios-for-Perspective-Taking-3081409-1508093617/original-3081409-1.jpg</a:t>
            </a:r>
            <a:endParaRPr lang="en-GB" sz="1000" dirty="0"/>
          </a:p>
        </p:txBody>
      </p:sp>
    </p:spTree>
    <p:extLst>
      <p:ext uri="{BB962C8B-B14F-4D97-AF65-F5344CB8AC3E}">
        <p14:creationId xmlns:p14="http://schemas.microsoft.com/office/powerpoint/2010/main" val="39900787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687460" y="372284"/>
            <a:ext cx="4751145" cy="5977832"/>
          </a:xfrm>
        </p:spPr>
      </p:pic>
      <p:sp>
        <p:nvSpPr>
          <p:cNvPr id="6" name="Rectangle 5"/>
          <p:cNvSpPr/>
          <p:nvPr/>
        </p:nvSpPr>
        <p:spPr>
          <a:xfrm>
            <a:off x="4159839" y="6333475"/>
            <a:ext cx="3690938" cy="246221"/>
          </a:xfrm>
          <a:prstGeom prst="rect">
            <a:avLst/>
          </a:prstGeom>
        </p:spPr>
        <p:txBody>
          <a:bodyPr wrap="square">
            <a:spAutoFit/>
          </a:bodyPr>
          <a:lstStyle/>
          <a:p>
            <a:r>
              <a:rPr lang="en-GB" sz="1000" dirty="0"/>
              <a:t>https://</a:t>
            </a:r>
            <a:r>
              <a:rPr lang="en-GB" sz="1000" dirty="0" smtClean="0"/>
              <a:t>i0.wp.com/www.thepathway2success.com/wp-content</a:t>
            </a:r>
            <a:endParaRPr lang="en-GB" sz="1000" dirty="0"/>
          </a:p>
        </p:txBody>
      </p:sp>
    </p:spTree>
    <p:extLst>
      <p:ext uri="{BB962C8B-B14F-4D97-AF65-F5344CB8AC3E}">
        <p14:creationId xmlns:p14="http://schemas.microsoft.com/office/powerpoint/2010/main" val="33353096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052945" y="969818"/>
            <a:ext cx="10169237" cy="4832092"/>
          </a:xfrm>
          <a:prstGeom prst="rect">
            <a:avLst/>
          </a:prstGeom>
          <a:noFill/>
        </p:spPr>
        <p:txBody>
          <a:bodyPr wrap="square" rtlCol="0">
            <a:spAutoFit/>
          </a:bodyPr>
          <a:lstStyle/>
          <a:p>
            <a:pPr algn="ctr"/>
            <a:r>
              <a:rPr lang="nl-NL" sz="5400" dirty="0" smtClean="0">
                <a:latin typeface="Berlin Sans FB" panose="020E0602020502020306" pitchFamily="34" charset="0"/>
              </a:rPr>
              <a:t>Sport and leisure activities</a:t>
            </a:r>
          </a:p>
          <a:p>
            <a:pPr marL="571500" indent="-571500">
              <a:buFont typeface="Arial" panose="020B0604020202020204" pitchFamily="34" charset="0"/>
              <a:buChar char="•"/>
            </a:pPr>
            <a:r>
              <a:rPr lang="nl-NL" sz="4000" dirty="0" smtClean="0">
                <a:latin typeface="Berlin Sans FB" panose="020E0602020502020306" pitchFamily="34" charset="0"/>
              </a:rPr>
              <a:t>A wide range of benefits</a:t>
            </a:r>
            <a:endParaRPr lang="nl-NL" sz="4000" dirty="0">
              <a:latin typeface="Berlin Sans FB" panose="020E0602020502020306" pitchFamily="34" charset="0"/>
            </a:endParaRPr>
          </a:p>
          <a:p>
            <a:pPr marL="571500" indent="-571500">
              <a:buFont typeface="Arial" panose="020B0604020202020204" pitchFamily="34" charset="0"/>
              <a:buChar char="•"/>
            </a:pPr>
            <a:r>
              <a:rPr lang="en-US" sz="4000" dirty="0" smtClean="0">
                <a:latin typeface="Berlin Sans FB" panose="020E0602020502020306" pitchFamily="34" charset="0"/>
              </a:rPr>
              <a:t>Relaxation </a:t>
            </a:r>
          </a:p>
          <a:p>
            <a:pPr marL="571500" indent="-571500">
              <a:buFont typeface="Arial" panose="020B0604020202020204" pitchFamily="34" charset="0"/>
              <a:buChar char="•"/>
            </a:pPr>
            <a:r>
              <a:rPr lang="en-US" sz="4000" dirty="0" smtClean="0">
                <a:latin typeface="Berlin Sans FB" panose="020E0602020502020306" pitchFamily="34" charset="0"/>
              </a:rPr>
              <a:t>Health</a:t>
            </a:r>
          </a:p>
          <a:p>
            <a:pPr marL="571500" indent="-571500">
              <a:buFont typeface="Arial" panose="020B0604020202020204" pitchFamily="34" charset="0"/>
              <a:buChar char="•"/>
            </a:pPr>
            <a:r>
              <a:rPr lang="en-US" sz="4000" dirty="0">
                <a:latin typeface="Berlin Sans FB" panose="020E0602020502020306" pitchFamily="34" charset="0"/>
              </a:rPr>
              <a:t>S</a:t>
            </a:r>
            <a:r>
              <a:rPr lang="en-US" sz="4000" dirty="0" smtClean="0">
                <a:latin typeface="Berlin Sans FB" panose="020E0602020502020306" pitchFamily="34" charset="0"/>
              </a:rPr>
              <a:t>elf-confidence. </a:t>
            </a:r>
          </a:p>
          <a:p>
            <a:pPr marL="571500" indent="-571500">
              <a:buFont typeface="Arial" panose="020B0604020202020204" pitchFamily="34" charset="0"/>
              <a:buChar char="•"/>
            </a:pPr>
            <a:r>
              <a:rPr lang="en-US" sz="4000" dirty="0" smtClean="0">
                <a:latin typeface="Berlin Sans FB" panose="020E0602020502020306" pitchFamily="34" charset="0"/>
              </a:rPr>
              <a:t>Social contact</a:t>
            </a:r>
          </a:p>
          <a:p>
            <a:endParaRPr lang="en-US" dirty="0" smtClean="0"/>
          </a:p>
          <a:p>
            <a:endParaRPr lang="en-US" dirty="0"/>
          </a:p>
          <a:p>
            <a:endParaRPr lang="nl-NL" dirty="0"/>
          </a:p>
        </p:txBody>
      </p:sp>
      <p:pic>
        <p:nvPicPr>
          <p:cNvPr id="15362" name="Picture 2" descr="British Blind Sport - RNIB - See different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9935" y="2684165"/>
            <a:ext cx="6018335" cy="342925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096000" y="6227858"/>
            <a:ext cx="6096000" cy="276999"/>
          </a:xfrm>
          <a:prstGeom prst="rect">
            <a:avLst/>
          </a:prstGeom>
        </p:spPr>
        <p:txBody>
          <a:bodyPr>
            <a:spAutoFit/>
          </a:bodyPr>
          <a:lstStyle/>
          <a:p>
            <a:r>
              <a:rPr lang="en-GB" sz="1200" dirty="0"/>
              <a:t>https://www.rnib.org.uk/sites/default/files/Football%20social702x400.jpg</a:t>
            </a:r>
          </a:p>
        </p:txBody>
      </p:sp>
    </p:spTree>
    <p:extLst>
      <p:ext uri="{BB962C8B-B14F-4D97-AF65-F5344CB8AC3E}">
        <p14:creationId xmlns:p14="http://schemas.microsoft.com/office/powerpoint/2010/main" val="30007572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720436" y="831274"/>
            <a:ext cx="10612582" cy="4739759"/>
          </a:xfrm>
          <a:prstGeom prst="rect">
            <a:avLst/>
          </a:prstGeom>
          <a:noFill/>
        </p:spPr>
        <p:txBody>
          <a:bodyPr wrap="square" rtlCol="0">
            <a:spAutoFit/>
          </a:bodyPr>
          <a:lstStyle/>
          <a:p>
            <a:pPr algn="ctr"/>
            <a:r>
              <a:rPr lang="nl-NL" sz="5400" dirty="0" smtClean="0">
                <a:latin typeface="Berlin Sans FB" panose="020E0602020502020306" pitchFamily="34" charset="0"/>
              </a:rPr>
              <a:t>Finding a place in society</a:t>
            </a:r>
          </a:p>
          <a:p>
            <a:endParaRPr lang="nl-NL" sz="3200" dirty="0">
              <a:latin typeface="Berlin Sans FB" panose="020E0602020502020306" pitchFamily="34" charset="0"/>
            </a:endParaRPr>
          </a:p>
          <a:p>
            <a:pPr marL="457200" indent="-457200">
              <a:buFont typeface="Arial" panose="020B0604020202020204" pitchFamily="34" charset="0"/>
              <a:buChar char="•"/>
            </a:pPr>
            <a:r>
              <a:rPr lang="nl-NL" sz="2400" dirty="0" smtClean="0">
                <a:latin typeface="Berlin Sans FB" panose="020E0602020502020306" pitchFamily="34" charset="0"/>
              </a:rPr>
              <a:t>Knowing your strengths</a:t>
            </a:r>
          </a:p>
          <a:p>
            <a:pPr marL="457200" indent="-457200">
              <a:buFont typeface="Arial" panose="020B0604020202020204" pitchFamily="34" charset="0"/>
              <a:buChar char="•"/>
            </a:pPr>
            <a:r>
              <a:rPr lang="en-US" sz="2400" dirty="0" smtClean="0">
                <a:latin typeface="Berlin Sans FB" panose="020E0602020502020306" pitchFamily="34" charset="0"/>
              </a:rPr>
              <a:t>Widening your interests </a:t>
            </a:r>
          </a:p>
          <a:p>
            <a:pPr marL="457200" indent="-457200">
              <a:buFont typeface="Arial" panose="020B0604020202020204" pitchFamily="34" charset="0"/>
              <a:buChar char="•"/>
            </a:pPr>
            <a:r>
              <a:rPr lang="en-US" sz="2400" dirty="0" smtClean="0">
                <a:latin typeface="Berlin Sans FB" panose="020E0602020502020306" pitchFamily="34" charset="0"/>
              </a:rPr>
              <a:t>Looking at career options </a:t>
            </a:r>
          </a:p>
          <a:p>
            <a:pPr marL="457200" indent="-457200">
              <a:buFont typeface="Arial" panose="020B0604020202020204" pitchFamily="34" charset="0"/>
              <a:buChar char="•"/>
            </a:pPr>
            <a:r>
              <a:rPr lang="en-US" sz="2400" dirty="0" smtClean="0">
                <a:latin typeface="Berlin Sans FB" panose="020E0602020502020306" pitchFamily="34" charset="0"/>
              </a:rPr>
              <a:t>Practicing job interviews</a:t>
            </a:r>
          </a:p>
          <a:p>
            <a:pPr marL="457200" indent="-457200">
              <a:buFont typeface="Arial" panose="020B0604020202020204" pitchFamily="34" charset="0"/>
              <a:buChar char="•"/>
            </a:pPr>
            <a:r>
              <a:rPr lang="en-US" sz="2400" dirty="0" smtClean="0">
                <a:latin typeface="Berlin Sans FB" panose="020E0602020502020306" pitchFamily="34" charset="0"/>
              </a:rPr>
              <a:t>Understanding your visual impairment</a:t>
            </a:r>
          </a:p>
          <a:p>
            <a:pPr marL="457200" indent="-457200">
              <a:buFont typeface="Arial" panose="020B0604020202020204" pitchFamily="34" charset="0"/>
              <a:buChar char="•"/>
            </a:pPr>
            <a:r>
              <a:rPr lang="en-US" sz="2400" dirty="0" smtClean="0">
                <a:latin typeface="Berlin Sans FB" panose="020E0602020502020306" pitchFamily="34" charset="0"/>
              </a:rPr>
              <a:t>Explaining your visual impairment</a:t>
            </a:r>
          </a:p>
          <a:p>
            <a:pPr marL="457200" indent="-457200">
              <a:buFont typeface="Arial" panose="020B0604020202020204" pitchFamily="34" charset="0"/>
              <a:buChar char="•"/>
            </a:pPr>
            <a:r>
              <a:rPr lang="en-US" sz="2400" dirty="0" smtClean="0">
                <a:latin typeface="Berlin Sans FB" panose="020E0602020502020306" pitchFamily="34" charset="0"/>
              </a:rPr>
              <a:t>Gaining work experience </a:t>
            </a:r>
          </a:p>
          <a:p>
            <a:pPr marL="457200" indent="-457200">
              <a:buFont typeface="Arial" panose="020B0604020202020204" pitchFamily="34" charset="0"/>
              <a:buChar char="•"/>
            </a:pPr>
            <a:r>
              <a:rPr lang="en-US" sz="2400" dirty="0" smtClean="0">
                <a:latin typeface="Berlin Sans FB" panose="020E0602020502020306" pitchFamily="34" charset="0"/>
              </a:rPr>
              <a:t>Learning to deal with money. </a:t>
            </a:r>
          </a:p>
          <a:p>
            <a:endParaRPr lang="nl-NL" sz="2400" dirty="0" smtClean="0"/>
          </a:p>
        </p:txBody>
      </p:sp>
      <p:pic>
        <p:nvPicPr>
          <p:cNvPr id="3074" name="Picture 2" descr="Society | Sustainable Environment On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7212" y="1881051"/>
            <a:ext cx="5699760" cy="402336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247212" y="6024052"/>
            <a:ext cx="6096000" cy="461665"/>
          </a:xfrm>
          <a:prstGeom prst="rect">
            <a:avLst/>
          </a:prstGeom>
        </p:spPr>
        <p:txBody>
          <a:bodyPr>
            <a:spAutoFit/>
          </a:bodyPr>
          <a:lstStyle/>
          <a:p>
            <a:r>
              <a:rPr lang="en-GB" sz="1200" dirty="0"/>
              <a:t>https://www.sustainable-environment.org.uk/wp-content/uploads/2019/01/Define-community-and-also-discuss-the-differences-between-society-and-community.jpg</a:t>
            </a:r>
          </a:p>
        </p:txBody>
      </p:sp>
    </p:spTree>
    <p:extLst>
      <p:ext uri="{BB962C8B-B14F-4D97-AF65-F5344CB8AC3E}">
        <p14:creationId xmlns:p14="http://schemas.microsoft.com/office/powerpoint/2010/main" val="29539119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5400" dirty="0" err="1" smtClean="0">
                <a:latin typeface="Berlin Sans FB" panose="020E0602020502020306" pitchFamily="34" charset="0"/>
              </a:rPr>
              <a:t>So.</a:t>
            </a:r>
            <a:r>
              <a:rPr lang="en-GB" sz="5400" dirty="0" smtClean="0">
                <a:latin typeface="Berlin Sans FB" panose="020E0602020502020306" pitchFamily="34" charset="0"/>
              </a:rPr>
              <a:t>..what have we learned?</a:t>
            </a:r>
            <a:endParaRPr lang="en-GB" sz="5400" dirty="0">
              <a:latin typeface="Berlin Sans FB" panose="020E0602020502020306" pitchFamily="34" charset="0"/>
            </a:endParaRPr>
          </a:p>
        </p:txBody>
      </p:sp>
      <p:sp>
        <p:nvSpPr>
          <p:cNvPr id="3" name="Content Placeholder 2"/>
          <p:cNvSpPr>
            <a:spLocks noGrp="1"/>
          </p:cNvSpPr>
          <p:nvPr>
            <p:ph idx="1"/>
          </p:nvPr>
        </p:nvSpPr>
        <p:spPr/>
        <p:txBody>
          <a:bodyPr/>
          <a:lstStyle/>
          <a:p>
            <a:endParaRPr lang="en-GB"/>
          </a:p>
        </p:txBody>
      </p:sp>
      <p:pic>
        <p:nvPicPr>
          <p:cNvPr id="1028" name="Picture 4" descr="Understanding Learning Clip Art - Black White M - Brain Icon Noun Project  Transparent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1555" y="1690688"/>
            <a:ext cx="4428309" cy="442830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435531" y="6356657"/>
            <a:ext cx="7093131" cy="261610"/>
          </a:xfrm>
          <a:prstGeom prst="rect">
            <a:avLst/>
          </a:prstGeom>
        </p:spPr>
        <p:txBody>
          <a:bodyPr wrap="square">
            <a:spAutoFit/>
          </a:bodyPr>
          <a:lstStyle/>
          <a:p>
            <a:r>
              <a:rPr lang="en-GB" sz="1100" dirty="0"/>
              <a:t>https://encrypted-tbn0.gstatic.com/images?q=tbn:ANd9GcSkKpVYGkGmiOUvEHKo_3cMI9gXmeu0f0MtXQ&amp;usqp=CAU</a:t>
            </a:r>
          </a:p>
        </p:txBody>
      </p:sp>
    </p:spTree>
    <p:extLst>
      <p:ext uri="{BB962C8B-B14F-4D97-AF65-F5344CB8AC3E}">
        <p14:creationId xmlns:p14="http://schemas.microsoft.com/office/powerpoint/2010/main" val="34224390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981EE-B06E-7241-ABB3-F07A2D7E5B90}"/>
              </a:ext>
            </a:extLst>
          </p:cNvPr>
          <p:cNvSpPr>
            <a:spLocks noGrp="1"/>
          </p:cNvSpPr>
          <p:nvPr>
            <p:ph type="title"/>
          </p:nvPr>
        </p:nvSpPr>
        <p:spPr/>
        <p:txBody>
          <a:bodyPr>
            <a:noAutofit/>
          </a:bodyPr>
          <a:lstStyle/>
          <a:p>
            <a:pPr algn="ctr"/>
            <a:r>
              <a:rPr lang="en-GB" sz="5400" dirty="0">
                <a:latin typeface="Berlin Sans FB" panose="020E0602020502020306" pitchFamily="34" charset="0"/>
              </a:rPr>
              <a:t>Explicit teaching of social skills involves….</a:t>
            </a:r>
            <a:endParaRPr lang="en-US" sz="5400" dirty="0">
              <a:latin typeface="Berlin Sans FB" panose="020E0602020502020306" pitchFamily="34" charset="0"/>
            </a:endParaRPr>
          </a:p>
        </p:txBody>
      </p:sp>
      <p:sp>
        <p:nvSpPr>
          <p:cNvPr id="3" name="Content Placeholder 2">
            <a:extLst>
              <a:ext uri="{FF2B5EF4-FFF2-40B4-BE49-F238E27FC236}">
                <a16:creationId xmlns:a16="http://schemas.microsoft.com/office/drawing/2014/main" id="{779C75DC-A30E-4E4D-A7FA-26921B2A4746}"/>
              </a:ext>
            </a:extLst>
          </p:cNvPr>
          <p:cNvSpPr>
            <a:spLocks noGrp="1"/>
          </p:cNvSpPr>
          <p:nvPr>
            <p:ph idx="1"/>
          </p:nvPr>
        </p:nvSpPr>
        <p:spPr/>
        <p:txBody>
          <a:bodyPr/>
          <a:lstStyle/>
          <a:p>
            <a:r>
              <a:rPr lang="en-GB" dirty="0">
                <a:latin typeface="Berlin Sans FB" panose="020E0602020502020306" pitchFamily="34" charset="0"/>
              </a:rPr>
              <a:t>Developing  listening skills- different tones of voice and what  emotions these signify</a:t>
            </a:r>
          </a:p>
          <a:p>
            <a:r>
              <a:rPr lang="en-GB" dirty="0">
                <a:latin typeface="Berlin Sans FB" panose="020E0602020502020306" pitchFamily="34" charset="0"/>
              </a:rPr>
              <a:t>Learning different kinds of greetings for different people</a:t>
            </a:r>
          </a:p>
          <a:p>
            <a:r>
              <a:rPr lang="en-GB" dirty="0">
                <a:latin typeface="Berlin Sans FB" panose="020E0602020502020306" pitchFamily="34" charset="0"/>
              </a:rPr>
              <a:t>Learning to interpret facial expressions (including their own!)</a:t>
            </a:r>
          </a:p>
          <a:p>
            <a:r>
              <a:rPr lang="en-GB" dirty="0">
                <a:latin typeface="Berlin Sans FB" panose="020E0602020502020306" pitchFamily="34" charset="0"/>
              </a:rPr>
              <a:t>Learning about personal space</a:t>
            </a:r>
          </a:p>
          <a:p>
            <a:r>
              <a:rPr lang="en-GB" dirty="0">
                <a:latin typeface="Berlin Sans FB" panose="020E0602020502020306" pitchFamily="34" charset="0"/>
              </a:rPr>
              <a:t>Finding out about what may be socially unacceptable behaviour, for example nose picking, grabbing, touching intimate areas of the body</a:t>
            </a:r>
          </a:p>
          <a:p>
            <a:endParaRPr lang="en-GB" dirty="0"/>
          </a:p>
          <a:p>
            <a:endParaRPr lang="en-GB" dirty="0"/>
          </a:p>
          <a:p>
            <a:endParaRPr lang="en-US" dirty="0"/>
          </a:p>
        </p:txBody>
      </p:sp>
      <p:pic>
        <p:nvPicPr>
          <p:cNvPr id="4098" name="Picture 2" descr="Nose Picking Story - Autism Little Learner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33257" y="5029200"/>
            <a:ext cx="1541418" cy="154141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648892" y="6566310"/>
            <a:ext cx="4828902" cy="400110"/>
          </a:xfrm>
          <a:prstGeom prst="rect">
            <a:avLst/>
          </a:prstGeom>
        </p:spPr>
        <p:txBody>
          <a:bodyPr wrap="square">
            <a:spAutoFit/>
          </a:bodyPr>
          <a:lstStyle/>
          <a:p>
            <a:r>
              <a:rPr lang="en-GB" sz="1000" dirty="0"/>
              <a:t>https://i0.wp.com/autismlittlelearners.com/wp-content/uploads/2022/03/picking-nose-story.jpg?fit=800%2C800&amp;ssl=1</a:t>
            </a:r>
          </a:p>
        </p:txBody>
      </p:sp>
    </p:spTree>
    <p:extLst>
      <p:ext uri="{BB962C8B-B14F-4D97-AF65-F5344CB8AC3E}">
        <p14:creationId xmlns:p14="http://schemas.microsoft.com/office/powerpoint/2010/main" val="37439065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5400" dirty="0">
                <a:latin typeface="Berlin Sans FB" panose="020E0602020502020306" pitchFamily="34" charset="0"/>
              </a:rPr>
              <a:t>Practice </a:t>
            </a:r>
            <a:r>
              <a:rPr lang="en-GB" sz="5400" dirty="0" err="1">
                <a:latin typeface="Berlin Sans FB" panose="020E0602020502020306" pitchFamily="34" charset="0"/>
              </a:rPr>
              <a:t>practice</a:t>
            </a:r>
            <a:r>
              <a:rPr lang="en-GB" sz="5400" dirty="0">
                <a:latin typeface="Berlin Sans FB" panose="020E0602020502020306" pitchFamily="34" charset="0"/>
              </a:rPr>
              <a:t> practice……</a:t>
            </a:r>
          </a:p>
        </p:txBody>
      </p:sp>
      <p:sp>
        <p:nvSpPr>
          <p:cNvPr id="3" name="Content Placeholder 2"/>
          <p:cNvSpPr>
            <a:spLocks noGrp="1"/>
          </p:cNvSpPr>
          <p:nvPr>
            <p:ph idx="1"/>
          </p:nvPr>
        </p:nvSpPr>
        <p:spPr/>
        <p:txBody>
          <a:bodyPr>
            <a:normAutofit fontScale="92500" lnSpcReduction="20000"/>
          </a:bodyPr>
          <a:lstStyle/>
          <a:p>
            <a:r>
              <a:rPr lang="en-GB" sz="4100" dirty="0">
                <a:latin typeface="Berlin Sans FB" panose="020E0602020502020306" pitchFamily="34" charset="0"/>
              </a:rPr>
              <a:t>Greeting lots of people in different ways and in different situations </a:t>
            </a:r>
          </a:p>
          <a:p>
            <a:r>
              <a:rPr lang="en-GB" sz="4100" dirty="0">
                <a:latin typeface="Berlin Sans FB" panose="020E0602020502020306" pitchFamily="34" charset="0"/>
              </a:rPr>
              <a:t>Personal space and intimate space</a:t>
            </a:r>
          </a:p>
          <a:p>
            <a:r>
              <a:rPr lang="en-GB" sz="4100" dirty="0">
                <a:latin typeface="Berlin Sans FB" panose="020E0602020502020306" pitchFamily="34" charset="0"/>
              </a:rPr>
              <a:t>Moving </a:t>
            </a:r>
            <a:r>
              <a:rPr lang="en-GB" sz="1100" dirty="0">
                <a:latin typeface="Berlin Sans FB" panose="020E0602020502020306" pitchFamily="34" charset="0"/>
              </a:rPr>
              <a:t>head towards a speaker</a:t>
            </a:r>
          </a:p>
          <a:p>
            <a:r>
              <a:rPr lang="en-GB" sz="4100" dirty="0">
                <a:latin typeface="Berlin Sans FB" panose="020E0602020502020306" pitchFamily="34" charset="0"/>
              </a:rPr>
              <a:t>Listening for social cues and what these mean- e.g. sighing, tutting </a:t>
            </a:r>
          </a:p>
          <a:p>
            <a:r>
              <a:rPr lang="en-GB" sz="4100" dirty="0">
                <a:latin typeface="Berlin Sans FB" panose="020E0602020502020306" pitchFamily="34" charset="0"/>
              </a:rPr>
              <a:t>Keeping head up- “show me your lovely face”</a:t>
            </a:r>
          </a:p>
          <a:p>
            <a:r>
              <a:rPr lang="en-GB" sz="4100" dirty="0">
                <a:latin typeface="Berlin Sans FB" panose="020E0602020502020306" pitchFamily="34" charset="0"/>
              </a:rPr>
              <a:t>Maintaining good posture </a:t>
            </a:r>
          </a:p>
          <a:p>
            <a:pPr marL="0" indent="0">
              <a:buNone/>
            </a:pPr>
            <a:endParaRPr lang="en-GB" dirty="0"/>
          </a:p>
        </p:txBody>
      </p:sp>
      <p:pic>
        <p:nvPicPr>
          <p:cNvPr id="4" name="Picture 3">
            <a:extLst>
              <a:ext uri="{FF2B5EF4-FFF2-40B4-BE49-F238E27FC236}">
                <a16:creationId xmlns:a16="http://schemas.microsoft.com/office/drawing/2014/main" id="{8E7DF875-BB4A-A349-AB21-3FC632C5C7FC}"/>
              </a:ext>
            </a:extLst>
          </p:cNvPr>
          <p:cNvPicPr>
            <a:picLocks noChangeAspect="1"/>
          </p:cNvPicPr>
          <p:nvPr/>
        </p:nvPicPr>
        <p:blipFill>
          <a:blip r:embed="rId2"/>
          <a:stretch>
            <a:fillRect/>
          </a:stretch>
        </p:blipFill>
        <p:spPr>
          <a:xfrm>
            <a:off x="7576455" y="5160118"/>
            <a:ext cx="3514343" cy="1426102"/>
          </a:xfrm>
          <a:prstGeom prst="rect">
            <a:avLst/>
          </a:prstGeom>
        </p:spPr>
      </p:pic>
      <p:sp>
        <p:nvSpPr>
          <p:cNvPr id="5" name="Rectangle 4"/>
          <p:cNvSpPr/>
          <p:nvPr/>
        </p:nvSpPr>
        <p:spPr>
          <a:xfrm>
            <a:off x="7060475" y="6586220"/>
            <a:ext cx="6096000" cy="246221"/>
          </a:xfrm>
          <a:prstGeom prst="rect">
            <a:avLst/>
          </a:prstGeom>
        </p:spPr>
        <p:txBody>
          <a:bodyPr>
            <a:spAutoFit/>
          </a:bodyPr>
          <a:lstStyle/>
          <a:p>
            <a:r>
              <a:rPr lang="en-GB" sz="1000" dirty="0" smtClean="0"/>
              <a:t>https://www.priorityit.co.nz/wp-content/uploads/2018/01/Practice-1024x400.jpg</a:t>
            </a:r>
            <a:endParaRPr lang="en-GB" sz="1000" dirty="0"/>
          </a:p>
        </p:txBody>
      </p:sp>
    </p:spTree>
    <p:extLst>
      <p:ext uri="{BB962C8B-B14F-4D97-AF65-F5344CB8AC3E}">
        <p14:creationId xmlns:p14="http://schemas.microsoft.com/office/powerpoint/2010/main" val="22276942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5400" dirty="0" smtClean="0">
                <a:latin typeface="Berlin Sans FB" panose="020E0602020502020306" pitchFamily="34" charset="0"/>
              </a:rPr>
              <a:t>Knowing when to take a step back..</a:t>
            </a:r>
            <a:endParaRPr lang="en-GB" sz="5400" dirty="0">
              <a:latin typeface="Berlin Sans FB" panose="020E0602020502020306" pitchFamily="34" charset="0"/>
            </a:endParaRPr>
          </a:p>
        </p:txBody>
      </p:sp>
      <p:sp>
        <p:nvSpPr>
          <p:cNvPr id="3" name="Content Placeholder 2"/>
          <p:cNvSpPr>
            <a:spLocks noGrp="1"/>
          </p:cNvSpPr>
          <p:nvPr>
            <p:ph idx="1"/>
          </p:nvPr>
        </p:nvSpPr>
        <p:spPr/>
        <p:txBody>
          <a:bodyPr/>
          <a:lstStyle/>
          <a:p>
            <a:endParaRPr lang="en-GB" dirty="0"/>
          </a:p>
        </p:txBody>
      </p:sp>
      <p:sp>
        <p:nvSpPr>
          <p:cNvPr id="4" name="Rectangle 3"/>
          <p:cNvSpPr/>
          <p:nvPr/>
        </p:nvSpPr>
        <p:spPr>
          <a:xfrm>
            <a:off x="1136469" y="1985553"/>
            <a:ext cx="9470571" cy="4216539"/>
          </a:xfrm>
          <a:prstGeom prst="rect">
            <a:avLst/>
          </a:prstGeom>
        </p:spPr>
        <p:txBody>
          <a:bodyPr wrap="square">
            <a:spAutoFit/>
          </a:bodyPr>
          <a:lstStyle/>
          <a:p>
            <a:r>
              <a:rPr lang="en-GB" sz="2800" dirty="0" smtClean="0">
                <a:solidFill>
                  <a:srgbClr val="2A2A2A"/>
                </a:solidFill>
                <a:latin typeface="Berlin Sans FB" panose="020E0602020502020306" pitchFamily="34" charset="0"/>
              </a:rPr>
              <a:t>“Providing </a:t>
            </a:r>
            <a:r>
              <a:rPr lang="en-GB" sz="2800" dirty="0">
                <a:solidFill>
                  <a:srgbClr val="2A2A2A"/>
                </a:solidFill>
                <a:latin typeface="Berlin Sans FB" panose="020E0602020502020306" pitchFamily="34" charset="0"/>
              </a:rPr>
              <a:t>students with fading assistance in social circumstances is key. Talking with the student about who is involved, what they are doing and why can help the student understand the social context. Although it may be difficult to provide, students need honest and sensitive feedback about their </a:t>
            </a:r>
            <a:r>
              <a:rPr lang="en-GB" sz="2800" dirty="0" smtClean="0">
                <a:solidFill>
                  <a:srgbClr val="2A2A2A"/>
                </a:solidFill>
                <a:latin typeface="Berlin Sans FB" panose="020E0602020502020306" pitchFamily="34" charset="0"/>
              </a:rPr>
              <a:t>behaviour </a:t>
            </a:r>
            <a:r>
              <a:rPr lang="en-GB" sz="2800" dirty="0">
                <a:solidFill>
                  <a:srgbClr val="2A2A2A"/>
                </a:solidFill>
                <a:latin typeface="Berlin Sans FB" panose="020E0602020502020306" pitchFamily="34" charset="0"/>
              </a:rPr>
              <a:t>and the impact it may have on social interactions. You can then talk with the student about how they can make judgments about how to change their behaviour”. </a:t>
            </a:r>
            <a:r>
              <a:rPr lang="en-GB" sz="1600" dirty="0">
                <a:solidFill>
                  <a:srgbClr val="2A2A2A"/>
                </a:solidFill>
                <a:latin typeface="Berlin Sans FB" panose="020E0602020502020306" pitchFamily="34" charset="0"/>
                <a:hlinkClick r:id="rId2"/>
              </a:rPr>
              <a:t>https://</a:t>
            </a:r>
            <a:r>
              <a:rPr lang="en-GB" sz="1600" dirty="0" smtClean="0">
                <a:solidFill>
                  <a:srgbClr val="2A2A2A"/>
                </a:solidFill>
                <a:latin typeface="Berlin Sans FB" panose="020E0602020502020306" pitchFamily="34" charset="0"/>
                <a:hlinkClick r:id="rId2"/>
              </a:rPr>
              <a:t>www.teachingvisuallyimpaired.com/social-interactions.html</a:t>
            </a:r>
            <a:endParaRPr lang="en-GB" sz="1600" dirty="0" smtClean="0">
              <a:solidFill>
                <a:srgbClr val="2A2A2A"/>
              </a:solidFill>
              <a:latin typeface="Berlin Sans FB" panose="020E0602020502020306" pitchFamily="34" charset="0"/>
            </a:endParaRPr>
          </a:p>
          <a:p>
            <a:endParaRPr lang="en-GB" sz="1600" dirty="0">
              <a:latin typeface="Berlin Sans FB" panose="020E0602020502020306" pitchFamily="34" charset="0"/>
            </a:endParaRPr>
          </a:p>
        </p:txBody>
      </p:sp>
    </p:spTree>
    <p:extLst>
      <p:ext uri="{BB962C8B-B14F-4D97-AF65-F5344CB8AC3E}">
        <p14:creationId xmlns:p14="http://schemas.microsoft.com/office/powerpoint/2010/main" val="4440665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5400" dirty="0" smtClean="0">
                <a:latin typeface="Berlin Sans FB" panose="020E0602020502020306" pitchFamily="34" charset="0"/>
                <a:ea typeface="Adobe Ming Std L" panose="02020300000000000000" pitchFamily="18" charset="-128"/>
              </a:rPr>
              <a:t/>
            </a:r>
            <a:br>
              <a:rPr lang="en-GB" sz="5400" dirty="0" smtClean="0">
                <a:latin typeface="Berlin Sans FB" panose="020E0602020502020306" pitchFamily="34" charset="0"/>
                <a:ea typeface="Adobe Ming Std L" panose="02020300000000000000" pitchFamily="18" charset="-128"/>
              </a:rPr>
            </a:br>
            <a:r>
              <a:rPr lang="en-GB" sz="5400" dirty="0" smtClean="0">
                <a:latin typeface="Berlin Sans FB" panose="020E0602020502020306" pitchFamily="34" charset="0"/>
                <a:ea typeface="Adobe Ming Std L" panose="02020300000000000000" pitchFamily="18" charset="-128"/>
              </a:rPr>
              <a:t>Time </a:t>
            </a:r>
            <a:r>
              <a:rPr lang="en-GB" sz="5400" dirty="0">
                <a:latin typeface="Berlin Sans FB" panose="020E0602020502020306" pitchFamily="34" charset="0"/>
                <a:ea typeface="Adobe Ming Std L" panose="02020300000000000000" pitchFamily="18" charset="-128"/>
              </a:rPr>
              <a:t>to reflect…</a:t>
            </a:r>
            <a:r>
              <a:rPr lang="en-GB" sz="5400" b="1" dirty="0"/>
              <a:t/>
            </a:r>
            <a:br>
              <a:rPr lang="en-GB" sz="5400" b="1" dirty="0"/>
            </a:br>
            <a:endParaRPr lang="en-GB" sz="5400" dirty="0">
              <a:latin typeface="Berlin Sans FB" panose="020E0602020502020306" pitchFamily="34" charset="0"/>
            </a:endParaRPr>
          </a:p>
        </p:txBody>
      </p:sp>
      <p:sp>
        <p:nvSpPr>
          <p:cNvPr id="3" name="Content Placeholder 2"/>
          <p:cNvSpPr>
            <a:spLocks noGrp="1"/>
          </p:cNvSpPr>
          <p:nvPr>
            <p:ph idx="1"/>
          </p:nvPr>
        </p:nvSpPr>
        <p:spPr/>
        <p:txBody>
          <a:bodyPr/>
          <a:lstStyle/>
          <a:p>
            <a:pPr marL="0" indent="0">
              <a:buNone/>
            </a:pPr>
            <a:r>
              <a:rPr lang="en-GB" dirty="0">
                <a:latin typeface="Berlin Sans FB" panose="020E0602020502020306" pitchFamily="34" charset="0"/>
              </a:rPr>
              <a:t>Can you share any ideas that you already use?</a:t>
            </a:r>
          </a:p>
          <a:p>
            <a:pPr marL="0" indent="0">
              <a:buNone/>
            </a:pPr>
            <a:r>
              <a:rPr lang="en-GB" dirty="0">
                <a:latin typeface="Berlin Sans FB" panose="020E0602020502020306" pitchFamily="34" charset="0"/>
              </a:rPr>
              <a:t>Can you think of ways social skills can be embedded in other activities?</a:t>
            </a:r>
          </a:p>
          <a:p>
            <a:endParaRPr lang="en-GB" dirty="0"/>
          </a:p>
        </p:txBody>
      </p:sp>
      <p:pic>
        <p:nvPicPr>
          <p:cNvPr id="5" name="Picture 2" descr="DP Psychology: Discussing discus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75613" y="2885663"/>
            <a:ext cx="3302728" cy="32913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727268" y="6332086"/>
            <a:ext cx="6096000" cy="276999"/>
          </a:xfrm>
          <a:prstGeom prst="rect">
            <a:avLst/>
          </a:prstGeom>
        </p:spPr>
        <p:txBody>
          <a:bodyPr>
            <a:spAutoFit/>
          </a:bodyPr>
          <a:lstStyle/>
          <a:p>
            <a:r>
              <a:rPr lang="en-GB" sz="1200" dirty="0" smtClean="0"/>
              <a:t>https://www.thinkib.net/media/ib/psychology/images/discuss.jpg</a:t>
            </a:r>
            <a:endParaRPr lang="en-GB" sz="1200" dirty="0"/>
          </a:p>
        </p:txBody>
      </p:sp>
    </p:spTree>
    <p:extLst>
      <p:ext uri="{BB962C8B-B14F-4D97-AF65-F5344CB8AC3E}">
        <p14:creationId xmlns:p14="http://schemas.microsoft.com/office/powerpoint/2010/main" val="23587674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6E983-5619-5347-8783-E786137976AF}"/>
              </a:ext>
            </a:extLst>
          </p:cNvPr>
          <p:cNvSpPr>
            <a:spLocks noGrp="1"/>
          </p:cNvSpPr>
          <p:nvPr>
            <p:ph type="title"/>
          </p:nvPr>
        </p:nvSpPr>
        <p:spPr/>
        <p:txBody>
          <a:bodyPr>
            <a:normAutofit/>
          </a:bodyPr>
          <a:lstStyle/>
          <a:p>
            <a:pPr algn="ctr"/>
            <a:r>
              <a:rPr lang="en-GB" sz="5400" dirty="0" smtClean="0">
                <a:latin typeface="Berlin Sans FB" panose="020E0602020502020306" pitchFamily="34" charset="0"/>
              </a:rPr>
              <a:t>Some more social </a:t>
            </a:r>
            <a:r>
              <a:rPr lang="en-GB" sz="5400" dirty="0">
                <a:latin typeface="Berlin Sans FB" panose="020E0602020502020306" pitchFamily="34" charset="0"/>
              </a:rPr>
              <a:t>skills resources </a:t>
            </a:r>
            <a:endParaRPr lang="en-US" sz="5400" dirty="0">
              <a:latin typeface="Berlin Sans FB" panose="020E0602020502020306" pitchFamily="34" charset="0"/>
            </a:endParaRPr>
          </a:p>
        </p:txBody>
      </p:sp>
      <p:sp>
        <p:nvSpPr>
          <p:cNvPr id="3" name="Content Placeholder 2">
            <a:extLst>
              <a:ext uri="{FF2B5EF4-FFF2-40B4-BE49-F238E27FC236}">
                <a16:creationId xmlns:a16="http://schemas.microsoft.com/office/drawing/2014/main" id="{1DA23953-7EBC-1C4D-A6B1-2155E924BE1D}"/>
              </a:ext>
            </a:extLst>
          </p:cNvPr>
          <p:cNvSpPr>
            <a:spLocks noGrp="1"/>
          </p:cNvSpPr>
          <p:nvPr>
            <p:ph idx="1"/>
          </p:nvPr>
        </p:nvSpPr>
        <p:spPr/>
        <p:txBody>
          <a:bodyPr/>
          <a:lstStyle/>
          <a:p>
            <a:pPr marL="0" indent="0">
              <a:buNone/>
            </a:pPr>
            <a:r>
              <a:rPr lang="en-US" dirty="0">
                <a:latin typeface="Berlin Sans FB" panose="020E0602020502020306" pitchFamily="34" charset="0"/>
                <a:hlinkClick r:id="rId2"/>
              </a:rPr>
              <a:t>https</a:t>
            </a:r>
            <a:r>
              <a:rPr lang="en-US" dirty="0" smtClean="0">
                <a:latin typeface="Berlin Sans FB" panose="020E0602020502020306" pitchFamily="34" charset="0"/>
                <a:hlinkClick r:id="rId2"/>
              </a:rPr>
              <a:t>://www.thepathway2success.com/12-basic-social-skills-kids-need/</a:t>
            </a:r>
            <a:endParaRPr lang="en-US" dirty="0" smtClean="0">
              <a:latin typeface="Berlin Sans FB" panose="020E0602020502020306" pitchFamily="34" charset="0"/>
            </a:endParaRPr>
          </a:p>
          <a:p>
            <a:pPr marL="0" indent="0">
              <a:buNone/>
            </a:pPr>
            <a:endParaRPr lang="en-US" dirty="0" smtClean="0">
              <a:latin typeface="Berlin Sans FB" panose="020E0602020502020306" pitchFamily="34" charset="0"/>
            </a:endParaRPr>
          </a:p>
          <a:p>
            <a:pPr marL="0" indent="0">
              <a:buNone/>
            </a:pPr>
            <a:r>
              <a:rPr lang="en-US" dirty="0">
                <a:latin typeface="Berlin Sans FB" panose="020E0602020502020306" pitchFamily="34" charset="0"/>
                <a:hlinkClick r:id="rId3"/>
              </a:rPr>
              <a:t>https://</a:t>
            </a:r>
            <a:r>
              <a:rPr lang="en-US" dirty="0" smtClean="0">
                <a:latin typeface="Berlin Sans FB" panose="020E0602020502020306" pitchFamily="34" charset="0"/>
                <a:hlinkClick r:id="rId3"/>
              </a:rPr>
              <a:t>www.teachingvisuallyimpaired.com/social-interactions.html</a:t>
            </a:r>
            <a:endParaRPr lang="en-US" dirty="0" smtClean="0">
              <a:latin typeface="Berlin Sans FB" panose="020E0602020502020306" pitchFamily="34" charset="0"/>
            </a:endParaRPr>
          </a:p>
          <a:p>
            <a:pPr marL="0" indent="0">
              <a:buNone/>
            </a:pPr>
            <a:endParaRPr lang="en-US" dirty="0" smtClean="0">
              <a:latin typeface="Berlin Sans FB" panose="020E0602020502020306" pitchFamily="34" charset="0"/>
            </a:endParaRPr>
          </a:p>
          <a:p>
            <a:pPr marL="0" indent="0">
              <a:buNone/>
            </a:pPr>
            <a:r>
              <a:rPr lang="en-US" dirty="0">
                <a:latin typeface="Berlin Sans FB" panose="020E0602020502020306" pitchFamily="34" charset="0"/>
                <a:hlinkClick r:id="rId4"/>
              </a:rPr>
              <a:t>https://</a:t>
            </a:r>
            <a:r>
              <a:rPr lang="en-US" dirty="0" smtClean="0">
                <a:latin typeface="Berlin Sans FB" panose="020E0602020502020306" pitchFamily="34" charset="0"/>
                <a:hlinkClick r:id="rId4"/>
              </a:rPr>
              <a:t>www.perkinselearning.org/videos/webcast/developing-social-skills-children-who-are-blind-or-visually-impaired</a:t>
            </a:r>
            <a:endParaRPr lang="en-US" dirty="0" smtClean="0">
              <a:latin typeface="Berlin Sans FB" panose="020E0602020502020306" pitchFamily="34" charset="0"/>
            </a:endParaRPr>
          </a:p>
          <a:p>
            <a:pPr marL="0" indent="0">
              <a:buNone/>
            </a:pPr>
            <a:endParaRPr lang="en-US" dirty="0" smtClean="0">
              <a:latin typeface="Berlin Sans FB" panose="020E0602020502020306" pitchFamily="34" charset="0"/>
            </a:endParaRPr>
          </a:p>
          <a:p>
            <a:pPr marL="0" indent="0">
              <a:buNone/>
            </a:pPr>
            <a:endParaRPr lang="en-US" dirty="0" smtClean="0">
              <a:latin typeface="Berlin Sans FB" panose="020E0602020502020306" pitchFamily="34" charset="0"/>
            </a:endParaRPr>
          </a:p>
          <a:p>
            <a:pPr marL="0" indent="0">
              <a:buNone/>
            </a:pPr>
            <a:endParaRPr lang="en-GB" dirty="0">
              <a:latin typeface="Berlin Sans FB" panose="020E0602020502020306" pitchFamily="34" charset="0"/>
            </a:endParaRPr>
          </a:p>
        </p:txBody>
      </p:sp>
    </p:spTree>
    <p:extLst>
      <p:ext uri="{BB962C8B-B14F-4D97-AF65-F5344CB8AC3E}">
        <p14:creationId xmlns:p14="http://schemas.microsoft.com/office/powerpoint/2010/main" val="334679236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04931" y="419710"/>
            <a:ext cx="10515600" cy="2258008"/>
          </a:xfrm>
        </p:spPr>
        <p:txBody>
          <a:bodyPr>
            <a:normAutofit/>
          </a:bodyPr>
          <a:lstStyle/>
          <a:p>
            <a:r>
              <a:rPr lang="en-US" sz="20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l-SI" sz="2000" dirty="0"/>
          </a:p>
        </p:txBody>
      </p:sp>
      <p:sp>
        <p:nvSpPr>
          <p:cNvPr id="4" name="Enakokraki trikotnik 3"/>
          <p:cNvSpPr/>
          <p:nvPr/>
        </p:nvSpPr>
        <p:spPr>
          <a:xfrm flipV="1">
            <a:off x="74815" y="0"/>
            <a:ext cx="4056611" cy="445446"/>
          </a:xfrm>
          <a:prstGeom prst="triangle">
            <a:avLst/>
          </a:prstGeom>
          <a:solidFill>
            <a:schemeClr val="accent1">
              <a:lumMod val="75000"/>
            </a:schemeClr>
          </a:solidFill>
          <a:ln>
            <a:solidFill>
              <a:schemeClr val="accent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sp>
        <p:nvSpPr>
          <p:cNvPr id="5" name="Enakokraki trikotnik 4"/>
          <p:cNvSpPr/>
          <p:nvPr/>
        </p:nvSpPr>
        <p:spPr>
          <a:xfrm flipV="1">
            <a:off x="4574772" y="0"/>
            <a:ext cx="4056611" cy="445446"/>
          </a:xfrm>
          <a:prstGeom prst="triangle">
            <a:avLst/>
          </a:prstGeom>
          <a:solidFill>
            <a:schemeClr val="accent6"/>
          </a:solidFill>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pic>
        <p:nvPicPr>
          <p:cNvPr id="8" name="Slika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498" y="2878195"/>
            <a:ext cx="5715000" cy="1666875"/>
          </a:xfrm>
          <a:prstGeom prst="rect">
            <a:avLst/>
          </a:prstGeom>
        </p:spPr>
      </p:pic>
      <p:pic>
        <p:nvPicPr>
          <p:cNvPr id="3" name="Slika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931" y="5423825"/>
            <a:ext cx="10653258" cy="1434175"/>
          </a:xfrm>
          <a:prstGeom prst="rect">
            <a:avLst/>
          </a:prstGeom>
        </p:spPr>
      </p:pic>
    </p:spTree>
    <p:extLst>
      <p:ext uri="{BB962C8B-B14F-4D97-AF65-F5344CB8AC3E}">
        <p14:creationId xmlns:p14="http://schemas.microsoft.com/office/powerpoint/2010/main" val="41549886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FA1BE-93E1-654D-98DC-CFAC8186C85F}"/>
              </a:ext>
            </a:extLst>
          </p:cNvPr>
          <p:cNvSpPr>
            <a:spLocks noGrp="1"/>
          </p:cNvSpPr>
          <p:nvPr>
            <p:ph type="title"/>
          </p:nvPr>
        </p:nvSpPr>
        <p:spPr>
          <a:xfrm>
            <a:off x="838199" y="291090"/>
            <a:ext cx="10515599" cy="932688"/>
          </a:xfrm>
        </p:spPr>
        <p:txBody>
          <a:bodyPr vert="horz" lIns="91440" tIns="45720" rIns="91440" bIns="45720" rtlCol="0" anchor="b">
            <a:normAutofit/>
          </a:bodyPr>
          <a:lstStyle/>
          <a:p>
            <a:pPr algn="ctr"/>
            <a:r>
              <a:rPr lang="en-US" sz="5400" kern="1200" dirty="0">
                <a:solidFill>
                  <a:schemeClr val="tx1"/>
                </a:solidFill>
                <a:latin typeface="Berlin Sans FB" panose="020E0602020502020306" pitchFamily="34" charset="0"/>
              </a:rPr>
              <a:t>Question</a:t>
            </a:r>
            <a:r>
              <a:rPr lang="en-GB" sz="5400" kern="1200" dirty="0">
                <a:solidFill>
                  <a:schemeClr val="tx1"/>
                </a:solidFill>
                <a:latin typeface="Berlin Sans FB" panose="020E0602020502020306" pitchFamily="34" charset="0"/>
              </a:rPr>
              <a:t>:</a:t>
            </a:r>
            <a:r>
              <a:rPr lang="en-US" sz="5400" kern="1200" dirty="0">
                <a:solidFill>
                  <a:schemeClr val="tx1"/>
                </a:solidFill>
                <a:latin typeface="+mj-lt"/>
                <a:ea typeface="+mj-ea"/>
                <a:cs typeface="+mj-cs"/>
              </a:rPr>
              <a:t> </a:t>
            </a:r>
          </a:p>
        </p:txBody>
      </p:sp>
      <p:sp>
        <p:nvSpPr>
          <p:cNvPr id="3" name="Content Placeholder 2">
            <a:extLst>
              <a:ext uri="{FF2B5EF4-FFF2-40B4-BE49-F238E27FC236}">
                <a16:creationId xmlns:a16="http://schemas.microsoft.com/office/drawing/2014/main" id="{3F00A19F-CF37-E947-B5EA-3219E62FD18B}"/>
              </a:ext>
            </a:extLst>
          </p:cNvPr>
          <p:cNvSpPr>
            <a:spLocks noGrp="1"/>
          </p:cNvSpPr>
          <p:nvPr>
            <p:ph idx="1"/>
          </p:nvPr>
        </p:nvSpPr>
        <p:spPr>
          <a:xfrm>
            <a:off x="838199" y="1335726"/>
            <a:ext cx="10515599" cy="420624"/>
          </a:xfrm>
        </p:spPr>
        <p:txBody>
          <a:bodyPr vert="horz" lIns="91440" tIns="45720" rIns="91440" bIns="45720" rtlCol="0">
            <a:noAutofit/>
          </a:bodyPr>
          <a:lstStyle/>
          <a:p>
            <a:pPr marL="0" indent="0" algn="ctr">
              <a:buNone/>
            </a:pPr>
            <a:r>
              <a:rPr lang="en-US" sz="6600" kern="1200" dirty="0">
                <a:solidFill>
                  <a:schemeClr val="tx1"/>
                </a:solidFill>
                <a:latin typeface="Berlin Sans FB" panose="020E0602020502020306" pitchFamily="34" charset="0"/>
              </a:rPr>
              <a:t>How do we communicate?</a:t>
            </a:r>
          </a:p>
        </p:txBody>
      </p:sp>
      <p:pic>
        <p:nvPicPr>
          <p:cNvPr id="2050" name="Picture 2" descr="How to improve open-ended questions in surveys | Davis &amp; Compa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1408" y="2250711"/>
            <a:ext cx="9070688" cy="403252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853971" y="6160588"/>
            <a:ext cx="3162661" cy="276999"/>
          </a:xfrm>
          <a:prstGeom prst="rect">
            <a:avLst/>
          </a:prstGeom>
        </p:spPr>
        <p:txBody>
          <a:bodyPr wrap="none">
            <a:spAutoFit/>
          </a:bodyPr>
          <a:lstStyle/>
          <a:p>
            <a:r>
              <a:rPr lang="en-GB" sz="1200" dirty="0"/>
              <a:t>https://stock.adobe.com/uk/images/questions/</a:t>
            </a:r>
          </a:p>
        </p:txBody>
      </p:sp>
    </p:spTree>
    <p:extLst>
      <p:ext uri="{BB962C8B-B14F-4D97-AF65-F5344CB8AC3E}">
        <p14:creationId xmlns:p14="http://schemas.microsoft.com/office/powerpoint/2010/main" val="2681463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5400" dirty="0">
                <a:latin typeface="Berlin Sans FB" panose="020E0602020502020306" pitchFamily="34" charset="0"/>
              </a:rPr>
              <a:t>How many did you think of?</a:t>
            </a:r>
            <a:endParaRPr lang="en-GB" sz="5400" dirty="0"/>
          </a:p>
        </p:txBody>
      </p:sp>
      <p:sp>
        <p:nvSpPr>
          <p:cNvPr id="3" name="Content Placeholder 2"/>
          <p:cNvSpPr>
            <a:spLocks noGrp="1"/>
          </p:cNvSpPr>
          <p:nvPr>
            <p:ph idx="1"/>
          </p:nvPr>
        </p:nvSpPr>
        <p:spPr/>
        <p:txBody>
          <a:bodyPr>
            <a:normAutofit lnSpcReduction="10000"/>
          </a:bodyPr>
          <a:lstStyle/>
          <a:p>
            <a:r>
              <a:rPr lang="en-GB" dirty="0">
                <a:latin typeface="Berlin Sans FB" panose="020E0602020502020306" pitchFamily="34" charset="0"/>
                <a:ea typeface="Times New Roman" panose="02020603050405020304" pitchFamily="18" charset="0"/>
                <a:cs typeface="Times New Roman" panose="02020603050405020304" pitchFamily="18" charset="0"/>
              </a:rPr>
              <a:t>Speaking </a:t>
            </a:r>
          </a:p>
          <a:p>
            <a:r>
              <a:rPr lang="en-GB" dirty="0">
                <a:latin typeface="Berlin Sans FB" panose="020E0602020502020306" pitchFamily="34" charset="0"/>
                <a:ea typeface="Times New Roman" panose="02020603050405020304" pitchFamily="18" charset="0"/>
                <a:cs typeface="Times New Roman" panose="02020603050405020304" pitchFamily="18" charset="0"/>
              </a:rPr>
              <a:t>Listening </a:t>
            </a:r>
          </a:p>
          <a:p>
            <a:r>
              <a:rPr lang="en-GB" dirty="0">
                <a:latin typeface="Berlin Sans FB" panose="020E0602020502020306" pitchFamily="34" charset="0"/>
                <a:ea typeface="Times New Roman" panose="02020603050405020304" pitchFamily="18" charset="0"/>
                <a:cs typeface="Times New Roman" panose="02020603050405020304" pitchFamily="18" charset="0"/>
              </a:rPr>
              <a:t>Gesture </a:t>
            </a:r>
          </a:p>
          <a:p>
            <a:r>
              <a:rPr lang="en-GB" dirty="0">
                <a:latin typeface="Berlin Sans FB" panose="020E0602020502020306" pitchFamily="34" charset="0"/>
                <a:ea typeface="Times New Roman" panose="02020603050405020304" pitchFamily="18" charset="0"/>
                <a:cs typeface="Times New Roman" panose="02020603050405020304" pitchFamily="18" charset="0"/>
              </a:rPr>
              <a:t>Sounds </a:t>
            </a:r>
          </a:p>
          <a:p>
            <a:r>
              <a:rPr lang="en-GB" dirty="0">
                <a:latin typeface="Berlin Sans FB" panose="020E0602020502020306" pitchFamily="34" charset="0"/>
                <a:ea typeface="Times New Roman" panose="02020603050405020304" pitchFamily="18" charset="0"/>
                <a:cs typeface="Times New Roman" panose="02020603050405020304" pitchFamily="18" charset="0"/>
              </a:rPr>
              <a:t>Eye contact </a:t>
            </a:r>
          </a:p>
          <a:p>
            <a:r>
              <a:rPr lang="en-GB" dirty="0">
                <a:latin typeface="Berlin Sans FB" panose="020E0602020502020306" pitchFamily="34" charset="0"/>
                <a:ea typeface="Times New Roman" panose="02020603050405020304" pitchFamily="18" charset="0"/>
                <a:cs typeface="Times New Roman" panose="02020603050405020304" pitchFamily="18" charset="0"/>
              </a:rPr>
              <a:t>Body language </a:t>
            </a:r>
          </a:p>
          <a:p>
            <a:r>
              <a:rPr lang="en-GB" dirty="0">
                <a:latin typeface="Berlin Sans FB" panose="020E0602020502020306" pitchFamily="34" charset="0"/>
                <a:ea typeface="Times New Roman" panose="02020603050405020304" pitchFamily="18" charset="0"/>
                <a:cs typeface="Times New Roman" panose="02020603050405020304" pitchFamily="18" charset="0"/>
              </a:rPr>
              <a:t>Facial expressions</a:t>
            </a:r>
          </a:p>
          <a:p>
            <a:r>
              <a:rPr lang="en-GB" dirty="0">
                <a:latin typeface="Berlin Sans FB" panose="020E0602020502020306" pitchFamily="34" charset="0"/>
                <a:ea typeface="Times New Roman" panose="02020603050405020304" pitchFamily="18" charset="0"/>
                <a:cs typeface="Times New Roman" panose="02020603050405020304" pitchFamily="18" charset="0"/>
              </a:rPr>
              <a:t>Social media </a:t>
            </a:r>
          </a:p>
          <a:p>
            <a:r>
              <a:rPr lang="en-GB" dirty="0">
                <a:latin typeface="Berlin Sans FB" panose="020E0602020502020306" pitchFamily="34" charset="0"/>
              </a:rPr>
              <a:t>Any others?</a:t>
            </a:r>
            <a:endParaRPr lang="en-US" dirty="0">
              <a:latin typeface="Berlin Sans FB" panose="020E0602020502020306" pitchFamily="34" charset="0"/>
            </a:endParaRPr>
          </a:p>
          <a:p>
            <a:endParaRPr lang="en-GB" dirty="0"/>
          </a:p>
        </p:txBody>
      </p:sp>
      <p:pic>
        <p:nvPicPr>
          <p:cNvPr id="4" name="Picture 2" descr="Communication effectivemunication clipart social media case study -  Cliparti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38434" y="1321553"/>
            <a:ext cx="5037390" cy="485982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300326" y="6311900"/>
            <a:ext cx="3853555" cy="276999"/>
          </a:xfrm>
          <a:prstGeom prst="rect">
            <a:avLst/>
          </a:prstGeom>
        </p:spPr>
        <p:txBody>
          <a:bodyPr wrap="none">
            <a:spAutoFit/>
          </a:bodyPr>
          <a:lstStyle/>
          <a:p>
            <a:r>
              <a:rPr lang="en-GB" sz="1200" dirty="0"/>
              <a:t>https://clipartix.com/communication-clipart-image-43681</a:t>
            </a:r>
            <a:r>
              <a:rPr lang="en-GB" sz="1000" dirty="0"/>
              <a:t>/</a:t>
            </a:r>
          </a:p>
        </p:txBody>
      </p:sp>
    </p:spTree>
    <p:extLst>
      <p:ext uri="{BB962C8B-B14F-4D97-AF65-F5344CB8AC3E}">
        <p14:creationId xmlns:p14="http://schemas.microsoft.com/office/powerpoint/2010/main" val="1032269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8B7B8-33B6-1246-9F4E-AEE354B9EC68}"/>
              </a:ext>
            </a:extLst>
          </p:cNvPr>
          <p:cNvSpPr>
            <a:spLocks noGrp="1"/>
          </p:cNvSpPr>
          <p:nvPr>
            <p:ph type="title"/>
          </p:nvPr>
        </p:nvSpPr>
        <p:spPr/>
        <p:txBody>
          <a:bodyPr>
            <a:normAutofit/>
          </a:bodyPr>
          <a:lstStyle/>
          <a:p>
            <a:pPr algn="ctr"/>
            <a:r>
              <a:rPr lang="en-GB" sz="5400" dirty="0">
                <a:latin typeface="Berlin Sans FB" panose="020E0602020502020306" pitchFamily="34" charset="0"/>
              </a:rPr>
              <a:t>How many of these rely on vision?</a:t>
            </a:r>
            <a:endParaRPr lang="en-US" sz="5400" dirty="0">
              <a:latin typeface="Berlin Sans FB" panose="020E0602020502020306" pitchFamily="34" charset="0"/>
            </a:endParaRPr>
          </a:p>
        </p:txBody>
      </p:sp>
      <p:pic>
        <p:nvPicPr>
          <p:cNvPr id="6" name="Content Placeholder 5">
            <a:extLst>
              <a:ext uri="{FF2B5EF4-FFF2-40B4-BE49-F238E27FC236}">
                <a16:creationId xmlns:a16="http://schemas.microsoft.com/office/drawing/2014/main" id="{47F066EF-BFC0-AD4D-94DA-1E57F00C5795}"/>
              </a:ext>
            </a:extLst>
          </p:cNvPr>
          <p:cNvPicPr>
            <a:picLocks noGrp="1" noChangeAspect="1"/>
          </p:cNvPicPr>
          <p:nvPr>
            <p:ph idx="1"/>
          </p:nvPr>
        </p:nvPicPr>
        <p:blipFill>
          <a:blip r:embed="rId2"/>
          <a:stretch>
            <a:fillRect/>
          </a:stretch>
        </p:blipFill>
        <p:spPr>
          <a:xfrm>
            <a:off x="2287389" y="1732829"/>
            <a:ext cx="7617221" cy="4351338"/>
          </a:xfrm>
          <a:prstGeom prst="rect">
            <a:avLst/>
          </a:prstGeom>
        </p:spPr>
      </p:pic>
      <p:sp>
        <p:nvSpPr>
          <p:cNvPr id="7" name="Rectangle 6"/>
          <p:cNvSpPr/>
          <p:nvPr/>
        </p:nvSpPr>
        <p:spPr>
          <a:xfrm>
            <a:off x="2442755" y="6384613"/>
            <a:ext cx="7563394" cy="276999"/>
          </a:xfrm>
          <a:prstGeom prst="rect">
            <a:avLst/>
          </a:prstGeom>
        </p:spPr>
        <p:txBody>
          <a:bodyPr wrap="square">
            <a:spAutoFit/>
          </a:bodyPr>
          <a:lstStyle/>
          <a:p>
            <a:r>
              <a:rPr lang="en-GB" sz="1200" dirty="0"/>
              <a:t>https://www.futurity.org/fact-checking-unreliable-sources-1584962/looking-through-magnifying-glass_1600-2/</a:t>
            </a:r>
          </a:p>
        </p:txBody>
      </p:sp>
    </p:spTree>
    <p:extLst>
      <p:ext uri="{BB962C8B-B14F-4D97-AF65-F5344CB8AC3E}">
        <p14:creationId xmlns:p14="http://schemas.microsoft.com/office/powerpoint/2010/main" val="1580200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A9093-B55D-884B-A742-E2C2F0E95777}"/>
              </a:ext>
            </a:extLst>
          </p:cNvPr>
          <p:cNvSpPr>
            <a:spLocks noGrp="1"/>
          </p:cNvSpPr>
          <p:nvPr>
            <p:ph type="title"/>
          </p:nvPr>
        </p:nvSpPr>
        <p:spPr/>
        <p:txBody>
          <a:bodyPr/>
          <a:lstStyle/>
          <a:p>
            <a:r>
              <a:rPr lang="en-GB" dirty="0">
                <a:latin typeface="Berlin Sans FB" panose="020E0602020502020306" pitchFamily="34" charset="0"/>
              </a:rPr>
              <a:t>What does this mean for the child or young person with visual impairment or no sight? </a:t>
            </a:r>
            <a:endParaRPr lang="en-US" dirty="0">
              <a:latin typeface="Berlin Sans FB" panose="020E0602020502020306" pitchFamily="34" charset="0"/>
            </a:endParaRPr>
          </a:p>
        </p:txBody>
      </p:sp>
      <p:sp>
        <p:nvSpPr>
          <p:cNvPr id="3" name="Content Placeholder 2">
            <a:extLst>
              <a:ext uri="{FF2B5EF4-FFF2-40B4-BE49-F238E27FC236}">
                <a16:creationId xmlns:a16="http://schemas.microsoft.com/office/drawing/2014/main" id="{EB50AECA-E413-5642-AEF2-AF676F1CA280}"/>
              </a:ext>
            </a:extLst>
          </p:cNvPr>
          <p:cNvSpPr>
            <a:spLocks noGrp="1"/>
          </p:cNvSpPr>
          <p:nvPr>
            <p:ph idx="1"/>
          </p:nvPr>
        </p:nvSpPr>
        <p:spPr>
          <a:xfrm>
            <a:off x="838200" y="1825625"/>
            <a:ext cx="10515600" cy="4614364"/>
          </a:xfrm>
        </p:spPr>
        <p:txBody>
          <a:bodyPr>
            <a:normAutofit fontScale="25000" lnSpcReduction="20000"/>
          </a:bodyPr>
          <a:lstStyle/>
          <a:p>
            <a:pPr marL="0" indent="0">
              <a:buNone/>
            </a:pPr>
            <a:r>
              <a:rPr lang="en-GB" sz="11200" dirty="0">
                <a:effectLst/>
                <a:latin typeface="Berlin Sans FB" panose="020E0602020502020306" pitchFamily="34" charset="0"/>
                <a:ea typeface="Times New Roman" panose="02020603050405020304" pitchFamily="18" charset="0"/>
                <a:cs typeface="Times New Roman" panose="02020603050405020304" pitchFamily="18" charset="0"/>
              </a:rPr>
              <a:t>A huge amount of social communication is </a:t>
            </a:r>
            <a:r>
              <a:rPr lang="en-GB" sz="11200" dirty="0" smtClean="0">
                <a:effectLst/>
                <a:latin typeface="Berlin Sans FB" panose="020E0602020502020306" pitchFamily="34" charset="0"/>
                <a:ea typeface="Times New Roman" panose="02020603050405020304" pitchFamily="18" charset="0"/>
                <a:cs typeface="Times New Roman" panose="02020603050405020304" pitchFamily="18" charset="0"/>
              </a:rPr>
              <a:t>non- </a:t>
            </a:r>
            <a:r>
              <a:rPr lang="en-GB" sz="11200" dirty="0">
                <a:effectLst/>
                <a:latin typeface="Berlin Sans FB" panose="020E0602020502020306" pitchFamily="34" charset="0"/>
                <a:ea typeface="Times New Roman" panose="02020603050405020304" pitchFamily="18" charset="0"/>
                <a:cs typeface="Times New Roman" panose="02020603050405020304" pitchFamily="18" charset="0"/>
              </a:rPr>
              <a:t>verbal and relies on sight. </a:t>
            </a:r>
            <a:r>
              <a:rPr lang="en-GB" sz="11200" dirty="0">
                <a:latin typeface="Berlin Sans FB" panose="020E0602020502020306" pitchFamily="34" charset="0"/>
                <a:ea typeface="Times New Roman" panose="02020603050405020304" pitchFamily="18" charset="0"/>
                <a:cs typeface="Times New Roman" panose="02020603050405020304" pitchFamily="18" charset="0"/>
              </a:rPr>
              <a:t>We call this ‘Incidental </a:t>
            </a:r>
            <a:r>
              <a:rPr lang="en-GB" sz="11200" dirty="0" smtClean="0">
                <a:latin typeface="Berlin Sans FB" panose="020E0602020502020306" pitchFamily="34" charset="0"/>
                <a:ea typeface="Times New Roman" panose="02020603050405020304" pitchFamily="18" charset="0"/>
                <a:cs typeface="Times New Roman" panose="02020603050405020304" pitchFamily="18" charset="0"/>
              </a:rPr>
              <a:t>Learning ’.</a:t>
            </a:r>
            <a:endParaRPr lang="en-GB" sz="11200" dirty="0">
              <a:latin typeface="Berlin Sans FB" panose="020E0602020502020306" pitchFamily="34" charset="0"/>
              <a:ea typeface="Times New Roman" panose="02020603050405020304" pitchFamily="18" charset="0"/>
              <a:cs typeface="Times New Roman" panose="02020603050405020304" pitchFamily="18" charset="0"/>
            </a:endParaRPr>
          </a:p>
          <a:p>
            <a:pPr marL="0" indent="0">
              <a:buNone/>
            </a:pPr>
            <a:endParaRPr lang="en-GB" sz="11200" dirty="0">
              <a:effectLst/>
              <a:latin typeface="Berlin Sans FB" panose="020E0602020502020306" pitchFamily="34" charset="0"/>
              <a:ea typeface="Times New Roman" panose="02020603050405020304" pitchFamily="18" charset="0"/>
              <a:cs typeface="Times New Roman" panose="02020603050405020304" pitchFamily="18" charset="0"/>
            </a:endParaRPr>
          </a:p>
          <a:p>
            <a:r>
              <a:rPr lang="en-GB" sz="11200" dirty="0">
                <a:latin typeface="Berlin Sans FB" panose="020E0602020502020306" pitchFamily="34" charset="0"/>
                <a:ea typeface="Times New Roman" panose="02020603050405020304" pitchFamily="18" charset="0"/>
                <a:cs typeface="Times New Roman" panose="02020603050405020304" pitchFamily="18" charset="0"/>
              </a:rPr>
              <a:t>Copying </a:t>
            </a:r>
          </a:p>
          <a:p>
            <a:r>
              <a:rPr lang="en-GB" sz="11200" dirty="0">
                <a:effectLst/>
                <a:latin typeface="Berlin Sans FB" panose="020E0602020502020306" pitchFamily="34" charset="0"/>
                <a:ea typeface="Times New Roman" panose="02020603050405020304" pitchFamily="18" charset="0"/>
                <a:cs typeface="Times New Roman" panose="02020603050405020304" pitchFamily="18" charset="0"/>
              </a:rPr>
              <a:t>Imitation </a:t>
            </a:r>
          </a:p>
          <a:p>
            <a:r>
              <a:rPr lang="en-GB" sz="11200" dirty="0">
                <a:latin typeface="Berlin Sans FB" panose="020E0602020502020306" pitchFamily="34" charset="0"/>
                <a:ea typeface="Times New Roman" panose="02020603050405020304" pitchFamily="18" charset="0"/>
                <a:cs typeface="Times New Roman" panose="02020603050405020304" pitchFamily="18" charset="0"/>
              </a:rPr>
              <a:t>Observing</a:t>
            </a:r>
          </a:p>
          <a:p>
            <a:r>
              <a:rPr lang="en-GB" sz="11200" dirty="0" smtClean="0">
                <a:latin typeface="Berlin Sans FB" panose="020E0602020502020306" pitchFamily="34" charset="0"/>
                <a:ea typeface="Times New Roman" panose="02020603050405020304" pitchFamily="18" charset="0"/>
                <a:cs typeface="Times New Roman" panose="02020603050405020304" pitchFamily="18" charset="0"/>
              </a:rPr>
              <a:t>Meeting </a:t>
            </a:r>
            <a:r>
              <a:rPr lang="en-GB" sz="11200" dirty="0">
                <a:latin typeface="Berlin Sans FB" panose="020E0602020502020306" pitchFamily="34" charset="0"/>
                <a:ea typeface="Times New Roman" panose="02020603050405020304" pitchFamily="18" charset="0"/>
                <a:cs typeface="Times New Roman" panose="02020603050405020304" pitchFamily="18" charset="0"/>
              </a:rPr>
              <a:t>different </a:t>
            </a:r>
            <a:r>
              <a:rPr lang="en-GB" sz="11200" dirty="0" smtClean="0">
                <a:latin typeface="Berlin Sans FB" panose="020E0602020502020306" pitchFamily="34" charset="0"/>
                <a:ea typeface="Times New Roman" panose="02020603050405020304" pitchFamily="18" charset="0"/>
                <a:cs typeface="Times New Roman" panose="02020603050405020304" pitchFamily="18" charset="0"/>
              </a:rPr>
              <a:t>people</a:t>
            </a:r>
          </a:p>
          <a:p>
            <a:r>
              <a:rPr lang="en-GB" sz="11200" dirty="0">
                <a:latin typeface="Berlin Sans FB" panose="020E0602020502020306" pitchFamily="34" charset="0"/>
                <a:ea typeface="Times New Roman" panose="02020603050405020304" pitchFamily="18" charset="0"/>
                <a:cs typeface="Times New Roman" panose="02020603050405020304" pitchFamily="18" charset="0"/>
              </a:rPr>
              <a:t>Being in a range of social situations </a:t>
            </a:r>
          </a:p>
          <a:p>
            <a:endParaRPr lang="en-GB" sz="8600" dirty="0">
              <a:latin typeface="Berlin Sans FB" panose="020E0602020502020306" pitchFamily="34" charset="0"/>
              <a:ea typeface="Times New Roman" panose="02020603050405020304" pitchFamily="18" charset="0"/>
              <a:cs typeface="Times New Roman" panose="02020603050405020304" pitchFamily="18" charset="0"/>
            </a:endParaRPr>
          </a:p>
          <a:p>
            <a:pPr marL="0" indent="0">
              <a:buNone/>
            </a:pPr>
            <a:r>
              <a:rPr lang="en-GB" sz="16000" dirty="0">
                <a:solidFill>
                  <a:srgbClr val="FF0000"/>
                </a:solidFill>
                <a:latin typeface="Berlin Sans FB" panose="020E0602020502020306" pitchFamily="34" charset="0"/>
                <a:ea typeface="Times New Roman" panose="02020603050405020304" pitchFamily="18" charset="0"/>
                <a:cs typeface="Times New Roman" panose="02020603050405020304" pitchFamily="18" charset="0"/>
              </a:rPr>
              <a:t>Children with impaired vision often find it very challenging to understand social situations and to interact with others.</a:t>
            </a:r>
          </a:p>
          <a:p>
            <a:pPr marL="0" indent="0">
              <a:buNone/>
            </a:pPr>
            <a:endParaRPr lang="en-GB" sz="11100" dirty="0" smtClean="0">
              <a:effectLst/>
              <a:latin typeface="Berlin Sans FB" panose="020E0602020502020306" pitchFamily="34" charset="0"/>
              <a:ea typeface="Times New Roman" panose="02020603050405020304" pitchFamily="18" charset="0"/>
              <a:cs typeface="Times New Roman" panose="02020603050405020304" pitchFamily="18" charset="0"/>
            </a:endParaRPr>
          </a:p>
          <a:p>
            <a:pPr marL="0" indent="0">
              <a:buNone/>
            </a:pPr>
            <a:endParaRPr lang="en-GB" sz="4500" dirty="0">
              <a:effectLst/>
              <a:latin typeface="Berlin Sans FB" panose="020E0602020502020306" pitchFamily="34" charset="0"/>
              <a:ea typeface="Times New Roman" panose="02020603050405020304" pitchFamily="18" charset="0"/>
              <a:cs typeface="Times New Roman" panose="02020603050405020304" pitchFamily="18" charset="0"/>
            </a:endParaRPr>
          </a:p>
          <a:p>
            <a:endParaRPr lang="en-GB" sz="8600" dirty="0">
              <a:effectLst/>
              <a:latin typeface="Berlin Sans FB" panose="020E0602020502020306" pitchFamily="34" charset="0"/>
              <a:ea typeface="Times New Roman" panose="02020603050405020304" pitchFamily="18" charset="0"/>
              <a:cs typeface="Times New Roman" panose="02020603050405020304" pitchFamily="18" charset="0"/>
            </a:endParaRPr>
          </a:p>
          <a:p>
            <a:endParaRPr lang="en-US" dirty="0"/>
          </a:p>
        </p:txBody>
      </p:sp>
      <p:pic>
        <p:nvPicPr>
          <p:cNvPr id="4098" name="Picture 2" descr="How Children Learn by Observing Behavior of Adults | LoveToKno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81020" y="2190313"/>
            <a:ext cx="4490345" cy="299638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731725" y="5186702"/>
            <a:ext cx="6096000" cy="246221"/>
          </a:xfrm>
          <a:prstGeom prst="rect">
            <a:avLst/>
          </a:prstGeom>
        </p:spPr>
        <p:txBody>
          <a:bodyPr>
            <a:spAutoFit/>
          </a:bodyPr>
          <a:lstStyle/>
          <a:p>
            <a:r>
              <a:rPr lang="en-GB" sz="1000" dirty="0"/>
              <a:t>https://kids.lovetoknow.com/wiki/Children_Learn_Best_by_Observing_Behavior_of_Adults</a:t>
            </a:r>
          </a:p>
        </p:txBody>
      </p:sp>
    </p:spTree>
    <p:extLst>
      <p:ext uri="{BB962C8B-B14F-4D97-AF65-F5344CB8AC3E}">
        <p14:creationId xmlns:p14="http://schemas.microsoft.com/office/powerpoint/2010/main" val="390168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FF42B-C748-E14C-B776-CAE542EEDC56}"/>
              </a:ext>
            </a:extLst>
          </p:cNvPr>
          <p:cNvSpPr>
            <a:spLocks noGrp="1"/>
          </p:cNvSpPr>
          <p:nvPr>
            <p:ph type="title"/>
          </p:nvPr>
        </p:nvSpPr>
        <p:spPr/>
        <p:txBody>
          <a:bodyPr/>
          <a:lstStyle/>
          <a:p>
            <a:pPr algn="ctr"/>
            <a:r>
              <a:rPr lang="en-GB" dirty="0">
                <a:latin typeface="Berlin Sans FB" panose="020E0602020502020306" pitchFamily="34" charset="0"/>
              </a:rPr>
              <a:t>How can this affect the child with visual impairment?</a:t>
            </a:r>
            <a:endParaRPr lang="en-US" dirty="0">
              <a:latin typeface="Berlin Sans FB" panose="020E0602020502020306" pitchFamily="34" charset="0"/>
            </a:endParaRPr>
          </a:p>
        </p:txBody>
      </p:sp>
      <p:sp>
        <p:nvSpPr>
          <p:cNvPr id="3" name="Content Placeholder 2">
            <a:extLst>
              <a:ext uri="{FF2B5EF4-FFF2-40B4-BE49-F238E27FC236}">
                <a16:creationId xmlns:a16="http://schemas.microsoft.com/office/drawing/2014/main" id="{557D6B2F-9AB3-3246-8E83-1BFC500384C2}"/>
              </a:ext>
            </a:extLst>
          </p:cNvPr>
          <p:cNvSpPr>
            <a:spLocks noGrp="1"/>
          </p:cNvSpPr>
          <p:nvPr>
            <p:ph idx="1"/>
          </p:nvPr>
        </p:nvSpPr>
        <p:spPr>
          <a:xfrm>
            <a:off x="838200" y="1476103"/>
            <a:ext cx="10515600" cy="5068388"/>
          </a:xfrm>
        </p:spPr>
        <p:txBody>
          <a:bodyPr>
            <a:normAutofit fontScale="25000" lnSpcReduction="20000"/>
          </a:bodyPr>
          <a:lstStyle/>
          <a:p>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GB" sz="7200" dirty="0">
                <a:effectLst/>
                <a:latin typeface="Berlin Sans FB" panose="020E0602020502020306" pitchFamily="34" charset="0"/>
                <a:ea typeface="Times New Roman" panose="02020603050405020304" pitchFamily="18" charset="0"/>
                <a:cs typeface="Times New Roman" panose="02020603050405020304" pitchFamily="18" charset="0"/>
              </a:rPr>
              <a:t>Lack of confidence </a:t>
            </a:r>
          </a:p>
          <a:p>
            <a:r>
              <a:rPr lang="en-GB" sz="7200" dirty="0">
                <a:effectLst/>
                <a:latin typeface="Berlin Sans FB" panose="020E0602020502020306" pitchFamily="34" charset="0"/>
                <a:ea typeface="Times New Roman" panose="02020603050405020304" pitchFamily="18" charset="0"/>
                <a:cs typeface="Times New Roman" panose="02020603050405020304" pitchFamily="18" charset="0"/>
              </a:rPr>
              <a:t>Inappropriate behaviour </a:t>
            </a:r>
          </a:p>
          <a:p>
            <a:r>
              <a:rPr lang="en-GB" sz="7200" dirty="0">
                <a:effectLst/>
                <a:latin typeface="Berlin Sans FB" panose="020E0602020502020306" pitchFamily="34" charset="0"/>
                <a:ea typeface="Times New Roman" panose="02020603050405020304" pitchFamily="18" charset="0"/>
                <a:cs typeface="Times New Roman" panose="02020603050405020304" pitchFamily="18" charset="0"/>
              </a:rPr>
              <a:t>Withdrawal </a:t>
            </a:r>
            <a:endParaRPr lang="en-GB" sz="7200" dirty="0" smtClean="0">
              <a:effectLst/>
              <a:latin typeface="Berlin Sans FB" panose="020E0602020502020306" pitchFamily="34" charset="0"/>
              <a:ea typeface="Times New Roman" panose="02020603050405020304" pitchFamily="18" charset="0"/>
              <a:cs typeface="Times New Roman" panose="02020603050405020304" pitchFamily="18" charset="0"/>
            </a:endParaRPr>
          </a:p>
          <a:p>
            <a:r>
              <a:rPr lang="en-GB" sz="7200" dirty="0" smtClean="0">
                <a:latin typeface="Berlin Sans FB" panose="020E0602020502020306" pitchFamily="34" charset="0"/>
                <a:ea typeface="Times New Roman" panose="02020603050405020304" pitchFamily="18" charset="0"/>
                <a:cs typeface="Times New Roman" panose="02020603050405020304" pitchFamily="18" charset="0"/>
              </a:rPr>
              <a:t>Abstract concepts (moon)</a:t>
            </a:r>
            <a:endParaRPr lang="en-GB" sz="7200" dirty="0">
              <a:effectLst/>
              <a:latin typeface="Berlin Sans FB" panose="020E0602020502020306" pitchFamily="34" charset="0"/>
              <a:ea typeface="Times New Roman" panose="02020603050405020304" pitchFamily="18" charset="0"/>
              <a:cs typeface="Times New Roman" panose="02020603050405020304" pitchFamily="18" charset="0"/>
            </a:endParaRPr>
          </a:p>
          <a:p>
            <a:r>
              <a:rPr lang="en-GB" sz="7200" dirty="0">
                <a:effectLst/>
                <a:latin typeface="Berlin Sans FB" panose="020E0602020502020306" pitchFamily="34" charset="0"/>
                <a:ea typeface="Times New Roman" panose="02020603050405020304" pitchFamily="18" charset="0"/>
                <a:cs typeface="Times New Roman" panose="02020603050405020304" pitchFamily="18" charset="0"/>
              </a:rPr>
              <a:t>Shutting down</a:t>
            </a:r>
          </a:p>
          <a:p>
            <a:r>
              <a:rPr lang="en-GB" sz="7200" dirty="0">
                <a:effectLst/>
                <a:latin typeface="Berlin Sans FB" panose="020E0602020502020306" pitchFamily="34" charset="0"/>
                <a:ea typeface="Times New Roman" panose="02020603050405020304" pitchFamily="18" charset="0"/>
                <a:cs typeface="Times New Roman" panose="02020603050405020304" pitchFamily="18" charset="0"/>
              </a:rPr>
              <a:t>Learned helplessness </a:t>
            </a:r>
          </a:p>
          <a:p>
            <a:r>
              <a:rPr lang="en-GB" sz="7200" dirty="0">
                <a:effectLst/>
                <a:latin typeface="Berlin Sans FB" panose="020E0602020502020306" pitchFamily="34" charset="0"/>
                <a:ea typeface="Times New Roman" panose="02020603050405020304" pitchFamily="18" charset="0"/>
                <a:cs typeface="Times New Roman" panose="02020603050405020304" pitchFamily="18" charset="0"/>
              </a:rPr>
              <a:t>Isolation </a:t>
            </a:r>
          </a:p>
          <a:p>
            <a:r>
              <a:rPr lang="en-GB" sz="7200" dirty="0">
                <a:effectLst/>
                <a:latin typeface="Berlin Sans FB" panose="020E0602020502020306" pitchFamily="34" charset="0"/>
                <a:ea typeface="Times New Roman" panose="02020603050405020304" pitchFamily="18" charset="0"/>
                <a:cs typeface="Times New Roman" panose="02020603050405020304" pitchFamily="18" charset="0"/>
              </a:rPr>
              <a:t>Depression </a:t>
            </a:r>
            <a:endParaRPr lang="en-GB" sz="7200" dirty="0" smtClean="0">
              <a:effectLst/>
              <a:latin typeface="Berlin Sans FB" panose="020E0602020502020306" pitchFamily="34" charset="0"/>
              <a:ea typeface="Times New Roman" panose="02020603050405020304" pitchFamily="18" charset="0"/>
              <a:cs typeface="Times New Roman" panose="02020603050405020304" pitchFamily="18" charset="0"/>
            </a:endParaRPr>
          </a:p>
          <a:p>
            <a:r>
              <a:rPr lang="en-GB" sz="7200" dirty="0" smtClean="0">
                <a:latin typeface="Berlin Sans FB" panose="020E0602020502020306" pitchFamily="34" charset="0"/>
                <a:ea typeface="Times New Roman" panose="02020603050405020304" pitchFamily="18" charset="0"/>
                <a:cs typeface="Times New Roman" panose="02020603050405020304" pitchFamily="18" charset="0"/>
              </a:rPr>
              <a:t>Lack of motivation</a:t>
            </a:r>
            <a:endParaRPr lang="en-GB" sz="7200" dirty="0">
              <a:effectLst/>
              <a:latin typeface="Berlin Sans FB" panose="020E0602020502020306" pitchFamily="34" charset="0"/>
              <a:ea typeface="Times New Roman" panose="02020603050405020304" pitchFamily="18" charset="0"/>
              <a:cs typeface="Times New Roman" panose="02020603050405020304" pitchFamily="18" charset="0"/>
            </a:endParaRPr>
          </a:p>
          <a:p>
            <a:r>
              <a:rPr lang="en-GB" sz="7200" dirty="0">
                <a:effectLst/>
                <a:latin typeface="Berlin Sans FB" panose="020E0602020502020306" pitchFamily="34" charset="0"/>
                <a:ea typeface="Times New Roman" panose="02020603050405020304" pitchFamily="18" charset="0"/>
                <a:cs typeface="Times New Roman" panose="02020603050405020304" pitchFamily="18" charset="0"/>
              </a:rPr>
              <a:t>Aggression</a:t>
            </a:r>
          </a:p>
          <a:p>
            <a:r>
              <a:rPr lang="en-GB" sz="7200" dirty="0">
                <a:latin typeface="Berlin Sans FB" panose="020E0602020502020306" pitchFamily="34" charset="0"/>
                <a:ea typeface="Times New Roman" panose="02020603050405020304" pitchFamily="18" charset="0"/>
                <a:cs typeface="Times New Roman" panose="02020603050405020304" pitchFamily="18" charset="0"/>
              </a:rPr>
              <a:t>Inability to make friends </a:t>
            </a:r>
          </a:p>
          <a:p>
            <a:r>
              <a:rPr lang="en-GB" sz="7200" dirty="0">
                <a:latin typeface="Berlin Sans FB" panose="020E0602020502020306" pitchFamily="34" charset="0"/>
                <a:ea typeface="Times New Roman" panose="02020603050405020304" pitchFamily="18" charset="0"/>
                <a:cs typeface="Times New Roman" panose="02020603050405020304" pitchFamily="18" charset="0"/>
              </a:rPr>
              <a:t>Fewer career opportunities </a:t>
            </a:r>
            <a:endParaRPr lang="en-GB" sz="7200" dirty="0" smtClean="0">
              <a:latin typeface="Berlin Sans FB" panose="020E0602020502020306" pitchFamily="34" charset="0"/>
              <a:ea typeface="Times New Roman" panose="02020603050405020304" pitchFamily="18" charset="0"/>
              <a:cs typeface="Times New Roman" panose="02020603050405020304" pitchFamily="18" charset="0"/>
            </a:endParaRPr>
          </a:p>
          <a:p>
            <a:r>
              <a:rPr lang="en-GB" sz="7200" dirty="0">
                <a:latin typeface="Berlin Sans FB" panose="020E0602020502020306" pitchFamily="34" charset="0"/>
                <a:ea typeface="Times New Roman" panose="02020603050405020304" pitchFamily="18" charset="0"/>
                <a:cs typeface="Times New Roman" panose="02020603050405020304" pitchFamily="18" charset="0"/>
              </a:rPr>
              <a:t>F</a:t>
            </a:r>
            <a:r>
              <a:rPr lang="en-GB" sz="7200" dirty="0" smtClean="0">
                <a:effectLst/>
                <a:latin typeface="Berlin Sans FB" panose="020E0602020502020306" pitchFamily="34" charset="0"/>
                <a:ea typeface="Times New Roman" panose="02020603050405020304" pitchFamily="18" charset="0"/>
                <a:cs typeface="Times New Roman" panose="02020603050405020304" pitchFamily="18" charset="0"/>
              </a:rPr>
              <a:t>rustration</a:t>
            </a:r>
            <a:endParaRPr lang="en-GB" sz="7200" dirty="0">
              <a:effectLst/>
              <a:latin typeface="Berlin Sans FB" panose="020E0602020502020306" pitchFamily="34" charset="0"/>
              <a:ea typeface="Times New Roman" panose="02020603050405020304" pitchFamily="18" charset="0"/>
              <a:cs typeface="Times New Roman" panose="02020603050405020304" pitchFamily="18" charset="0"/>
            </a:endParaRPr>
          </a:p>
          <a:p>
            <a:pPr marL="0" indent="0">
              <a:buNone/>
            </a:pPr>
            <a:endParaRPr lang="en-GB" sz="3000" dirty="0">
              <a:latin typeface="Berlin Sans FB" panose="020E0602020502020306" pitchFamily="34" charset="0"/>
              <a:ea typeface="Times New Roman" panose="02020603050405020304" pitchFamily="18" charset="0"/>
              <a:cs typeface="Times New Roman" panose="02020603050405020304" pitchFamily="18" charset="0"/>
            </a:endParaRPr>
          </a:p>
          <a:p>
            <a:pPr marL="0" indent="0" algn="ctr">
              <a:buNone/>
            </a:pPr>
            <a:r>
              <a:rPr lang="en-GB" sz="12800" dirty="0" smtClean="0">
                <a:solidFill>
                  <a:srgbClr val="FF0000"/>
                </a:solidFill>
                <a:effectLst/>
                <a:latin typeface="Berlin Sans FB" panose="020E0602020502020306" pitchFamily="34" charset="0"/>
                <a:ea typeface="Times New Roman" panose="02020603050405020304" pitchFamily="18" charset="0"/>
                <a:cs typeface="Times New Roman" panose="02020603050405020304" pitchFamily="18" charset="0"/>
              </a:rPr>
              <a:t>All </a:t>
            </a:r>
            <a:r>
              <a:rPr lang="en-GB" sz="12800" dirty="0">
                <a:solidFill>
                  <a:srgbClr val="FF0000"/>
                </a:solidFill>
                <a:effectLst/>
                <a:latin typeface="Berlin Sans FB" panose="020E0602020502020306" pitchFamily="34" charset="0"/>
                <a:ea typeface="Times New Roman" panose="02020603050405020304" pitchFamily="18" charset="0"/>
                <a:cs typeface="Times New Roman" panose="02020603050405020304" pitchFamily="18" charset="0"/>
              </a:rPr>
              <a:t>of these have a direct and negative effect on relationships and learning</a:t>
            </a:r>
            <a:r>
              <a:rPr lang="en-GB" sz="12800" dirty="0" smtClean="0">
                <a:effectLst/>
                <a:latin typeface="Berlin Sans FB" panose="020E0602020502020306" pitchFamily="34" charset="0"/>
                <a:ea typeface="Times New Roman" panose="02020603050405020304" pitchFamily="18" charset="0"/>
                <a:cs typeface="Times New Roman" panose="02020603050405020304" pitchFamily="18" charset="0"/>
              </a:rPr>
              <a:t>.</a:t>
            </a:r>
            <a:endParaRPr lang="en-GB" sz="12800" dirty="0">
              <a:effectLst/>
              <a:latin typeface="Berlin Sans FB" panose="020E0602020502020306" pitchFamily="34" charset="0"/>
              <a:ea typeface="Times New Roman" panose="02020603050405020304" pitchFamily="18" charset="0"/>
              <a:cs typeface="Times New Roman" panose="02020603050405020304" pitchFamily="18" charset="0"/>
            </a:endParaRPr>
          </a:p>
        </p:txBody>
      </p:sp>
      <p:pic>
        <p:nvPicPr>
          <p:cNvPr id="6146" name="Picture 2" descr="How to spot the signs that your child may be lonely - The Irish New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8650" y="1690688"/>
            <a:ext cx="5879464" cy="372034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158650" y="5454101"/>
            <a:ext cx="6096000" cy="461665"/>
          </a:xfrm>
          <a:prstGeom prst="rect">
            <a:avLst/>
          </a:prstGeom>
        </p:spPr>
        <p:txBody>
          <a:bodyPr>
            <a:spAutoFit/>
          </a:bodyPr>
          <a:lstStyle/>
          <a:p>
            <a:r>
              <a:rPr lang="en-GB" sz="1200" dirty="0"/>
              <a:t>https://www.irishnews.com/picturesarchive/irishnews/irishnews/2018/01/05/123421506-773911eb-77f5-4b7d-9ed1-bd9985c31b40.jpg</a:t>
            </a:r>
          </a:p>
        </p:txBody>
      </p:sp>
    </p:spTree>
    <p:extLst>
      <p:ext uri="{BB962C8B-B14F-4D97-AF65-F5344CB8AC3E}">
        <p14:creationId xmlns:p14="http://schemas.microsoft.com/office/powerpoint/2010/main" val="3408462069"/>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1659</TotalTime>
  <Words>1896</Words>
  <Application>Microsoft Office PowerPoint</Application>
  <PresentationFormat>Widescreen</PresentationFormat>
  <Paragraphs>253</Paragraphs>
  <Slides>48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Adobe Ming Std L</vt:lpstr>
      <vt:lpstr>Arial</vt:lpstr>
      <vt:lpstr>Berlin Sans FB</vt:lpstr>
      <vt:lpstr>Calibri</vt:lpstr>
      <vt:lpstr>Calibri Light</vt:lpstr>
      <vt:lpstr>Times New Roman</vt:lpstr>
      <vt:lpstr>Officeova tema</vt:lpstr>
      <vt:lpstr>PowerPoint Presentation</vt:lpstr>
      <vt:lpstr>PowerPoint Presentation</vt:lpstr>
      <vt:lpstr>Social skills and Visual Impairment</vt:lpstr>
      <vt:lpstr>PowerPoint Presentation</vt:lpstr>
      <vt:lpstr>Question: </vt:lpstr>
      <vt:lpstr>How many did you think of?</vt:lpstr>
      <vt:lpstr>How many of these rely on vision?</vt:lpstr>
      <vt:lpstr>What does this mean for the child or young person with visual impairment or no sight? </vt:lpstr>
      <vt:lpstr>How can this affect the child with visual impairment?</vt:lpstr>
      <vt:lpstr>Why teach social skills?</vt:lpstr>
      <vt:lpstr>Why teach social skills?</vt:lpstr>
      <vt:lpstr>How can we support the development of social skills?</vt:lpstr>
      <vt:lpstr>Social Skills Make Inclusive Life Easier  5 themes</vt:lpstr>
      <vt:lpstr>Theme 1: Who am I ?</vt:lpstr>
      <vt:lpstr>Developing empathy and recognising emotions</vt:lpstr>
      <vt:lpstr>Addressing mannerisms</vt:lpstr>
      <vt:lpstr>Body posture</vt:lpstr>
      <vt:lpstr>Encouraging a Growth Mindset </vt:lpstr>
      <vt:lpstr>Beautiful Oops</vt:lpstr>
      <vt:lpstr>Using Drama with su</vt:lpstr>
      <vt:lpstr>Drama for students with Visual Impairment – developing social skills and empathy</vt:lpstr>
      <vt:lpstr>Theme 2: Mindfulness</vt:lpstr>
      <vt:lpstr>Mindfulness, Visual Impairment and social skills </vt:lpstr>
      <vt:lpstr>A mindfulness exercise to try (approx 6 mins)</vt:lpstr>
      <vt:lpstr>Theme 3: Empowerment</vt:lpstr>
      <vt:lpstr>Empowerment</vt:lpstr>
      <vt:lpstr>Growth Mindset=Empowerment</vt:lpstr>
      <vt:lpstr>Audio description</vt:lpstr>
      <vt:lpstr>Audio description video</vt:lpstr>
      <vt:lpstr>Theme 4: How do I communicate?</vt:lpstr>
      <vt:lpstr>Verbal communication- turn taking</vt:lpstr>
      <vt:lpstr>Non verbal communication</vt:lpstr>
      <vt:lpstr>Non verbal communication</vt:lpstr>
      <vt:lpstr>Awareness of personal space</vt:lpstr>
      <vt:lpstr>Theme 5: My social network and activities</vt:lpstr>
      <vt:lpstr>Making friends and initiating conversation</vt:lpstr>
      <vt:lpstr>Maintaining contacts</vt:lpstr>
      <vt:lpstr>Practicing appropriate social responses</vt:lpstr>
      <vt:lpstr>Thinking about other peoples perspective</vt:lpstr>
      <vt:lpstr>PowerPoint Presentation</vt:lpstr>
      <vt:lpstr>PowerPoint Presentation</vt:lpstr>
      <vt:lpstr>So...what have we learned?</vt:lpstr>
      <vt:lpstr>Explicit teaching of social skills involves….</vt:lpstr>
      <vt:lpstr>Practice practice practice……</vt:lpstr>
      <vt:lpstr>Knowing when to take a step back..</vt:lpstr>
      <vt:lpstr> Time to reflect… </vt:lpstr>
      <vt:lpstr>Some more social skills resources </vt:lpstr>
      <vt:lpstr>"The European Commission's support for the production of this publication does not constitute an endorsement of the contents, which reflect the views only of the authors, and the Commission cannot be held responsible for any use which may be made of the information contained therein."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SMILE Social Skills Make Inclusive Life Easier</dc:title>
  <dc:creator>Tanja Rudolf</dc:creator>
  <cp:lastModifiedBy>Marija Jeraša</cp:lastModifiedBy>
  <cp:revision>104</cp:revision>
  <dcterms:created xsi:type="dcterms:W3CDTF">2019-01-03T09:43:08Z</dcterms:created>
  <dcterms:modified xsi:type="dcterms:W3CDTF">2022-09-26T18:07:33Z</dcterms:modified>
</cp:coreProperties>
</file>