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74" r:id="rId4"/>
    <p:sldId id="275" r:id="rId5"/>
    <p:sldId id="276" r:id="rId6"/>
    <p:sldId id="258" r:id="rId7"/>
    <p:sldId id="259" r:id="rId8"/>
    <p:sldId id="273" r:id="rId9"/>
    <p:sldId id="269" r:id="rId10"/>
    <p:sldId id="271" r:id="rId11"/>
    <p:sldId id="278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0494F-144E-4957-9B49-61BA0C176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CA0EF-7B83-4616-96EE-8C6A79B7B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21C2B-B2B3-40A2-84ED-675F788101D2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F064F-CAEC-42E3-A529-921DF52017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Angleški jezik I – strategije za učenje tujega jezika</a:t>
            </a:r>
            <a:endParaRPr lang="en-US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 MATEJA DAGARIN FOJKAR in TINA ROZMANIČ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pl-PL" b="1" dirty="0">
                <a:solidFill>
                  <a:srgbClr val="7030A0"/>
                </a:solidFill>
              </a:rPr>
              <a:t>An oral presentation </a:t>
            </a:r>
            <a:r>
              <a:rPr lang="pl-PL" dirty="0"/>
              <a:t>(30%)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In </a:t>
            </a:r>
            <a:r>
              <a:rPr lang="sl-SI" dirty="0" err="1"/>
              <a:t>pairs</a:t>
            </a:r>
            <a:r>
              <a:rPr lang="sl-SI" dirty="0"/>
              <a:t> c</a:t>
            </a:r>
            <a:r>
              <a:rPr lang="en-GB" dirty="0" err="1"/>
              <a:t>hoose</a:t>
            </a:r>
            <a:r>
              <a:rPr lang="en-GB" dirty="0"/>
              <a:t> a </a:t>
            </a:r>
            <a:r>
              <a:rPr lang="sl-SI" dirty="0" err="1"/>
              <a:t>topic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present</a:t>
            </a:r>
            <a:r>
              <a:rPr lang="sl-SI" dirty="0"/>
              <a:t> it to us as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were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 (</a:t>
            </a:r>
            <a:r>
              <a:rPr lang="sl-SI" dirty="0" err="1"/>
              <a:t>through</a:t>
            </a:r>
            <a:r>
              <a:rPr lang="sl-SI" dirty="0"/>
              <a:t> a </a:t>
            </a:r>
            <a:r>
              <a:rPr lang="en-GB" dirty="0"/>
              <a:t>children’s book, </a:t>
            </a:r>
            <a:r>
              <a:rPr lang="sl-SI" dirty="0" err="1"/>
              <a:t>games</a:t>
            </a:r>
            <a:r>
              <a:rPr lang="sl-SI" dirty="0"/>
              <a:t>, </a:t>
            </a:r>
            <a:r>
              <a:rPr lang="en-GB" dirty="0"/>
              <a:t>a nursery rhyme or a song </a:t>
            </a:r>
            <a:r>
              <a:rPr lang="sl-SI" dirty="0" err="1"/>
              <a:t>etc</a:t>
            </a:r>
            <a:r>
              <a:rPr lang="sl-SI" dirty="0"/>
              <a:t>.). </a:t>
            </a:r>
          </a:p>
          <a:p>
            <a:pPr>
              <a:lnSpc>
                <a:spcPct val="150000"/>
              </a:lnSpc>
            </a:pP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r>
              <a:rPr lang="sl-SI" dirty="0"/>
              <a:t> </a:t>
            </a:r>
            <a:r>
              <a:rPr lang="sl-SI" dirty="0" err="1"/>
              <a:t>should</a:t>
            </a:r>
            <a:r>
              <a:rPr lang="sl-SI" dirty="0"/>
              <a:t> be app. 30 </a:t>
            </a:r>
            <a:r>
              <a:rPr lang="sl-SI" dirty="0" err="1"/>
              <a:t>minutes</a:t>
            </a:r>
            <a:r>
              <a:rPr lang="sl-SI" dirty="0"/>
              <a:t> </a:t>
            </a:r>
            <a:r>
              <a:rPr lang="sl-SI" dirty="0" err="1"/>
              <a:t>long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should</a:t>
            </a:r>
            <a:r>
              <a:rPr lang="sl-SI" dirty="0"/>
              <a:t> </a:t>
            </a:r>
            <a:r>
              <a:rPr lang="sl-SI" dirty="0" err="1"/>
              <a:t>first</a:t>
            </a:r>
            <a:r>
              <a:rPr lang="sl-SI" dirty="0"/>
              <a:t> </a:t>
            </a:r>
            <a:r>
              <a:rPr lang="sl-SI" dirty="0" err="1"/>
              <a:t>include</a:t>
            </a:r>
            <a:r>
              <a:rPr lang="sl-SI" dirty="0"/>
              <a:t> a 5 minute </a:t>
            </a:r>
            <a:r>
              <a:rPr lang="sl-SI" dirty="0" err="1"/>
              <a:t>presentation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project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. 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You will be assessed according to the assessment scale which you find in the e-classroom under Course requirements. 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After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to </a:t>
            </a:r>
            <a:r>
              <a:rPr lang="sl-SI" dirty="0" err="1"/>
              <a:t>upload</a:t>
            </a:r>
            <a:r>
              <a:rPr lang="sl-SI" dirty="0"/>
              <a:t> a </a:t>
            </a:r>
            <a:r>
              <a:rPr lang="sl-SI" dirty="0" err="1"/>
              <a:t>self-reflection</a:t>
            </a:r>
            <a:r>
              <a:rPr lang="sl-SI" dirty="0"/>
              <a:t> </a:t>
            </a:r>
            <a:r>
              <a:rPr lang="sl-SI" dirty="0" err="1"/>
              <a:t>sheet</a:t>
            </a:r>
            <a:r>
              <a:rPr lang="sl-SI" dirty="0"/>
              <a:t> (</a:t>
            </a:r>
            <a:r>
              <a:rPr lang="sl-SI" dirty="0" err="1"/>
              <a:t>individually</a:t>
            </a:r>
            <a:r>
              <a:rPr lang="sl-SI" dirty="0"/>
              <a:t>).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Project </a:t>
            </a:r>
            <a:r>
              <a:rPr lang="sl-SI" sz="4000" dirty="0" err="1"/>
              <a:t>work</a:t>
            </a:r>
            <a:r>
              <a:rPr lang="sl-SI" sz="4000" dirty="0"/>
              <a:t> file (20 %)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Should</a:t>
            </a:r>
            <a:r>
              <a:rPr lang="sl-SI" dirty="0"/>
              <a:t> </a:t>
            </a:r>
            <a:r>
              <a:rPr lang="sl-SI" dirty="0" err="1"/>
              <a:t>contain</a:t>
            </a:r>
            <a:r>
              <a:rPr lang="sl-SI" dirty="0"/>
              <a:t>: </a:t>
            </a:r>
          </a:p>
          <a:p>
            <a:pPr>
              <a:buFontTx/>
              <a:buChar char="-"/>
            </a:pPr>
            <a:r>
              <a:rPr lang="pl-PL" dirty="0"/>
              <a:t>A selection of vocabulary, pictures, activities, songs, games, movement activities, stories and webpages on the topic (pair work)</a:t>
            </a:r>
          </a:p>
          <a:p>
            <a:pPr>
              <a:buFontTx/>
              <a:buChar char="-"/>
            </a:pPr>
            <a:r>
              <a:rPr lang="pl-PL" dirty="0"/>
              <a:t>Self-reflection sheet (individual)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798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pPr algn="ctr">
              <a:lnSpc>
                <a:spcPct val="200000"/>
              </a:lnSpc>
              <a:buFont typeface="Wingdings 2" pitchFamily="18" charset="2"/>
              <a:buNone/>
            </a:pPr>
            <a:r>
              <a:rPr lang="en-US" sz="3200" i="1" dirty="0">
                <a:solidFill>
                  <a:srgbClr val="0000FF"/>
                </a:solidFill>
              </a:rPr>
              <a:t>To have another language is to possess a second soul</a:t>
            </a:r>
            <a:r>
              <a:rPr lang="sl-SI" i="1" dirty="0">
                <a:solidFill>
                  <a:srgbClr val="0000FF"/>
                </a:solidFill>
              </a:rPr>
              <a:t>.</a:t>
            </a:r>
            <a:r>
              <a:rPr lang="sl-SI" sz="3200" i="1" dirty="0">
                <a:solidFill>
                  <a:srgbClr val="0000FF"/>
                </a:solidFill>
              </a:rPr>
              <a:t> </a:t>
            </a:r>
            <a:endParaRPr lang="en-US" sz="3200" i="1" dirty="0">
              <a:solidFill>
                <a:srgbClr val="0000FF"/>
              </a:solidFill>
            </a:endParaRPr>
          </a:p>
          <a:p>
            <a:pPr>
              <a:buFont typeface="Wingdings 2" pitchFamily="18" charset="2"/>
              <a:buNone/>
            </a:pPr>
            <a:endParaRPr lang="sl-SI" dirty="0"/>
          </a:p>
          <a:p>
            <a:pPr>
              <a:buFont typeface="Wingdings 2" pitchFamily="18" charset="2"/>
              <a:buNone/>
            </a:pPr>
            <a:r>
              <a:rPr lang="sl-SI" dirty="0"/>
              <a:t>																					</a:t>
            </a:r>
            <a:endParaRPr lang="en-GB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86" y="2221946"/>
            <a:ext cx="5544549" cy="415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jeni pravokotnik 3"/>
          <p:cNvSpPr/>
          <p:nvPr/>
        </p:nvSpPr>
        <p:spPr>
          <a:xfrm>
            <a:off x="6588224" y="5517232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i="1" dirty="0"/>
              <a:t>Charles </a:t>
            </a:r>
            <a:r>
              <a:rPr lang="sl-SI" sz="2400" i="1" dirty="0" err="1"/>
              <a:t>the</a:t>
            </a:r>
            <a:r>
              <a:rPr lang="sl-SI" sz="2400" i="1" dirty="0"/>
              <a:t> </a:t>
            </a:r>
            <a:r>
              <a:rPr lang="sl-SI" sz="2400" i="1" dirty="0" err="1"/>
              <a:t>Great</a:t>
            </a:r>
            <a:r>
              <a:rPr lang="sl-SI" sz="2400" i="1" dirty="0"/>
              <a:t> </a:t>
            </a:r>
            <a:endParaRPr lang="en-US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en-US" sz="4800" dirty="0"/>
              <a:t>We would like you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411760" y="1368090"/>
            <a:ext cx="5328592" cy="30963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4000" dirty="0"/>
              <a:t>to have fun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dirty="0"/>
              <a:t>and</a:t>
            </a:r>
          </a:p>
          <a:p>
            <a:pPr>
              <a:buNone/>
            </a:pPr>
            <a:endParaRPr lang="en-US" sz="2800" dirty="0"/>
          </a:p>
          <a:p>
            <a:r>
              <a:rPr lang="en-US" sz="4000" dirty="0"/>
              <a:t>learn as much as possible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57487"/>
            <a:ext cx="3059832" cy="23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zultat iskanja slik za have fun">
            <a:extLst>
              <a:ext uri="{FF2B5EF4-FFF2-40B4-BE49-F238E27FC236}">
                <a16:creationId xmlns:a16="http://schemas.microsoft.com/office/drawing/2014/main" id="{DCA4F88E-D4E2-4C64-94D0-24CCDB50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874786" cy="19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Teachers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Lectures</a:t>
            </a:r>
            <a:r>
              <a:rPr lang="sl-SI" dirty="0"/>
              <a:t>: Mateja Dagarin Fojkar (10 </a:t>
            </a:r>
            <a:r>
              <a:rPr lang="sl-SI" dirty="0" err="1"/>
              <a:t>lessons</a:t>
            </a:r>
            <a:r>
              <a:rPr lang="sl-SI" dirty="0"/>
              <a:t>)</a:t>
            </a:r>
          </a:p>
          <a:p>
            <a:r>
              <a:rPr lang="sl-SI" dirty="0" err="1"/>
              <a:t>Practical</a:t>
            </a:r>
            <a:r>
              <a:rPr lang="sl-SI" dirty="0"/>
              <a:t> </a:t>
            </a:r>
            <a:r>
              <a:rPr lang="sl-SI" dirty="0" err="1"/>
              <a:t>classes</a:t>
            </a:r>
            <a:r>
              <a:rPr lang="sl-SI" dirty="0"/>
              <a:t>: Tina </a:t>
            </a:r>
            <a:r>
              <a:rPr lang="sl-SI" dirty="0" err="1"/>
              <a:t>Rozmanič</a:t>
            </a:r>
            <a:r>
              <a:rPr lang="sl-SI" dirty="0"/>
              <a:t> (10 </a:t>
            </a:r>
            <a:r>
              <a:rPr lang="sl-SI" dirty="0" err="1"/>
              <a:t>lessons</a:t>
            </a:r>
            <a:r>
              <a:rPr lang="sl-SI" dirty="0"/>
              <a:t>)</a:t>
            </a:r>
          </a:p>
          <a:p>
            <a:endParaRPr lang="sl-SI" dirty="0"/>
          </a:p>
          <a:p>
            <a:endParaRPr lang="sl-SI" dirty="0"/>
          </a:p>
          <a:p>
            <a:r>
              <a:rPr lang="sl-SI" b="1" dirty="0" err="1"/>
              <a:t>Lectures</a:t>
            </a:r>
            <a:r>
              <a:rPr lang="sl-SI" b="1" dirty="0"/>
              <a:t>: </a:t>
            </a:r>
            <a:r>
              <a:rPr lang="sl-SI" dirty="0"/>
              <a:t>21. 2. 2023 &amp; 14. 3. 2023</a:t>
            </a:r>
          </a:p>
          <a:p>
            <a:r>
              <a:rPr lang="sl-SI" b="1" dirty="0" err="1"/>
              <a:t>Practical</a:t>
            </a:r>
            <a:r>
              <a:rPr lang="sl-SI" b="1" dirty="0"/>
              <a:t> </a:t>
            </a:r>
            <a:r>
              <a:rPr lang="sl-SI" b="1" dirty="0" err="1"/>
              <a:t>classes</a:t>
            </a:r>
            <a:r>
              <a:rPr lang="sl-SI" b="1" dirty="0"/>
              <a:t>:</a:t>
            </a:r>
            <a:r>
              <a:rPr lang="sl-SI" dirty="0"/>
              <a:t> 28. 2. 2023 &amp; 7. 3. 2023</a:t>
            </a:r>
          </a:p>
          <a:p>
            <a:pPr marL="0" indent="0"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6365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l-SI" sz="6000">
                <a:solidFill>
                  <a:srgbClr val="FF0000"/>
                </a:solidFill>
              </a:rPr>
              <a:t>What?</a:t>
            </a:r>
            <a:endParaRPr lang="en-GB" sz="6000">
              <a:solidFill>
                <a:srgbClr val="FF0000"/>
              </a:solidFill>
            </a:endParaRPr>
          </a:p>
        </p:txBody>
      </p:sp>
      <p:sp>
        <p:nvSpPr>
          <p:cNvPr id="4" name="Eksplozija 1 3"/>
          <p:cNvSpPr/>
          <p:nvPr/>
        </p:nvSpPr>
        <p:spPr>
          <a:xfrm>
            <a:off x="323850" y="476250"/>
            <a:ext cx="2266950" cy="20891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Internet Use</a:t>
            </a:r>
            <a:endParaRPr lang="en-GB" dirty="0"/>
          </a:p>
        </p:txBody>
      </p:sp>
      <p:sp>
        <p:nvSpPr>
          <p:cNvPr id="7" name="Eksplozija 1 6"/>
          <p:cNvSpPr/>
          <p:nvPr/>
        </p:nvSpPr>
        <p:spPr>
          <a:xfrm>
            <a:off x="611188" y="2349500"/>
            <a:ext cx="2484437" cy="23479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Stories</a:t>
            </a:r>
            <a:endParaRPr lang="en-GB" dirty="0"/>
          </a:p>
        </p:txBody>
      </p:sp>
      <p:sp>
        <p:nvSpPr>
          <p:cNvPr id="8" name="Eksplozija 1 7"/>
          <p:cNvSpPr/>
          <p:nvPr/>
        </p:nvSpPr>
        <p:spPr>
          <a:xfrm>
            <a:off x="6372225" y="2997200"/>
            <a:ext cx="2592388" cy="2592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Reading </a:t>
            </a:r>
            <a:r>
              <a:rPr lang="sl-SI" dirty="0" err="1"/>
              <a:t>interesting</a:t>
            </a:r>
            <a:r>
              <a:rPr lang="sl-SI" dirty="0"/>
              <a:t> </a:t>
            </a:r>
            <a:r>
              <a:rPr lang="sl-SI" dirty="0" err="1"/>
              <a:t>topics</a:t>
            </a:r>
            <a:endParaRPr lang="en-GB" dirty="0"/>
          </a:p>
        </p:txBody>
      </p:sp>
      <p:sp>
        <p:nvSpPr>
          <p:cNvPr id="10" name="Eksplozija 1 9"/>
          <p:cNvSpPr/>
          <p:nvPr/>
        </p:nvSpPr>
        <p:spPr>
          <a:xfrm>
            <a:off x="6227763" y="188913"/>
            <a:ext cx="2592387" cy="25923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Songs and games</a:t>
            </a:r>
            <a:endParaRPr lang="en-GB" dirty="0"/>
          </a:p>
        </p:txBody>
      </p:sp>
      <p:sp>
        <p:nvSpPr>
          <p:cNvPr id="11" name="Eksplozija 1 10"/>
          <p:cNvSpPr/>
          <p:nvPr/>
        </p:nvSpPr>
        <p:spPr>
          <a:xfrm>
            <a:off x="2916238" y="1196975"/>
            <a:ext cx="3024187" cy="2592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Vocabulary</a:t>
            </a:r>
            <a:endParaRPr lang="en-GB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Eksplozija 1 11"/>
          <p:cNvSpPr/>
          <p:nvPr/>
        </p:nvSpPr>
        <p:spPr>
          <a:xfrm>
            <a:off x="3492500" y="3644900"/>
            <a:ext cx="3024188" cy="2592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Speaking</a:t>
            </a:r>
            <a:r>
              <a:rPr lang="sl-SI" dirty="0"/>
              <a:t> in </a:t>
            </a:r>
            <a:r>
              <a:rPr lang="sl-SI" dirty="0" err="1"/>
              <a:t>groups</a:t>
            </a:r>
            <a:endParaRPr lang="en-GB" dirty="0"/>
          </a:p>
        </p:txBody>
      </p:sp>
      <p:sp>
        <p:nvSpPr>
          <p:cNvPr id="14" name="Eksplozija 1 13"/>
          <p:cNvSpPr/>
          <p:nvPr/>
        </p:nvSpPr>
        <p:spPr>
          <a:xfrm>
            <a:off x="1042988" y="4437063"/>
            <a:ext cx="2484437" cy="23495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Writing</a:t>
            </a:r>
            <a:r>
              <a:rPr lang="sl-SI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/>
              <a:t>E-classroom</a:t>
            </a:r>
          </a:p>
        </p:txBody>
      </p:sp>
      <p:sp>
        <p:nvSpPr>
          <p:cNvPr id="1843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2800" dirty="0">
                <a:solidFill>
                  <a:srgbClr val="C00000"/>
                </a:solidFill>
              </a:rPr>
              <a:t>Angleški jezik I: strategije za učenje tujega jezika</a:t>
            </a:r>
            <a:endParaRPr lang="sl-SI" dirty="0"/>
          </a:p>
          <a:p>
            <a:pPr eaLnBrk="1" hangingPunct="1">
              <a:buFont typeface="Wingdings 2" pitchFamily="18" charset="2"/>
              <a:buNone/>
            </a:pPr>
            <a:endParaRPr lang="sl-SI" dirty="0"/>
          </a:p>
          <a:p>
            <a:pPr eaLnBrk="1" hangingPunct="1"/>
            <a:r>
              <a:rPr lang="sl-SI" dirty="0" err="1"/>
              <a:t>Password</a:t>
            </a:r>
            <a:r>
              <a:rPr lang="sl-SI" dirty="0"/>
              <a:t>: </a:t>
            </a:r>
            <a:r>
              <a:rPr lang="sl-SI" dirty="0" err="1"/>
              <a:t>iloveenglish</a:t>
            </a:r>
            <a:endParaRPr lang="sl-SI" dirty="0"/>
          </a:p>
          <a:p>
            <a:pPr eaLnBrk="1" hangingPunct="1"/>
            <a:endParaRPr lang="sl-SI" dirty="0"/>
          </a:p>
        </p:txBody>
      </p:sp>
      <p:pic>
        <p:nvPicPr>
          <p:cNvPr id="18435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997200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Course goals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GB" dirty="0"/>
              <a:t>To communicate actively in English</a:t>
            </a:r>
          </a:p>
          <a:p>
            <a:pPr>
              <a:lnSpc>
                <a:spcPct val="200000"/>
              </a:lnSpc>
            </a:pPr>
            <a:r>
              <a:rPr lang="en-GB" dirty="0"/>
              <a:t>To learn new phrases and collocations</a:t>
            </a:r>
          </a:p>
          <a:p>
            <a:pPr>
              <a:lnSpc>
                <a:spcPct val="200000"/>
              </a:lnSpc>
            </a:pPr>
            <a:r>
              <a:rPr lang="en-GB" dirty="0"/>
              <a:t>To practice study skills</a:t>
            </a:r>
            <a:endParaRPr lang="sl-SI" dirty="0"/>
          </a:p>
          <a:p>
            <a:pPr>
              <a:lnSpc>
                <a:spcPct val="200000"/>
              </a:lnSpc>
            </a:pPr>
            <a:r>
              <a:rPr lang="sl-SI" dirty="0"/>
              <a:t>To talk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strategies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how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learn</a:t>
            </a:r>
            <a:r>
              <a:rPr lang="sl-SI" dirty="0"/>
              <a:t> </a:t>
            </a:r>
            <a:r>
              <a:rPr lang="sl-SI" dirty="0" err="1"/>
              <a:t>languages</a:t>
            </a:r>
            <a:endParaRPr lang="en-GB" dirty="0"/>
          </a:p>
          <a:p>
            <a:pPr>
              <a:lnSpc>
                <a:spcPct val="200000"/>
              </a:lnSpc>
            </a:pPr>
            <a:r>
              <a:rPr lang="sl-SI" dirty="0"/>
              <a:t>To </a:t>
            </a:r>
            <a:r>
              <a:rPr lang="sl-SI" dirty="0" err="1"/>
              <a:t>learn</a:t>
            </a:r>
            <a:r>
              <a:rPr lang="sl-SI" dirty="0"/>
              <a:t> how to </a:t>
            </a:r>
            <a:r>
              <a:rPr lang="sl-SI" dirty="0" err="1"/>
              <a:t>teach</a:t>
            </a:r>
            <a:r>
              <a:rPr lang="sl-SI" dirty="0"/>
              <a:t> </a:t>
            </a:r>
            <a:r>
              <a:rPr lang="sl-SI" dirty="0" err="1"/>
              <a:t>English</a:t>
            </a:r>
            <a:r>
              <a:rPr lang="sl-SI" dirty="0"/>
              <a:t> in </a:t>
            </a:r>
            <a:r>
              <a:rPr lang="sl-SI" dirty="0" err="1"/>
              <a:t>pre-school</a:t>
            </a:r>
            <a:r>
              <a:rPr lang="sl-SI" dirty="0"/>
              <a:t> </a:t>
            </a:r>
            <a:r>
              <a:rPr lang="sl-SI" dirty="0" err="1"/>
              <a:t>education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Language skills</a:t>
            </a:r>
            <a:r>
              <a:rPr lang="sl-SI" b="1" dirty="0">
                <a:solidFill>
                  <a:srgbClr val="7030A0"/>
                </a:solidFill>
              </a:rPr>
              <a:t> – </a:t>
            </a:r>
            <a:r>
              <a:rPr lang="sl-SI" b="1" dirty="0" err="1">
                <a:solidFill>
                  <a:srgbClr val="7030A0"/>
                </a:solidFill>
              </a:rPr>
              <a:t>practical</a:t>
            </a:r>
            <a:r>
              <a:rPr lang="sl-SI" b="1" dirty="0">
                <a:solidFill>
                  <a:srgbClr val="7030A0"/>
                </a:solidFill>
              </a:rPr>
              <a:t> </a:t>
            </a:r>
            <a:r>
              <a:rPr lang="sl-SI" b="1" dirty="0" err="1">
                <a:solidFill>
                  <a:srgbClr val="7030A0"/>
                </a:solidFill>
              </a:rPr>
              <a:t>classes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Listening</a:t>
            </a:r>
          </a:p>
          <a:p>
            <a:r>
              <a:rPr lang="en-GB" dirty="0"/>
              <a:t>Reading</a:t>
            </a:r>
          </a:p>
          <a:p>
            <a:r>
              <a:rPr lang="en-GB" dirty="0"/>
              <a:t>Writing</a:t>
            </a:r>
          </a:p>
          <a:p>
            <a:r>
              <a:rPr lang="en-GB" dirty="0"/>
              <a:t>Speaking</a:t>
            </a:r>
            <a:endParaRPr lang="sl-SI" dirty="0"/>
          </a:p>
          <a:p>
            <a:r>
              <a:rPr lang="sl-SI" dirty="0" err="1"/>
              <a:t>Vocabulary</a:t>
            </a:r>
            <a:endParaRPr lang="sl-SI" dirty="0"/>
          </a:p>
          <a:p>
            <a:r>
              <a:rPr lang="sl-SI" dirty="0" err="1"/>
              <a:t>Grammar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505" y="1196752"/>
            <a:ext cx="17395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132" y="4383752"/>
            <a:ext cx="3000935" cy="20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231049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7030A0"/>
                </a:solidFill>
              </a:rPr>
            </a:br>
            <a:br>
              <a:rPr lang="sl-SI" b="1" dirty="0">
                <a:solidFill>
                  <a:srgbClr val="7030A0"/>
                </a:solidFill>
              </a:rPr>
            </a:br>
            <a:r>
              <a:rPr lang="sl-SI" b="1" dirty="0" err="1">
                <a:solidFill>
                  <a:srgbClr val="7030A0"/>
                </a:solidFill>
              </a:rPr>
              <a:t>Language</a:t>
            </a:r>
            <a:r>
              <a:rPr lang="sl-SI" b="1" dirty="0">
                <a:solidFill>
                  <a:srgbClr val="7030A0"/>
                </a:solidFill>
              </a:rPr>
              <a:t> </a:t>
            </a:r>
            <a:r>
              <a:rPr lang="sl-SI" b="1" dirty="0" err="1">
                <a:solidFill>
                  <a:srgbClr val="7030A0"/>
                </a:solidFill>
              </a:rPr>
              <a:t>strategies</a:t>
            </a:r>
            <a:r>
              <a:rPr lang="sl-SI" b="1" dirty="0">
                <a:solidFill>
                  <a:srgbClr val="7030A0"/>
                </a:solidFill>
              </a:rPr>
              <a:t> </a:t>
            </a:r>
            <a:r>
              <a:rPr lang="sl-SI" b="1" dirty="0" err="1">
                <a:solidFill>
                  <a:srgbClr val="7030A0"/>
                </a:solidFill>
              </a:rPr>
              <a:t>and</a:t>
            </a:r>
            <a:br>
              <a:rPr lang="sl-SI" b="1" dirty="0">
                <a:solidFill>
                  <a:srgbClr val="7030A0"/>
                </a:solidFill>
              </a:rPr>
            </a:br>
            <a:r>
              <a:rPr lang="sl-SI" b="1" dirty="0" err="1">
                <a:solidFill>
                  <a:srgbClr val="7030A0"/>
                </a:solidFill>
              </a:rPr>
              <a:t>teaching</a:t>
            </a:r>
            <a:r>
              <a:rPr lang="en-GB" b="1" dirty="0">
                <a:solidFill>
                  <a:srgbClr val="7030A0"/>
                </a:solidFill>
              </a:rPr>
              <a:t> skills</a:t>
            </a:r>
            <a:r>
              <a:rPr lang="sl-SI" b="1" dirty="0">
                <a:solidFill>
                  <a:srgbClr val="7030A0"/>
                </a:solidFill>
              </a:rPr>
              <a:t> – </a:t>
            </a:r>
            <a:r>
              <a:rPr lang="sl-SI" b="1" dirty="0" err="1">
                <a:solidFill>
                  <a:srgbClr val="7030A0"/>
                </a:solidFill>
              </a:rPr>
              <a:t>lectures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sl-SI" b="1" dirty="0"/>
              <a:t>TEACHING</a:t>
            </a:r>
            <a:r>
              <a:rPr lang="sl-SI" dirty="0"/>
              <a:t> </a:t>
            </a:r>
            <a:r>
              <a:rPr lang="sl-SI" b="1" dirty="0"/>
              <a:t>SKILLS</a:t>
            </a:r>
          </a:p>
          <a:p>
            <a:r>
              <a:rPr lang="sl-SI" dirty="0" err="1"/>
              <a:t>Storytelling</a:t>
            </a:r>
            <a:endParaRPr lang="en-GB" dirty="0"/>
          </a:p>
          <a:p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posters</a:t>
            </a:r>
            <a:endParaRPr lang="en-GB" dirty="0"/>
          </a:p>
          <a:p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flashcards</a:t>
            </a:r>
            <a:endParaRPr lang="en-GB" dirty="0"/>
          </a:p>
          <a:p>
            <a:r>
              <a:rPr lang="sl-SI" dirty="0" err="1"/>
              <a:t>Games</a:t>
            </a:r>
            <a:endParaRPr lang="sl-SI" dirty="0"/>
          </a:p>
          <a:p>
            <a:r>
              <a:rPr lang="sl-SI" dirty="0" err="1"/>
              <a:t>Songs</a:t>
            </a:r>
            <a:r>
              <a:rPr lang="sl-SI" dirty="0"/>
              <a:t>, </a:t>
            </a:r>
            <a:r>
              <a:rPr lang="sl-SI" dirty="0" err="1"/>
              <a:t>rhymes</a:t>
            </a:r>
            <a:endParaRPr lang="sl-SI" dirty="0"/>
          </a:p>
          <a:p>
            <a:r>
              <a:rPr lang="sl-SI" dirty="0"/>
              <a:t>MI</a:t>
            </a:r>
          </a:p>
          <a:p>
            <a:r>
              <a:rPr lang="sl-SI" dirty="0" err="1"/>
              <a:t>Puppets</a:t>
            </a:r>
            <a:r>
              <a:rPr lang="sl-SI" dirty="0"/>
              <a:t> in ELL</a:t>
            </a:r>
          </a:p>
          <a:p>
            <a:pPr>
              <a:buNone/>
            </a:pPr>
            <a:endParaRPr lang="sl-SI" b="1" dirty="0"/>
          </a:p>
          <a:p>
            <a:pPr>
              <a:buNone/>
            </a:pPr>
            <a:r>
              <a:rPr lang="sl-SI" b="1" dirty="0"/>
              <a:t>LANGUAGE</a:t>
            </a:r>
            <a:r>
              <a:rPr lang="sl-SI" dirty="0"/>
              <a:t> </a:t>
            </a:r>
            <a:r>
              <a:rPr lang="sl-SI" b="1" dirty="0"/>
              <a:t>STRATEGIES</a:t>
            </a:r>
          </a:p>
          <a:p>
            <a:r>
              <a:rPr lang="sl-SI" dirty="0"/>
              <a:t>LL </a:t>
            </a:r>
            <a:r>
              <a:rPr lang="sl-SI" dirty="0" err="1"/>
              <a:t>experiences</a:t>
            </a:r>
            <a:endParaRPr lang="sl-SI" dirty="0"/>
          </a:p>
          <a:p>
            <a:r>
              <a:rPr lang="sl-SI" dirty="0" err="1"/>
              <a:t>Ways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LL</a:t>
            </a:r>
          </a:p>
          <a:p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styles</a:t>
            </a:r>
            <a:endParaRPr lang="sl-SI" dirty="0"/>
          </a:p>
          <a:p>
            <a:r>
              <a:rPr lang="sl-SI" dirty="0" err="1"/>
              <a:t>How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 </a:t>
            </a:r>
            <a:r>
              <a:rPr lang="sl-SI" dirty="0" err="1"/>
              <a:t>learn</a:t>
            </a:r>
            <a:r>
              <a:rPr lang="sl-SI" dirty="0"/>
              <a:t> </a:t>
            </a:r>
            <a:r>
              <a:rPr lang="sl-SI" dirty="0" err="1"/>
              <a:t>languages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EXAMINATION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1. Written examination </a:t>
            </a:r>
            <a:r>
              <a:rPr lang="pl-PL" dirty="0"/>
              <a:t>(50%)</a:t>
            </a:r>
          </a:p>
          <a:p>
            <a:pPr marL="0" indent="0">
              <a:buNone/>
            </a:pPr>
            <a:r>
              <a:rPr lang="pl-PL" b="1" dirty="0"/>
              <a:t>Reading, listening, vocabulary and grammar tasks</a:t>
            </a:r>
          </a:p>
          <a:p>
            <a:pPr marL="0" indent="0">
              <a:buNone/>
            </a:pPr>
            <a:r>
              <a:rPr lang="pl-PL" dirty="0"/>
              <a:t>(connected to the work done at practical classes), </a:t>
            </a:r>
            <a:r>
              <a:rPr lang="pl-PL" b="1" dirty="0"/>
              <a:t>writing tasks </a:t>
            </a:r>
            <a:r>
              <a:rPr lang="pl-PL" dirty="0"/>
              <a:t>– (connected to the lectures) </a:t>
            </a:r>
          </a:p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7030A0"/>
                </a:solidFill>
              </a:rPr>
              <a:t>2. An oral presentation </a:t>
            </a:r>
            <a:r>
              <a:rPr lang="pl-PL" dirty="0"/>
              <a:t>(30%)</a:t>
            </a:r>
          </a:p>
          <a:p>
            <a:pPr marL="0" indent="0">
              <a:buNone/>
            </a:pPr>
            <a:r>
              <a:rPr lang="pl-PL" dirty="0"/>
              <a:t>Be a kindergarten English teacher (in pairs)</a:t>
            </a:r>
          </a:p>
          <a:p>
            <a:pPr marL="0" indent="0">
              <a:buNone/>
            </a:pPr>
            <a:r>
              <a:rPr lang="pl-PL" dirty="0"/>
              <a:t>(during the </a:t>
            </a:r>
            <a:r>
              <a:rPr lang="pl-PL" b="1" dirty="0"/>
              <a:t>lectures 15. 3.)</a:t>
            </a:r>
            <a:endParaRPr lang="pl-PL" dirty="0"/>
          </a:p>
          <a:p>
            <a:pPr marL="0" indent="0">
              <a:buNone/>
            </a:pPr>
            <a:endParaRPr lang="pl-PL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3. Project work file </a:t>
            </a:r>
            <a:r>
              <a:rPr lang="pl-PL" dirty="0"/>
              <a:t>(20%)</a:t>
            </a:r>
          </a:p>
          <a:p>
            <a:pPr marL="0" indent="0">
              <a:buNone/>
            </a:pPr>
            <a:r>
              <a:rPr lang="pl-PL" dirty="0"/>
              <a:t>In the same pairs choose a topic and collect vocabulary, pictures, activities, songs, games, movement activities, stories and webpages on the topic  and put the file in the e-classroom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460</Words>
  <Application>Microsoft Office PowerPoint</Application>
  <PresentationFormat>Diaprojekcija na zaslonu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Potek</vt:lpstr>
      <vt:lpstr>Angleški jezik I – strategije za učenje tujega jezika</vt:lpstr>
      <vt:lpstr>We would like you</vt:lpstr>
      <vt:lpstr>Teachers</vt:lpstr>
      <vt:lpstr>What?</vt:lpstr>
      <vt:lpstr>E-classroom</vt:lpstr>
      <vt:lpstr>Course goals</vt:lpstr>
      <vt:lpstr>Language skills – practical classes</vt:lpstr>
      <vt:lpstr>  Language strategies and teaching skills – lectures</vt:lpstr>
      <vt:lpstr>EXAMINATION</vt:lpstr>
      <vt:lpstr>An oral presentation (30%)</vt:lpstr>
      <vt:lpstr>Project work file (20 %)</vt:lpstr>
      <vt:lpstr>PowerPointova predstavitev</vt:lpstr>
    </vt:vector>
  </TitlesOfParts>
  <Company>Pedagoška fakulteta v Ljubljani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Angleški jezik I – strategije za učenje tujega jezika</dc:title>
  <dc:creator>Matevž</dc:creator>
  <cp:lastModifiedBy>Mateja</cp:lastModifiedBy>
  <cp:revision>44</cp:revision>
  <dcterms:created xsi:type="dcterms:W3CDTF">2012-10-01T11:49:36Z</dcterms:created>
  <dcterms:modified xsi:type="dcterms:W3CDTF">2023-02-20T18:01:59Z</dcterms:modified>
</cp:coreProperties>
</file>