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8" r:id="rId6"/>
    <p:sldId id="264" r:id="rId7"/>
    <p:sldId id="267" r:id="rId8"/>
    <p:sldId id="270" r:id="rId9"/>
    <p:sldId id="262" r:id="rId10"/>
    <p:sldId id="269" r:id="rId11"/>
    <p:sldId id="271" r:id="rId12"/>
    <p:sldId id="273" r:id="rId13"/>
    <p:sldId id="272" r:id="rId14"/>
    <p:sldId id="263" r:id="rId15"/>
    <p:sldId id="265" r:id="rId16"/>
    <p:sldId id="266" r:id="rId1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995"/>
    <a:srgbClr val="DBCAC3"/>
    <a:srgbClr val="F963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FC506F43-0E48-4595-9D9F-6E0EDB3A4FA3}" type="datetimeFigureOut">
              <a:rPr lang="sl-SI" smtClean="0"/>
              <a:t>5.4.2020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F88BC492-FF25-4BE4-A856-2CEED7785933}" type="slidenum">
              <a:rPr lang="sl-SI" smtClean="0"/>
              <a:t>‹#›</a:t>
            </a:fld>
            <a:endParaRPr lang="sl-SI"/>
          </a:p>
        </p:txBody>
      </p:sp>
    </p:spTree>
    <p:extLst>
      <p:ext uri="{BB962C8B-B14F-4D97-AF65-F5344CB8AC3E}">
        <p14:creationId xmlns:p14="http://schemas.microsoft.com/office/powerpoint/2010/main" val="163900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C506F43-0E48-4595-9D9F-6E0EDB3A4FA3}" type="datetimeFigureOut">
              <a:rPr lang="sl-SI" smtClean="0"/>
              <a:t>5.4.2020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F88BC492-FF25-4BE4-A856-2CEED7785933}" type="slidenum">
              <a:rPr lang="sl-SI" smtClean="0"/>
              <a:t>‹#›</a:t>
            </a:fld>
            <a:endParaRPr lang="sl-SI"/>
          </a:p>
        </p:txBody>
      </p:sp>
    </p:spTree>
    <p:extLst>
      <p:ext uri="{BB962C8B-B14F-4D97-AF65-F5344CB8AC3E}">
        <p14:creationId xmlns:p14="http://schemas.microsoft.com/office/powerpoint/2010/main" val="127255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C506F43-0E48-4595-9D9F-6E0EDB3A4FA3}" type="datetimeFigureOut">
              <a:rPr lang="sl-SI" smtClean="0"/>
              <a:t>5.4.2020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F88BC492-FF25-4BE4-A856-2CEED7785933}" type="slidenum">
              <a:rPr lang="sl-SI" smtClean="0"/>
              <a:t>‹#›</a:t>
            </a:fld>
            <a:endParaRPr lang="sl-SI"/>
          </a:p>
        </p:txBody>
      </p:sp>
    </p:spTree>
    <p:extLst>
      <p:ext uri="{BB962C8B-B14F-4D97-AF65-F5344CB8AC3E}">
        <p14:creationId xmlns:p14="http://schemas.microsoft.com/office/powerpoint/2010/main" val="4156992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Uredite slog podnaslova matrice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A361E8-189F-480D-BFAE-2A7610D36139}"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4072832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1BE07D-D5E6-42C3-A878-9C15EB26C739}"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1409224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Uredite sloge besedila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E988D-9A18-4ED5-AEBA-5863CD9BD7EF}"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325094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EF4D97-0D42-4466-8C25-EB888A94EC78}"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266057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45DF238-1CE4-4C8A-8760-E3677F79CD6F}"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2837229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C6505B-3300-428D-A67A-A9AB1DDC12ED}"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2577466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DDEECBC-6F91-4E47-AC7D-A01B0870564A}"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2309387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80C0A0-33C7-42EB-A6D9-27EA9A572AFA}"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109112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C506F43-0E48-4595-9D9F-6E0EDB3A4FA3}" type="datetimeFigureOut">
              <a:rPr lang="sl-SI" smtClean="0"/>
              <a:t>5.4.2020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F88BC492-FF25-4BE4-A856-2CEED7785933}" type="slidenum">
              <a:rPr lang="sl-SI" smtClean="0"/>
              <a:t>‹#›</a:t>
            </a:fld>
            <a:endParaRPr lang="sl-SI"/>
          </a:p>
        </p:txBody>
      </p:sp>
    </p:spTree>
    <p:extLst>
      <p:ext uri="{BB962C8B-B14F-4D97-AF65-F5344CB8AC3E}">
        <p14:creationId xmlns:p14="http://schemas.microsoft.com/office/powerpoint/2010/main" val="127235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2E592E-48C5-4B89-B458-88D35ABBEFB4}"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2411059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1FE140-EACA-4590-B213-7B4033EF1524}"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3351206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B15582-DCC0-4D90-9770-8E43A2BBA375}"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365175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FC506F43-0E48-4595-9D9F-6E0EDB3A4FA3}" type="datetimeFigureOut">
              <a:rPr lang="sl-SI" smtClean="0"/>
              <a:t>5.4.2020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F88BC492-FF25-4BE4-A856-2CEED7785933}" type="slidenum">
              <a:rPr lang="sl-SI" smtClean="0"/>
              <a:t>‹#›</a:t>
            </a:fld>
            <a:endParaRPr lang="sl-SI"/>
          </a:p>
        </p:txBody>
      </p:sp>
    </p:spTree>
    <p:extLst>
      <p:ext uri="{BB962C8B-B14F-4D97-AF65-F5344CB8AC3E}">
        <p14:creationId xmlns:p14="http://schemas.microsoft.com/office/powerpoint/2010/main" val="300253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FC506F43-0E48-4595-9D9F-6E0EDB3A4FA3}" type="datetimeFigureOut">
              <a:rPr lang="sl-SI" smtClean="0"/>
              <a:t>5.4.2020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F88BC492-FF25-4BE4-A856-2CEED7785933}" type="slidenum">
              <a:rPr lang="sl-SI" smtClean="0"/>
              <a:t>‹#›</a:t>
            </a:fld>
            <a:endParaRPr lang="sl-SI"/>
          </a:p>
        </p:txBody>
      </p:sp>
    </p:spTree>
    <p:extLst>
      <p:ext uri="{BB962C8B-B14F-4D97-AF65-F5344CB8AC3E}">
        <p14:creationId xmlns:p14="http://schemas.microsoft.com/office/powerpoint/2010/main" val="135455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FC506F43-0E48-4595-9D9F-6E0EDB3A4FA3}" type="datetimeFigureOut">
              <a:rPr lang="sl-SI" smtClean="0"/>
              <a:t>5.4.2020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F88BC492-FF25-4BE4-A856-2CEED7785933}" type="slidenum">
              <a:rPr lang="sl-SI" smtClean="0"/>
              <a:t>‹#›</a:t>
            </a:fld>
            <a:endParaRPr lang="sl-SI"/>
          </a:p>
        </p:txBody>
      </p:sp>
    </p:spTree>
    <p:extLst>
      <p:ext uri="{BB962C8B-B14F-4D97-AF65-F5344CB8AC3E}">
        <p14:creationId xmlns:p14="http://schemas.microsoft.com/office/powerpoint/2010/main" val="66064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FC506F43-0E48-4595-9D9F-6E0EDB3A4FA3}" type="datetimeFigureOut">
              <a:rPr lang="sl-SI" smtClean="0"/>
              <a:t>5.4.2020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F88BC492-FF25-4BE4-A856-2CEED7785933}" type="slidenum">
              <a:rPr lang="sl-SI" smtClean="0"/>
              <a:t>‹#›</a:t>
            </a:fld>
            <a:endParaRPr lang="sl-SI"/>
          </a:p>
        </p:txBody>
      </p:sp>
    </p:spTree>
    <p:extLst>
      <p:ext uri="{BB962C8B-B14F-4D97-AF65-F5344CB8AC3E}">
        <p14:creationId xmlns:p14="http://schemas.microsoft.com/office/powerpoint/2010/main" val="119764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FC506F43-0E48-4595-9D9F-6E0EDB3A4FA3}" type="datetimeFigureOut">
              <a:rPr lang="sl-SI" smtClean="0"/>
              <a:t>5.4.2020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F88BC492-FF25-4BE4-A856-2CEED7785933}" type="slidenum">
              <a:rPr lang="sl-SI" smtClean="0"/>
              <a:t>‹#›</a:t>
            </a:fld>
            <a:endParaRPr lang="sl-SI"/>
          </a:p>
        </p:txBody>
      </p:sp>
    </p:spTree>
    <p:extLst>
      <p:ext uri="{BB962C8B-B14F-4D97-AF65-F5344CB8AC3E}">
        <p14:creationId xmlns:p14="http://schemas.microsoft.com/office/powerpoint/2010/main" val="318569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FC506F43-0E48-4595-9D9F-6E0EDB3A4FA3}" type="datetimeFigureOut">
              <a:rPr lang="sl-SI" smtClean="0"/>
              <a:t>5.4.2020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F88BC492-FF25-4BE4-A856-2CEED7785933}" type="slidenum">
              <a:rPr lang="sl-SI" smtClean="0"/>
              <a:t>‹#›</a:t>
            </a:fld>
            <a:endParaRPr lang="sl-SI"/>
          </a:p>
        </p:txBody>
      </p:sp>
    </p:spTree>
    <p:extLst>
      <p:ext uri="{BB962C8B-B14F-4D97-AF65-F5344CB8AC3E}">
        <p14:creationId xmlns:p14="http://schemas.microsoft.com/office/powerpoint/2010/main" val="357561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FC506F43-0E48-4595-9D9F-6E0EDB3A4FA3}" type="datetimeFigureOut">
              <a:rPr lang="sl-SI" smtClean="0"/>
              <a:t>5.4.2020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F88BC492-FF25-4BE4-A856-2CEED7785933}" type="slidenum">
              <a:rPr lang="sl-SI" smtClean="0"/>
              <a:t>‹#›</a:t>
            </a:fld>
            <a:endParaRPr lang="sl-SI"/>
          </a:p>
        </p:txBody>
      </p:sp>
    </p:spTree>
    <p:extLst>
      <p:ext uri="{BB962C8B-B14F-4D97-AF65-F5344CB8AC3E}">
        <p14:creationId xmlns:p14="http://schemas.microsoft.com/office/powerpoint/2010/main" val="329180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rgbClr val="FFC000">
                <a:lumMod val="88000"/>
                <a:lumOff val="12000"/>
                <a:alpha val="32000"/>
              </a:srgbClr>
            </a:gs>
            <a:gs pos="61000">
              <a:srgbClr val="F9C995"/>
            </a:gs>
            <a:gs pos="100000">
              <a:srgbClr val="DBCAC3"/>
            </a:gs>
          </a:gsLst>
          <a:lin ang="5400000" scaled="0"/>
          <a:tileRect/>
        </a:grad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06F43-0E48-4595-9D9F-6E0EDB3A4FA3}" type="datetimeFigureOut">
              <a:rPr lang="sl-SI" smtClean="0"/>
              <a:t>5.4.2020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BC492-FF25-4BE4-A856-2CEED7785933}" type="slidenum">
              <a:rPr lang="sl-SI" smtClean="0"/>
              <a:t>‹#›</a:t>
            </a:fld>
            <a:endParaRPr lang="sl-SI"/>
          </a:p>
        </p:txBody>
      </p:sp>
    </p:spTree>
    <p:extLst>
      <p:ext uri="{BB962C8B-B14F-4D97-AF65-F5344CB8AC3E}">
        <p14:creationId xmlns:p14="http://schemas.microsoft.com/office/powerpoint/2010/main" val="2897592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rgbClr val="FFC000">
                <a:lumMod val="88000"/>
                <a:lumOff val="12000"/>
                <a:alpha val="32000"/>
              </a:srgbClr>
            </a:gs>
            <a:gs pos="61000">
              <a:srgbClr val="F9C995"/>
            </a:gs>
            <a:gs pos="100000">
              <a:srgbClr val="DBCAC3"/>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smtClean="0"/>
              <a:t>Kliknite, če želite urediti slog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smtClean="0"/>
              <a:t>Kliknite, če želite urediti sloge besedila matrice</a:t>
            </a:r>
          </a:p>
          <a:p>
            <a:pPr lvl="1"/>
            <a:r>
              <a:rPr lang="sl-SI" altLang="sl-SI" smtClean="0"/>
              <a:t>Druga raven</a:t>
            </a:r>
          </a:p>
          <a:p>
            <a:pPr lvl="2"/>
            <a:r>
              <a:rPr lang="sl-SI" altLang="sl-SI" smtClean="0"/>
              <a:t>Tretja raven</a:t>
            </a:r>
          </a:p>
          <a:p>
            <a:pPr lvl="3"/>
            <a:r>
              <a:rPr lang="sl-SI" altLang="sl-SI" smtClean="0"/>
              <a:t>Četrta raven</a:t>
            </a:r>
          </a:p>
          <a:p>
            <a:pPr lvl="4"/>
            <a:r>
              <a:rPr lang="sl-SI" altLang="sl-SI" smtClean="0"/>
              <a:t>Peta raven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sl-SI" altLang="sl-SI">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sl-SI" altLang="sl-SI">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fontAlgn="base">
              <a:spcBef>
                <a:spcPct val="0"/>
              </a:spcBef>
              <a:spcAft>
                <a:spcPct val="0"/>
              </a:spcAft>
              <a:defRPr/>
            </a:pPr>
            <a:fld id="{2EE32AEE-E297-42DC-9C8B-24A31A67E772}" type="slidenum">
              <a:rPr lang="sl-SI" altLang="sl-SI">
                <a:solidFill>
                  <a:srgbClr val="000000"/>
                </a:solidFill>
              </a:rPr>
              <a:pPr fontAlgn="base">
                <a:spcBef>
                  <a:spcPct val="0"/>
                </a:spcBef>
                <a:spcAft>
                  <a:spcPct val="0"/>
                </a:spcAft>
                <a:defRPr/>
              </a:pPr>
              <a:t>‹#›</a:t>
            </a:fld>
            <a:endParaRPr lang="sl-SI" altLang="sl-SI">
              <a:solidFill>
                <a:srgbClr val="000000"/>
              </a:solidFill>
            </a:endParaRPr>
          </a:p>
        </p:txBody>
      </p:sp>
    </p:spTree>
    <p:extLst>
      <p:ext uri="{BB962C8B-B14F-4D97-AF65-F5344CB8AC3E}">
        <p14:creationId xmlns:p14="http://schemas.microsoft.com/office/powerpoint/2010/main" val="413081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TxjpYHhfRyI&amp;feature=fvw" TargetMode="External"/><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hyperlink" Target="http://www.youtube.com/watch?v=TBlgew1G7L0&amp;feature=relat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3780801349"/>
              </p:ext>
            </p:extLst>
          </p:nvPr>
        </p:nvGraphicFramePr>
        <p:xfrm>
          <a:off x="1547664" y="1484784"/>
          <a:ext cx="5760640" cy="1402080"/>
        </p:xfrm>
        <a:graphic>
          <a:graphicData uri="http://schemas.openxmlformats.org/drawingml/2006/table">
            <a:tbl>
              <a:tblPr firstRow="1" firstCol="1" bandRow="1"/>
              <a:tblGrid>
                <a:gridCol w="5760640"/>
              </a:tblGrid>
              <a:tr h="169545">
                <a:tc>
                  <a:txBody>
                    <a:bodyPr/>
                    <a:lstStyle/>
                    <a:p>
                      <a:pPr algn="ctr">
                        <a:lnSpc>
                          <a:spcPct val="115000"/>
                        </a:lnSpc>
                        <a:spcAft>
                          <a:spcPts val="0"/>
                        </a:spcAft>
                      </a:pPr>
                      <a:r>
                        <a:rPr lang="sl-SI" sz="4000" b="1" dirty="0">
                          <a:solidFill>
                            <a:srgbClr val="C00000"/>
                          </a:solidFill>
                          <a:effectLst/>
                          <a:latin typeface="Serifa BT"/>
                          <a:ea typeface="Calibri"/>
                          <a:cs typeface="MyriadPro-Bold"/>
                        </a:rPr>
                        <a:t>SREDNJEVEŠKA DRUŽBA</a:t>
                      </a:r>
                      <a:endParaRPr lang="sl-SI"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68459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85" y="404664"/>
            <a:ext cx="7848872" cy="5886654"/>
          </a:xfrm>
          <a:prstGeom prst="rect">
            <a:avLst/>
          </a:prstGeom>
        </p:spPr>
      </p:pic>
      <p:sp>
        <p:nvSpPr>
          <p:cNvPr id="3" name="PoljeZBesedilom 2"/>
          <p:cNvSpPr txBox="1"/>
          <p:nvPr/>
        </p:nvSpPr>
        <p:spPr>
          <a:xfrm>
            <a:off x="2411760" y="5836622"/>
            <a:ext cx="949299" cy="369332"/>
          </a:xfrm>
          <a:prstGeom prst="rect">
            <a:avLst/>
          </a:prstGeom>
          <a:solidFill>
            <a:srgbClr val="F9C995"/>
          </a:solidFill>
        </p:spPr>
        <p:txBody>
          <a:bodyPr wrap="none" rtlCol="0">
            <a:spAutoFit/>
          </a:bodyPr>
          <a:lstStyle/>
          <a:p>
            <a:r>
              <a:rPr lang="sl-SI" dirty="0" smtClean="0"/>
              <a:t>Maribor</a:t>
            </a:r>
            <a:endParaRPr lang="sl-SI" dirty="0"/>
          </a:p>
        </p:txBody>
      </p:sp>
    </p:spTree>
    <p:extLst>
      <p:ext uri="{BB962C8B-B14F-4D97-AF65-F5344CB8AC3E}">
        <p14:creationId xmlns:p14="http://schemas.microsoft.com/office/powerpoint/2010/main" val="627703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07841"/>
            <a:ext cx="6934200" cy="5200650"/>
          </a:xfrm>
          <a:prstGeom prst="rect">
            <a:avLst/>
          </a:prstGeom>
        </p:spPr>
      </p:pic>
    </p:spTree>
    <p:extLst>
      <p:ext uri="{BB962C8B-B14F-4D97-AF65-F5344CB8AC3E}">
        <p14:creationId xmlns:p14="http://schemas.microsoft.com/office/powerpoint/2010/main" val="2079095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683568" y="908720"/>
            <a:ext cx="6696744" cy="3082895"/>
          </a:xfrm>
          <a:prstGeom prst="rect">
            <a:avLst/>
          </a:prstGeom>
        </p:spPr>
        <p:txBody>
          <a:bodyPr wrap="square">
            <a:spAutoFit/>
          </a:bodyPr>
          <a:lstStyle/>
          <a:p>
            <a:pPr>
              <a:lnSpc>
                <a:spcPct val="115000"/>
              </a:lnSpc>
              <a:spcAft>
                <a:spcPts val="1000"/>
              </a:spcAft>
              <a:tabLst>
                <a:tab pos="1638300" algn="l"/>
                <a:tab pos="1657350" algn="l"/>
              </a:tabLst>
            </a:pPr>
            <a:r>
              <a:rPr lang="sl-SI" sz="2800" b="1" dirty="0">
                <a:solidFill>
                  <a:srgbClr val="C00000"/>
                </a:solidFill>
                <a:ea typeface="Times New Roman"/>
                <a:cs typeface="Times New Roman"/>
              </a:rPr>
              <a:t>ŽIVLJENJE V SAMOSTANIH  </a:t>
            </a:r>
            <a:endParaRPr lang="sl-SI" sz="2800" dirty="0">
              <a:ea typeface="Calibri"/>
              <a:cs typeface="Times New Roman"/>
            </a:endParaRPr>
          </a:p>
          <a:p>
            <a:pPr>
              <a:lnSpc>
                <a:spcPct val="115000"/>
              </a:lnSpc>
              <a:spcAft>
                <a:spcPts val="1000"/>
              </a:spcAft>
              <a:tabLst>
                <a:tab pos="1638300" algn="l"/>
                <a:tab pos="1657350" algn="l"/>
              </a:tabLst>
            </a:pPr>
            <a:r>
              <a:rPr lang="sl-SI" sz="2800" b="1" dirty="0">
                <a:solidFill>
                  <a:srgbClr val="C00000"/>
                </a:solidFill>
                <a:ea typeface="Times New Roman"/>
                <a:cs typeface="Times New Roman"/>
              </a:rPr>
              <a:t> </a:t>
            </a:r>
            <a:endParaRPr lang="sl-SI" sz="2800" dirty="0">
              <a:ea typeface="Calibri"/>
              <a:cs typeface="Times New Roman"/>
            </a:endParaRPr>
          </a:p>
          <a:p>
            <a:pPr>
              <a:lnSpc>
                <a:spcPct val="115000"/>
              </a:lnSpc>
              <a:spcAft>
                <a:spcPts val="1000"/>
              </a:spcAft>
              <a:tabLst>
                <a:tab pos="1638300" algn="l"/>
                <a:tab pos="1657350" algn="l"/>
              </a:tabLst>
            </a:pPr>
            <a:r>
              <a:rPr lang="sl-SI" sz="2800" dirty="0">
                <a:solidFill>
                  <a:srgbClr val="C00000"/>
                </a:solidFill>
                <a:ea typeface="Times New Roman"/>
                <a:cs typeface="Times New Roman"/>
              </a:rPr>
              <a:t>  - </a:t>
            </a:r>
            <a:r>
              <a:rPr lang="sl-SI" sz="2800" dirty="0">
                <a:ea typeface="Times New Roman"/>
                <a:cs typeface="Times New Roman"/>
              </a:rPr>
              <a:t>živijo menihi – oznanjali so krščanstvo</a:t>
            </a:r>
            <a:endParaRPr lang="sl-SI" sz="2800" dirty="0">
              <a:ea typeface="Calibri"/>
              <a:cs typeface="Times New Roman"/>
            </a:endParaRPr>
          </a:p>
          <a:p>
            <a:pPr>
              <a:lnSpc>
                <a:spcPct val="115000"/>
              </a:lnSpc>
              <a:spcAft>
                <a:spcPts val="1000"/>
              </a:spcAft>
              <a:tabLst>
                <a:tab pos="1638300" algn="l"/>
                <a:tab pos="1657350" algn="l"/>
              </a:tabLst>
            </a:pPr>
            <a:r>
              <a:rPr lang="sl-SI" sz="2800" dirty="0">
                <a:solidFill>
                  <a:srgbClr val="C00000"/>
                </a:solidFill>
                <a:ea typeface="Times New Roman"/>
                <a:cs typeface="Times New Roman"/>
              </a:rPr>
              <a:t>-  </a:t>
            </a:r>
            <a:r>
              <a:rPr lang="sl-SI" sz="2800" dirty="0">
                <a:ea typeface="Times New Roman"/>
                <a:cs typeface="Times New Roman"/>
              </a:rPr>
              <a:t>učili ljudi kmetovanja in obrti</a:t>
            </a:r>
            <a:endParaRPr lang="sl-SI" sz="2800" dirty="0">
              <a:ea typeface="Calibri"/>
              <a:cs typeface="Times New Roman"/>
            </a:endParaRPr>
          </a:p>
          <a:p>
            <a:pPr>
              <a:lnSpc>
                <a:spcPct val="115000"/>
              </a:lnSpc>
              <a:spcAft>
                <a:spcPts val="1000"/>
              </a:spcAft>
              <a:tabLst>
                <a:tab pos="1638300" algn="l"/>
                <a:tab pos="1657350" algn="l"/>
              </a:tabLst>
            </a:pPr>
            <a:r>
              <a:rPr lang="sl-SI" sz="2800" dirty="0">
                <a:ea typeface="Times New Roman"/>
                <a:cs typeface="Times New Roman"/>
              </a:rPr>
              <a:t>	</a:t>
            </a:r>
            <a:endParaRPr lang="sl-SI" sz="2800" dirty="0">
              <a:ea typeface="Calibri"/>
              <a:cs typeface="Times New Roman"/>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627" y="3212976"/>
            <a:ext cx="3424595" cy="3234680"/>
          </a:xfrm>
          <a:prstGeom prst="rect">
            <a:avLst/>
          </a:prstGeom>
        </p:spPr>
      </p:pic>
    </p:spTree>
    <p:extLst>
      <p:ext uri="{BB962C8B-B14F-4D97-AF65-F5344CB8AC3E}">
        <p14:creationId xmlns:p14="http://schemas.microsoft.com/office/powerpoint/2010/main" val="1740278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9750" y="188913"/>
            <a:ext cx="8135938" cy="3060700"/>
          </a:xfrm>
          <a:prstGeom prst="rect">
            <a:avLst/>
          </a:prstGeom>
          <a:solidFill>
            <a:srgbClr val="FFFFB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63500" rIns="63500" bIns="635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sl-SI" altLang="sl-SI" sz="1600">
                <a:solidFill>
                  <a:srgbClr val="000000"/>
                </a:solidFill>
              </a:rPr>
              <a:t>Najprej je v Zgornji Cirknici 12 kmetij, od katerih ima župan dve. Od ostalih desetih plača vsaka davka en modij </a:t>
            </a:r>
            <a:r>
              <a:rPr lang="sl-SI" altLang="sl-SI" sz="1400" i="1">
                <a:solidFill>
                  <a:srgbClr val="000000"/>
                </a:solidFill>
              </a:rPr>
              <a:t>(to je suha mera za žito v katero gre šest menzur)</a:t>
            </a:r>
            <a:r>
              <a:rPr lang="sl-SI" altLang="sl-SI" sz="1600">
                <a:solidFill>
                  <a:srgbClr val="000000"/>
                </a:solidFill>
              </a:rPr>
              <a:t> pšenice in en modij ovsa, dalje en korec boba, dalje en korec maka, dalje en korec zdroba ali 12 denarjev, jagnje ali 5 denarjev, dalje za grajskega vola 4 denarje, dalje za ribe 2 denarja, sir ali </a:t>
            </a:r>
          </a:p>
          <a:p>
            <a:pPr fontAlgn="base">
              <a:spcBef>
                <a:spcPct val="0"/>
              </a:spcBef>
              <a:spcAft>
                <a:spcPct val="0"/>
              </a:spcAft>
            </a:pPr>
            <a:r>
              <a:rPr lang="sl-SI" altLang="sl-SI" sz="1600">
                <a:solidFill>
                  <a:srgbClr val="000000"/>
                </a:solidFill>
              </a:rPr>
              <a:t>obol </a:t>
            </a:r>
            <a:r>
              <a:rPr lang="sl-SI" altLang="sl-SI" sz="1400" i="1">
                <a:solidFill>
                  <a:srgbClr val="000000"/>
                </a:solidFill>
              </a:rPr>
              <a:t>(pol denarja)</a:t>
            </a:r>
            <a:r>
              <a:rPr lang="sl-SI" altLang="sl-SI" sz="1600">
                <a:solidFill>
                  <a:srgbClr val="000000"/>
                </a:solidFill>
              </a:rPr>
              <a:t> dalje za žirnino tri obole, dalje tri povesma lanu ali 3 denarje, dalje malo služnost s plačilom dveh kruhov in enega piščanca, dalje ob božiču eno kokoš, ob postu eno kokoš, ob veliki noči 20 jajc. </a:t>
            </a:r>
          </a:p>
          <a:p>
            <a:pPr fontAlgn="base">
              <a:spcBef>
                <a:spcPct val="0"/>
              </a:spcBef>
              <a:spcAft>
                <a:spcPct val="0"/>
              </a:spcAft>
            </a:pPr>
            <a:r>
              <a:rPr lang="sl-SI" altLang="sl-SI" sz="1600">
                <a:solidFill>
                  <a:srgbClr val="000000"/>
                </a:solidFill>
              </a:rPr>
              <a:t>Poleg tega plačuje oficialu </a:t>
            </a:r>
            <a:r>
              <a:rPr lang="sl-SI" altLang="sl-SI" sz="1400" i="1">
                <a:solidFill>
                  <a:srgbClr val="000000"/>
                </a:solidFill>
              </a:rPr>
              <a:t>(oskrbniku)</a:t>
            </a:r>
            <a:r>
              <a:rPr lang="sl-SI" altLang="sl-SI" sz="1600">
                <a:solidFill>
                  <a:srgbClr val="000000"/>
                </a:solidFill>
              </a:rPr>
              <a:t> eno menzuro </a:t>
            </a:r>
            <a:r>
              <a:rPr lang="sl-SI" altLang="sl-SI" sz="1400" i="1">
                <a:solidFill>
                  <a:srgbClr val="000000"/>
                </a:solidFill>
              </a:rPr>
              <a:t>(suha mera, ena šestina modija)</a:t>
            </a:r>
            <a:r>
              <a:rPr lang="sl-SI" altLang="sl-SI" sz="1600">
                <a:solidFill>
                  <a:srgbClr val="000000"/>
                </a:solidFill>
              </a:rPr>
              <a:t> pšenice </a:t>
            </a:r>
          </a:p>
          <a:p>
            <a:pPr fontAlgn="base">
              <a:spcBef>
                <a:spcPct val="0"/>
              </a:spcBef>
              <a:spcAft>
                <a:spcPct val="0"/>
              </a:spcAft>
            </a:pPr>
            <a:r>
              <a:rPr lang="sl-SI" altLang="sl-SI" sz="1600">
                <a:solidFill>
                  <a:srgbClr val="000000"/>
                </a:solidFill>
              </a:rPr>
              <a:t>in eno menzuro ovsa in en denar, in za sodno pravico dva kruha; dalje dva piščanca </a:t>
            </a:r>
          </a:p>
          <a:p>
            <a:pPr fontAlgn="base">
              <a:spcBef>
                <a:spcPct val="0"/>
              </a:spcBef>
              <a:spcAft>
                <a:spcPct val="0"/>
              </a:spcAft>
            </a:pPr>
            <a:r>
              <a:rPr lang="sl-SI" altLang="sl-SI" sz="1600">
                <a:solidFill>
                  <a:srgbClr val="000000"/>
                </a:solidFill>
              </a:rPr>
              <a:t>in en korec ovsa, dalje plačuje biriču en korec pšenice, dalje daje župan te vasi za svojo pravico oskrbniku en modij pšenice, jagnje ali 6 denarjev, prašiča ali dvajset denarjev. </a:t>
            </a:r>
          </a:p>
          <a:p>
            <a:pPr fontAlgn="base">
              <a:spcBef>
                <a:spcPct val="0"/>
              </a:spcBef>
              <a:spcAft>
                <a:spcPct val="0"/>
              </a:spcAft>
            </a:pPr>
            <a:r>
              <a:rPr lang="sl-SI" altLang="sl-SI" sz="1600">
                <a:solidFill>
                  <a:srgbClr val="000000"/>
                </a:solidFill>
              </a:rPr>
              <a:t>Dalje plačujejo kuhinjskemu mojstru en kruh in enega piščanca in en korec ovsa. </a:t>
            </a:r>
          </a:p>
        </p:txBody>
      </p:sp>
      <p:sp>
        <p:nvSpPr>
          <p:cNvPr id="7171" name="Text Box 3"/>
          <p:cNvSpPr txBox="1">
            <a:spLocks noChangeArrowheads="1"/>
          </p:cNvSpPr>
          <p:nvPr/>
        </p:nvSpPr>
        <p:spPr bwMode="auto">
          <a:xfrm>
            <a:off x="539750" y="3357563"/>
            <a:ext cx="8135938" cy="257175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63500" rIns="63500" bIns="635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sl-SI" altLang="sl-SI" sz="1600">
                <a:solidFill>
                  <a:srgbClr val="000000"/>
                </a:solidFill>
              </a:rPr>
              <a:t>V vasi Okroglo je 14 obdelanih kmetij, od katerih plačuje vsaka na leto o prazniku sv. Mihaela tri menzure  pšenice, tri menzure rži, pet modijev ovsa po meri žitnice gospoda škofa. Ena pa med imenovanimi 14 kmetijami, ki zaradi svoje revščine ne more plačati dolžnega davka v žitu in ni mogla biti drugače umeščena, je bila obdavčena letno na pol marke oglejskih (denarjev), ki naj se plačujejo na praznik rojstva Gospodovega. </a:t>
            </a:r>
          </a:p>
          <a:p>
            <a:pPr fontAlgn="base">
              <a:spcBef>
                <a:spcPct val="0"/>
              </a:spcBef>
              <a:spcAft>
                <a:spcPct val="0"/>
              </a:spcAft>
            </a:pPr>
            <a:r>
              <a:rPr lang="sl-SI" altLang="sl-SI" sz="1600">
                <a:solidFill>
                  <a:srgbClr val="000000"/>
                </a:solidFill>
              </a:rPr>
              <a:t>Dalje plača vsaka imenovanih kmetij, 13 namreč, ob sv. treh kraljih enega prašiča ali 20 oglejskih denarjev, dalje na sledeči binkoštni praznik, za tlako 20 denarjev, dalje letno ob prazniku sv. Martina 2 denarja za deželsko sodnijo,kar naj se plača deželnemu gospodu. </a:t>
            </a:r>
          </a:p>
          <a:p>
            <a:pPr fontAlgn="base">
              <a:spcBef>
                <a:spcPct val="0"/>
              </a:spcBef>
              <a:spcAft>
                <a:spcPct val="0"/>
              </a:spcAft>
            </a:pPr>
            <a:r>
              <a:rPr lang="sl-SI" altLang="sl-SI" sz="1600">
                <a:solidFill>
                  <a:srgbClr val="000000"/>
                </a:solidFill>
              </a:rPr>
              <a:t>Dalje so dolžni ob navzočnosti gospoda škofa služiti z mesom v kuhinjo. </a:t>
            </a:r>
          </a:p>
          <a:p>
            <a:pPr fontAlgn="base">
              <a:spcBef>
                <a:spcPct val="0"/>
              </a:spcBef>
              <a:spcAft>
                <a:spcPct val="0"/>
              </a:spcAft>
            </a:pPr>
            <a:r>
              <a:rPr lang="sl-SI" altLang="sl-SI" sz="1600">
                <a:solidFill>
                  <a:srgbClr val="000000"/>
                </a:solidFill>
              </a:rPr>
              <a:t>Dalje daje ob času umestitve vsak uradnik en denar, en kruh in pol menzure ovsa. </a:t>
            </a:r>
          </a:p>
        </p:txBody>
      </p:sp>
      <p:sp>
        <p:nvSpPr>
          <p:cNvPr id="5124" name="Text Box 4"/>
          <p:cNvSpPr txBox="1">
            <a:spLocks noChangeArrowheads="1"/>
          </p:cNvSpPr>
          <p:nvPr/>
        </p:nvSpPr>
        <p:spPr bwMode="auto">
          <a:xfrm>
            <a:off x="7812088" y="5900738"/>
            <a:ext cx="781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sz="1600">
                <a:solidFill>
                  <a:srgbClr val="FFFFFF"/>
                </a:solidFill>
              </a:rPr>
              <a:t>Urbarij</a:t>
            </a:r>
          </a:p>
        </p:txBody>
      </p:sp>
      <p:sp>
        <p:nvSpPr>
          <p:cNvPr id="5125" name="Text Box 7"/>
          <p:cNvSpPr txBox="1">
            <a:spLocks noChangeArrowheads="1"/>
          </p:cNvSpPr>
          <p:nvPr/>
        </p:nvSpPr>
        <p:spPr bwMode="auto">
          <a:xfrm>
            <a:off x="663575" y="6040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sl-SI" altLang="sl-SI">
              <a:solidFill>
                <a:srgbClr val="000000"/>
              </a:solidFill>
            </a:endParaRPr>
          </a:p>
        </p:txBody>
      </p:sp>
      <p:sp>
        <p:nvSpPr>
          <p:cNvPr id="5126" name="Text Box 8"/>
          <p:cNvSpPr txBox="1">
            <a:spLocks noChangeArrowheads="1"/>
          </p:cNvSpPr>
          <p:nvPr/>
        </p:nvSpPr>
        <p:spPr bwMode="auto">
          <a:xfrm>
            <a:off x="663575" y="5969000"/>
            <a:ext cx="455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a:solidFill>
                  <a:srgbClr val="000000"/>
                </a:solidFill>
              </a:rPr>
              <a:t>Kakšne dajatve so morali dajati podložniki?</a:t>
            </a:r>
          </a:p>
        </p:txBody>
      </p:sp>
    </p:spTree>
    <p:extLst>
      <p:ext uri="{BB962C8B-B14F-4D97-AF65-F5344CB8AC3E}">
        <p14:creationId xmlns:p14="http://schemas.microsoft.com/office/powerpoint/2010/main" val="992833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0"/>
            <a:ext cx="304323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4191000" cy="269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descr="auto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192463"/>
            <a:ext cx="44958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descr="auto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4005263"/>
            <a:ext cx="417512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8" name="Text Box 6"/>
          <p:cNvSpPr txBox="1">
            <a:spLocks noChangeArrowheads="1"/>
          </p:cNvSpPr>
          <p:nvPr/>
        </p:nvSpPr>
        <p:spPr bwMode="auto">
          <a:xfrm>
            <a:off x="4843463" y="26988"/>
            <a:ext cx="29384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sl-SI" altLang="sl-SI" sz="1400">
                <a:solidFill>
                  <a:srgbClr val="000000"/>
                </a:solidFill>
              </a:rPr>
              <a:t>Kopanje - </a:t>
            </a:r>
            <a:r>
              <a:rPr lang="sl-SI" altLang="sl-SI" sz="1400" b="1" i="1">
                <a:solidFill>
                  <a:srgbClr val="000000"/>
                </a:solidFill>
              </a:rPr>
              <a:t>prepovedano</a:t>
            </a:r>
          </a:p>
        </p:txBody>
      </p:sp>
      <p:sp>
        <p:nvSpPr>
          <p:cNvPr id="13319" name="Text Box 7"/>
          <p:cNvSpPr txBox="1">
            <a:spLocks noChangeArrowheads="1"/>
          </p:cNvSpPr>
          <p:nvPr/>
        </p:nvSpPr>
        <p:spPr bwMode="auto">
          <a:xfrm>
            <a:off x="152400" y="6164263"/>
            <a:ext cx="4491038" cy="536575"/>
          </a:xfrm>
          <a:prstGeom prst="rect">
            <a:avLst/>
          </a:prstGeom>
          <a:solidFill>
            <a:srgbClr val="FFFFBD"/>
          </a:solidFill>
          <a:ln w="19050">
            <a:solidFill>
              <a:srgbClr val="66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sl-SI" altLang="sl-SI" sz="1400">
                <a:solidFill>
                  <a:srgbClr val="000000"/>
                </a:solidFill>
              </a:rPr>
              <a:t>Popivanje, kartanje, razbijanje, je tudi druge dni nezaželjeno, v </a:t>
            </a:r>
            <a:r>
              <a:rPr lang="sl-SI" altLang="sl-SI" sz="1400">
                <a:solidFill>
                  <a:srgbClr val="CC3300"/>
                </a:solidFill>
              </a:rPr>
              <a:t>nedeljo</a:t>
            </a:r>
            <a:r>
              <a:rPr lang="sl-SI" altLang="sl-SI" sz="1400">
                <a:solidFill>
                  <a:srgbClr val="000000"/>
                </a:solidFill>
              </a:rPr>
              <a:t>  pa sploh </a:t>
            </a:r>
            <a:r>
              <a:rPr lang="sl-SI" altLang="sl-SI" sz="1400" b="1" i="1">
                <a:solidFill>
                  <a:srgbClr val="000000"/>
                </a:solidFill>
              </a:rPr>
              <a:t>nikar.                          </a:t>
            </a:r>
            <a:endParaRPr lang="sl-SI" altLang="sl-SI" sz="1400">
              <a:solidFill>
                <a:srgbClr val="000000"/>
              </a:solidFill>
            </a:endParaRPr>
          </a:p>
        </p:txBody>
      </p:sp>
      <p:sp>
        <p:nvSpPr>
          <p:cNvPr id="13320" name="Text Box 8"/>
          <p:cNvSpPr txBox="1">
            <a:spLocks noChangeArrowheads="1"/>
          </p:cNvSpPr>
          <p:nvPr/>
        </p:nvSpPr>
        <p:spPr bwMode="auto">
          <a:xfrm>
            <a:off x="179388" y="2538413"/>
            <a:ext cx="4211637" cy="323850"/>
          </a:xfrm>
          <a:prstGeom prst="rect">
            <a:avLst/>
          </a:prstGeom>
          <a:solidFill>
            <a:srgbClr val="FFFFBD"/>
          </a:solidFill>
          <a:ln w="19050">
            <a:solidFill>
              <a:srgbClr val="66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sl-SI" altLang="sl-SI" sz="1400">
                <a:solidFill>
                  <a:srgbClr val="000000"/>
                </a:solidFill>
              </a:rPr>
              <a:t>Ribolov, mlinarstvo, ampak</a:t>
            </a:r>
            <a:r>
              <a:rPr lang="sl-SI" altLang="sl-SI" sz="1400" b="1">
                <a:solidFill>
                  <a:srgbClr val="000000"/>
                </a:solidFill>
              </a:rPr>
              <a:t> </a:t>
            </a:r>
            <a:r>
              <a:rPr lang="sl-SI" altLang="sl-SI" sz="1400" b="1" i="1">
                <a:solidFill>
                  <a:srgbClr val="000000"/>
                </a:solidFill>
              </a:rPr>
              <a:t>ne</a:t>
            </a:r>
            <a:r>
              <a:rPr lang="sl-SI" altLang="sl-SI" sz="1400">
                <a:solidFill>
                  <a:srgbClr val="000000"/>
                </a:solidFill>
              </a:rPr>
              <a:t>  na </a:t>
            </a:r>
            <a:r>
              <a:rPr lang="sl-SI" altLang="sl-SI" sz="1400">
                <a:solidFill>
                  <a:srgbClr val="CC3300"/>
                </a:solidFill>
              </a:rPr>
              <a:t>Gospodov dan.                         </a:t>
            </a:r>
          </a:p>
        </p:txBody>
      </p:sp>
      <p:sp>
        <p:nvSpPr>
          <p:cNvPr id="13321" name="Text Box 9"/>
          <p:cNvSpPr txBox="1">
            <a:spLocks noChangeArrowheads="1"/>
          </p:cNvSpPr>
          <p:nvPr/>
        </p:nvSpPr>
        <p:spPr bwMode="auto">
          <a:xfrm>
            <a:off x="4787900" y="3789363"/>
            <a:ext cx="3889375" cy="304800"/>
          </a:xfrm>
          <a:prstGeom prst="rect">
            <a:avLst/>
          </a:prstGeom>
          <a:solidFill>
            <a:srgbClr val="FFFF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sl-SI" altLang="sl-SI" sz="1400">
                <a:solidFill>
                  <a:srgbClr val="000000"/>
                </a:solidFill>
              </a:rPr>
              <a:t>Žetev, spravilo lanu - </a:t>
            </a:r>
            <a:r>
              <a:rPr lang="sl-SI" altLang="sl-SI" sz="1400" b="1" i="1">
                <a:solidFill>
                  <a:srgbClr val="000000"/>
                </a:solidFill>
              </a:rPr>
              <a:t>nikakor v </a:t>
            </a:r>
            <a:r>
              <a:rPr lang="sl-SI" altLang="sl-SI" sz="1400" b="1" i="1">
                <a:solidFill>
                  <a:srgbClr val="CC3300"/>
                </a:solidFill>
              </a:rPr>
              <a:t>nedeljo.</a:t>
            </a:r>
          </a:p>
        </p:txBody>
      </p:sp>
    </p:spTree>
    <p:extLst>
      <p:ext uri="{BB962C8B-B14F-4D97-AF65-F5344CB8AC3E}">
        <p14:creationId xmlns:p14="http://schemas.microsoft.com/office/powerpoint/2010/main" val="641261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500" fill="hold"/>
                                        <p:tgtEl>
                                          <p:spTgt spid="13315"/>
                                        </p:tgtEl>
                                        <p:attrNameLst>
                                          <p:attrName>ppt_w</p:attrName>
                                        </p:attrNameLst>
                                      </p:cBhvr>
                                      <p:tavLst>
                                        <p:tav tm="0">
                                          <p:val>
                                            <p:fltVal val="0"/>
                                          </p:val>
                                        </p:tav>
                                        <p:tav tm="100000">
                                          <p:val>
                                            <p:strVal val="#ppt_w"/>
                                          </p:val>
                                        </p:tav>
                                      </p:tavLst>
                                    </p:anim>
                                    <p:anim calcmode="lin" valueType="num">
                                      <p:cBhvr>
                                        <p:cTn id="8" dur="500" fill="hold"/>
                                        <p:tgtEl>
                                          <p:spTgt spid="1331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p:cTn id="13" dur="500" fill="hold"/>
                                        <p:tgtEl>
                                          <p:spTgt spid="13316"/>
                                        </p:tgtEl>
                                        <p:attrNameLst>
                                          <p:attrName>ppt_w</p:attrName>
                                        </p:attrNameLst>
                                      </p:cBhvr>
                                      <p:tavLst>
                                        <p:tav tm="0">
                                          <p:val>
                                            <p:strVal val="4/3*#ppt_w"/>
                                          </p:val>
                                        </p:tav>
                                        <p:tav tm="100000">
                                          <p:val>
                                            <p:strVal val="#ppt_w"/>
                                          </p:val>
                                        </p:tav>
                                      </p:tavLst>
                                    </p:anim>
                                    <p:anim calcmode="lin" valueType="num">
                                      <p:cBhvr>
                                        <p:cTn id="14" dur="500" fill="hold"/>
                                        <p:tgtEl>
                                          <p:spTgt spid="13316"/>
                                        </p:tgtEl>
                                        <p:attrNameLst>
                                          <p:attrName>ppt_h</p:attrName>
                                        </p:attrNameLst>
                                      </p:cBhvr>
                                      <p:tavLst>
                                        <p:tav tm="0">
                                          <p:val>
                                            <p:strVal val="4/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nodeType="clickEffect">
                                  <p:stCondLst>
                                    <p:cond delay="0"/>
                                  </p:stCondLst>
                                  <p:childTnLst>
                                    <p:set>
                                      <p:cBhvr>
                                        <p:cTn id="18" dur="1" fill="hold">
                                          <p:stCondLst>
                                            <p:cond delay="0"/>
                                          </p:stCondLst>
                                        </p:cTn>
                                        <p:tgtEl>
                                          <p:spTgt spid="13317"/>
                                        </p:tgtEl>
                                        <p:attrNameLst>
                                          <p:attrName>style.visibility</p:attrName>
                                        </p:attrNameLst>
                                      </p:cBhvr>
                                      <p:to>
                                        <p:strVal val="visible"/>
                                      </p:to>
                                    </p:set>
                                    <p:anim calcmode="lin" valueType="num">
                                      <p:cBhvr additive="base">
                                        <p:cTn id="19" dur="5000" fill="hold"/>
                                        <p:tgtEl>
                                          <p:spTgt spid="13317"/>
                                        </p:tgtEl>
                                        <p:attrNameLst>
                                          <p:attrName>ppt_x</p:attrName>
                                        </p:attrNameLst>
                                      </p:cBhvr>
                                      <p:tavLst>
                                        <p:tav tm="0">
                                          <p:val>
                                            <p:strVal val="1+#ppt_w/2"/>
                                          </p:val>
                                        </p:tav>
                                        <p:tav tm="100000">
                                          <p:val>
                                            <p:strVal val="#ppt_x"/>
                                          </p:val>
                                        </p:tav>
                                      </p:tavLst>
                                    </p:anim>
                                    <p:anim calcmode="lin" valueType="num">
                                      <p:cBhvr additive="base">
                                        <p:cTn id="20" dur="50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318"/>
                                        </p:tgtEl>
                                        <p:attrNameLst>
                                          <p:attrName>style.visibility</p:attrName>
                                        </p:attrNameLst>
                                      </p:cBhvr>
                                      <p:to>
                                        <p:strVal val="visible"/>
                                      </p:to>
                                    </p:set>
                                    <p:anim calcmode="lin" valueType="num">
                                      <p:cBhvr>
                                        <p:cTn id="25" dur="500" fill="hold"/>
                                        <p:tgtEl>
                                          <p:spTgt spid="13318"/>
                                        </p:tgtEl>
                                        <p:attrNameLst>
                                          <p:attrName>ppt_w</p:attrName>
                                        </p:attrNameLst>
                                      </p:cBhvr>
                                      <p:tavLst>
                                        <p:tav tm="0">
                                          <p:val>
                                            <p:fltVal val="0"/>
                                          </p:val>
                                        </p:tav>
                                        <p:tav tm="100000">
                                          <p:val>
                                            <p:strVal val="#ppt_w"/>
                                          </p:val>
                                        </p:tav>
                                      </p:tavLst>
                                    </p:anim>
                                    <p:anim calcmode="lin" valueType="num">
                                      <p:cBhvr>
                                        <p:cTn id="26" dur="500" fill="hold"/>
                                        <p:tgtEl>
                                          <p:spTgt spid="13318"/>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3319"/>
                                        </p:tgtEl>
                                        <p:attrNameLst>
                                          <p:attrName>style.visibility</p:attrName>
                                        </p:attrNameLst>
                                      </p:cBhvr>
                                      <p:to>
                                        <p:strVal val="visible"/>
                                      </p:to>
                                    </p:set>
                                    <p:anim calcmode="lin" valueType="num">
                                      <p:cBhvr>
                                        <p:cTn id="31" dur="500" fill="hold"/>
                                        <p:tgtEl>
                                          <p:spTgt spid="13319"/>
                                        </p:tgtEl>
                                        <p:attrNameLst>
                                          <p:attrName>ppt_w</p:attrName>
                                        </p:attrNameLst>
                                      </p:cBhvr>
                                      <p:tavLst>
                                        <p:tav tm="0">
                                          <p:val>
                                            <p:fltVal val="0"/>
                                          </p:val>
                                        </p:tav>
                                        <p:tav tm="100000">
                                          <p:val>
                                            <p:strVal val="#ppt_w"/>
                                          </p:val>
                                        </p:tav>
                                      </p:tavLst>
                                    </p:anim>
                                    <p:anim calcmode="lin" valueType="num">
                                      <p:cBhvr>
                                        <p:cTn id="32" dur="500" fill="hold"/>
                                        <p:tgtEl>
                                          <p:spTgt spid="13319"/>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3320"/>
                                        </p:tgtEl>
                                        <p:attrNameLst>
                                          <p:attrName>style.visibility</p:attrName>
                                        </p:attrNameLst>
                                      </p:cBhvr>
                                      <p:to>
                                        <p:strVal val="visible"/>
                                      </p:to>
                                    </p:set>
                                    <p:anim calcmode="lin" valueType="num">
                                      <p:cBhvr>
                                        <p:cTn id="37" dur="500" fill="hold"/>
                                        <p:tgtEl>
                                          <p:spTgt spid="13320"/>
                                        </p:tgtEl>
                                        <p:attrNameLst>
                                          <p:attrName>ppt_w</p:attrName>
                                        </p:attrNameLst>
                                      </p:cBhvr>
                                      <p:tavLst>
                                        <p:tav tm="0">
                                          <p:val>
                                            <p:fltVal val="0"/>
                                          </p:val>
                                        </p:tav>
                                        <p:tav tm="100000">
                                          <p:val>
                                            <p:strVal val="#ppt_w"/>
                                          </p:val>
                                        </p:tav>
                                      </p:tavLst>
                                    </p:anim>
                                    <p:anim calcmode="lin" valueType="num">
                                      <p:cBhvr>
                                        <p:cTn id="38" dur="500" fill="hold"/>
                                        <p:tgtEl>
                                          <p:spTgt spid="13320"/>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3321"/>
                                        </p:tgtEl>
                                        <p:attrNameLst>
                                          <p:attrName>style.visibility</p:attrName>
                                        </p:attrNameLst>
                                      </p:cBhvr>
                                      <p:to>
                                        <p:strVal val="visible"/>
                                      </p:to>
                                    </p:set>
                                    <p:anim calcmode="lin" valueType="num">
                                      <p:cBhvr>
                                        <p:cTn id="43" dur="500" fill="hold"/>
                                        <p:tgtEl>
                                          <p:spTgt spid="13321"/>
                                        </p:tgtEl>
                                        <p:attrNameLst>
                                          <p:attrName>ppt_w</p:attrName>
                                        </p:attrNameLst>
                                      </p:cBhvr>
                                      <p:tavLst>
                                        <p:tav tm="0">
                                          <p:val>
                                            <p:fltVal val="0"/>
                                          </p:val>
                                        </p:tav>
                                        <p:tav tm="100000">
                                          <p:val>
                                            <p:strVal val="#ppt_w"/>
                                          </p:val>
                                        </p:tav>
                                      </p:tavLst>
                                    </p:anim>
                                    <p:anim calcmode="lin" valueType="num">
                                      <p:cBhvr>
                                        <p:cTn id="44" dur="500" fill="hold"/>
                                        <p:tgtEl>
                                          <p:spTgt spid="13321"/>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nodeType="clickEffect">
                                  <p:stCondLst>
                                    <p:cond delay="0"/>
                                  </p:stCondLst>
                                  <p:childTnLst>
                                    <p:set>
                                      <p:cBhvr>
                                        <p:cTn id="48" dur="1" fill="hold">
                                          <p:stCondLst>
                                            <p:cond delay="0"/>
                                          </p:stCondLst>
                                        </p:cTn>
                                        <p:tgtEl>
                                          <p:spTgt spid="13314"/>
                                        </p:tgtEl>
                                        <p:attrNameLst>
                                          <p:attrName>style.visibility</p:attrName>
                                        </p:attrNameLst>
                                      </p:cBhvr>
                                      <p:to>
                                        <p:strVal val="visible"/>
                                      </p:to>
                                    </p:set>
                                    <p:anim calcmode="lin" valueType="num">
                                      <p:cBhvr>
                                        <p:cTn id="49" dur="500" fill="hold"/>
                                        <p:tgtEl>
                                          <p:spTgt spid="13314"/>
                                        </p:tgtEl>
                                        <p:attrNameLst>
                                          <p:attrName>ppt_w</p:attrName>
                                        </p:attrNameLst>
                                      </p:cBhvr>
                                      <p:tavLst>
                                        <p:tav tm="0">
                                          <p:val>
                                            <p:fltVal val="0"/>
                                          </p:val>
                                        </p:tav>
                                        <p:tav tm="100000">
                                          <p:val>
                                            <p:strVal val="#ppt_w"/>
                                          </p:val>
                                        </p:tav>
                                      </p:tavLst>
                                    </p:anim>
                                    <p:anim calcmode="lin" valueType="num">
                                      <p:cBhvr>
                                        <p:cTn id="50" dur="500" fill="hold"/>
                                        <p:tgtEl>
                                          <p:spTgt spid="133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utoUpdateAnimBg="0"/>
      <p:bldP spid="13319" grpId="0" animBg="1" autoUpdateAnimBg="0"/>
      <p:bldP spid="13320" grpId="0" animBg="1" autoUpdateAnimBg="0"/>
      <p:bldP spid="1332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9"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88913"/>
            <a:ext cx="4335462" cy="5229225"/>
          </a:xfrm>
          <a:prstGeom prst="rect">
            <a:avLst/>
          </a:prstGeom>
          <a:noFill/>
          <a:ln w="9525">
            <a:solidFill>
              <a:srgbClr val="66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Text Box 6"/>
          <p:cNvSpPr txBox="1">
            <a:spLocks noChangeArrowheads="1"/>
          </p:cNvSpPr>
          <p:nvPr/>
        </p:nvSpPr>
        <p:spPr bwMode="auto">
          <a:xfrm>
            <a:off x="3419475" y="1557338"/>
            <a:ext cx="1512888" cy="952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sl-SI" altLang="sl-SI" sz="1400">
                <a:solidFill>
                  <a:srgbClr val="000000"/>
                </a:solidFill>
              </a:rPr>
              <a:t>Kako se imenuje nova družbena ureditev v srednjem veku?</a:t>
            </a:r>
          </a:p>
        </p:txBody>
      </p:sp>
      <p:sp>
        <p:nvSpPr>
          <p:cNvPr id="8202" name="Text Box 10"/>
          <p:cNvSpPr txBox="1">
            <a:spLocks noChangeArrowheads="1"/>
          </p:cNvSpPr>
          <p:nvPr/>
        </p:nvSpPr>
        <p:spPr bwMode="auto">
          <a:xfrm>
            <a:off x="179388" y="4292600"/>
            <a:ext cx="2832100" cy="106838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sl-SI" altLang="sl-SI" sz="1400" dirty="0">
                <a:solidFill>
                  <a:srgbClr val="000000"/>
                </a:solidFill>
              </a:rPr>
              <a:t>Kaj je  kmečko kolobarjenje ?</a:t>
            </a:r>
          </a:p>
          <a:p>
            <a:pPr fontAlgn="base">
              <a:spcBef>
                <a:spcPct val="0"/>
              </a:spcBef>
              <a:spcAft>
                <a:spcPct val="0"/>
              </a:spcAft>
            </a:pPr>
            <a:endParaRPr lang="sl-SI" altLang="sl-SI" sz="800" dirty="0">
              <a:solidFill>
                <a:srgbClr val="000000"/>
              </a:solidFill>
            </a:endParaRPr>
          </a:p>
          <a:p>
            <a:pPr fontAlgn="base">
              <a:spcBef>
                <a:spcPct val="0"/>
              </a:spcBef>
              <a:spcAft>
                <a:spcPct val="0"/>
              </a:spcAft>
            </a:pPr>
            <a:r>
              <a:rPr lang="sl-SI" altLang="sl-SI" sz="1400" dirty="0">
                <a:solidFill>
                  <a:srgbClr val="000000"/>
                </a:solidFill>
              </a:rPr>
              <a:t>Menjavanje obdelovalnih površin</a:t>
            </a:r>
          </a:p>
          <a:p>
            <a:pPr fontAlgn="base">
              <a:spcBef>
                <a:spcPct val="0"/>
              </a:spcBef>
              <a:spcAft>
                <a:spcPct val="0"/>
              </a:spcAft>
            </a:pPr>
            <a:r>
              <a:rPr lang="sl-SI" altLang="sl-SI" sz="1400" dirty="0">
                <a:solidFill>
                  <a:srgbClr val="000000"/>
                </a:solidFill>
              </a:rPr>
              <a:t>Kolovratenje po gostilnah</a:t>
            </a:r>
          </a:p>
          <a:p>
            <a:pPr fontAlgn="base">
              <a:spcBef>
                <a:spcPct val="0"/>
              </a:spcBef>
              <a:spcAft>
                <a:spcPct val="0"/>
              </a:spcAft>
            </a:pPr>
            <a:r>
              <a:rPr lang="sl-SI" altLang="sl-SI" sz="1400" dirty="0">
                <a:solidFill>
                  <a:srgbClr val="000000"/>
                </a:solidFill>
              </a:rPr>
              <a:t>Stalno menjavanje partnerjev</a:t>
            </a:r>
          </a:p>
        </p:txBody>
      </p:sp>
      <p:sp>
        <p:nvSpPr>
          <p:cNvPr id="8204" name="Text Box 12"/>
          <p:cNvSpPr txBox="1">
            <a:spLocks noChangeArrowheads="1"/>
          </p:cNvSpPr>
          <p:nvPr/>
        </p:nvSpPr>
        <p:spPr bwMode="auto">
          <a:xfrm>
            <a:off x="179388" y="188913"/>
            <a:ext cx="4141787" cy="1281112"/>
          </a:xfrm>
          <a:prstGeom prst="rect">
            <a:avLst/>
          </a:prstGeom>
          <a:solidFill>
            <a:srgbClr val="FFFFF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sl-SI" altLang="sl-SI" sz="1400" dirty="0">
                <a:solidFill>
                  <a:srgbClr val="000000"/>
                </a:solidFill>
              </a:rPr>
              <a:t>Gradovi so bili grajeni na vzpetinah</a:t>
            </a:r>
          </a:p>
          <a:p>
            <a:pPr fontAlgn="base">
              <a:spcBef>
                <a:spcPct val="0"/>
              </a:spcBef>
              <a:spcAft>
                <a:spcPct val="0"/>
              </a:spcAft>
            </a:pPr>
            <a:endParaRPr lang="sl-SI" altLang="sl-SI" sz="800" dirty="0">
              <a:solidFill>
                <a:srgbClr val="000000"/>
              </a:solidFill>
            </a:endParaRPr>
          </a:p>
          <a:p>
            <a:pPr fontAlgn="base">
              <a:spcBef>
                <a:spcPct val="0"/>
              </a:spcBef>
              <a:spcAft>
                <a:spcPct val="0"/>
              </a:spcAft>
              <a:buFont typeface="Wingdings" pitchFamily="2" charset="2"/>
              <a:buChar char="§"/>
            </a:pPr>
            <a:r>
              <a:rPr lang="sl-SI" altLang="sl-SI" sz="1400" dirty="0">
                <a:solidFill>
                  <a:srgbClr val="000000"/>
                </a:solidFill>
              </a:rPr>
              <a:t>Zato, da so imeli graščaki lep razgled po okolici</a:t>
            </a:r>
          </a:p>
          <a:p>
            <a:pPr fontAlgn="base">
              <a:spcBef>
                <a:spcPct val="0"/>
              </a:spcBef>
              <a:spcAft>
                <a:spcPct val="0"/>
              </a:spcAft>
              <a:buFont typeface="Wingdings" pitchFamily="2" charset="2"/>
              <a:buChar char="§"/>
            </a:pPr>
            <a:r>
              <a:rPr lang="sl-SI" altLang="sl-SI" sz="1400" dirty="0">
                <a:solidFill>
                  <a:srgbClr val="000000"/>
                </a:solidFill>
              </a:rPr>
              <a:t>Zato, ker so bili graščaki višje na družbeni lestvici</a:t>
            </a:r>
          </a:p>
          <a:p>
            <a:pPr fontAlgn="base">
              <a:spcBef>
                <a:spcPct val="0"/>
              </a:spcBef>
              <a:spcAft>
                <a:spcPct val="0"/>
              </a:spcAft>
              <a:buFont typeface="Wingdings" pitchFamily="2" charset="2"/>
              <a:buChar char="§"/>
            </a:pPr>
            <a:r>
              <a:rPr lang="sl-SI" altLang="sl-SI" sz="1400" dirty="0">
                <a:solidFill>
                  <a:srgbClr val="000000"/>
                </a:solidFill>
              </a:rPr>
              <a:t>Zato, da so bili varni  pred napadi sovražnikov</a:t>
            </a:r>
          </a:p>
          <a:p>
            <a:pPr fontAlgn="base">
              <a:spcBef>
                <a:spcPct val="0"/>
              </a:spcBef>
              <a:spcAft>
                <a:spcPct val="0"/>
              </a:spcAft>
              <a:buFont typeface="Wingdings" pitchFamily="2" charset="2"/>
              <a:buChar char="§"/>
            </a:pPr>
            <a:r>
              <a:rPr lang="sl-SI" altLang="sl-SI" sz="1400" dirty="0">
                <a:solidFill>
                  <a:srgbClr val="000000"/>
                </a:solidFill>
              </a:rPr>
              <a:t>Zato, ker je bilo na vzpetinah več kamenja in lesa</a:t>
            </a:r>
          </a:p>
        </p:txBody>
      </p:sp>
      <p:sp>
        <p:nvSpPr>
          <p:cNvPr id="8205" name="Text Box 13"/>
          <p:cNvSpPr txBox="1">
            <a:spLocks noChangeArrowheads="1"/>
          </p:cNvSpPr>
          <p:nvPr/>
        </p:nvSpPr>
        <p:spPr bwMode="auto">
          <a:xfrm>
            <a:off x="179388" y="1555750"/>
            <a:ext cx="3201987" cy="106838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sl-SI" altLang="sl-SI" sz="1400">
                <a:solidFill>
                  <a:srgbClr val="000000"/>
                </a:solidFill>
              </a:rPr>
              <a:t>Kaj je urbarij?</a:t>
            </a:r>
          </a:p>
          <a:p>
            <a:pPr fontAlgn="base">
              <a:spcBef>
                <a:spcPct val="0"/>
              </a:spcBef>
              <a:spcAft>
                <a:spcPct val="0"/>
              </a:spcAft>
            </a:pPr>
            <a:endParaRPr lang="sl-SI" altLang="sl-SI" sz="800">
              <a:solidFill>
                <a:srgbClr val="000000"/>
              </a:solidFill>
            </a:endParaRPr>
          </a:p>
          <a:p>
            <a:pPr fontAlgn="base">
              <a:spcBef>
                <a:spcPct val="0"/>
              </a:spcBef>
              <a:spcAft>
                <a:spcPct val="0"/>
              </a:spcAft>
            </a:pPr>
            <a:r>
              <a:rPr lang="sl-SI" altLang="sl-SI" sz="1400">
                <a:solidFill>
                  <a:srgbClr val="000000"/>
                </a:solidFill>
              </a:rPr>
              <a:t>To je zapis kmečkih bremen in dajatev</a:t>
            </a:r>
          </a:p>
          <a:p>
            <a:pPr fontAlgn="base">
              <a:spcBef>
                <a:spcPct val="0"/>
              </a:spcBef>
              <a:spcAft>
                <a:spcPct val="0"/>
              </a:spcAft>
            </a:pPr>
            <a:r>
              <a:rPr lang="sl-SI" altLang="sl-SI" sz="1400">
                <a:solidFill>
                  <a:srgbClr val="000000"/>
                </a:solidFill>
              </a:rPr>
              <a:t>To je knjiga srednjeveških zakonov</a:t>
            </a:r>
          </a:p>
          <a:p>
            <a:pPr fontAlgn="base">
              <a:spcBef>
                <a:spcPct val="0"/>
              </a:spcBef>
              <a:spcAft>
                <a:spcPct val="0"/>
              </a:spcAft>
            </a:pPr>
            <a:r>
              <a:rPr lang="sl-SI" altLang="sl-SI" sz="1400">
                <a:solidFill>
                  <a:srgbClr val="000000"/>
                </a:solidFill>
              </a:rPr>
              <a:t>To je knjiga s cerkvenimi nauki</a:t>
            </a:r>
          </a:p>
        </p:txBody>
      </p:sp>
      <p:sp>
        <p:nvSpPr>
          <p:cNvPr id="8199" name="AutoShape 20">
            <a:hlinkClick r:id="rId3" highlightClick="1"/>
          </p:cNvPr>
          <p:cNvSpPr>
            <a:spLocks noChangeArrowheads="1"/>
          </p:cNvSpPr>
          <p:nvPr/>
        </p:nvSpPr>
        <p:spPr bwMode="auto">
          <a:xfrm>
            <a:off x="7092950" y="5876925"/>
            <a:ext cx="1871663" cy="720725"/>
          </a:xfrm>
          <a:prstGeom prst="actionButtonBlank">
            <a:avLst/>
          </a:prstGeom>
          <a:solidFill>
            <a:srgbClr val="FFFFFF"/>
          </a:solidFill>
          <a:ln w="317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sl-SI" altLang="sl-SI" sz="1600">
                <a:solidFill>
                  <a:srgbClr val="CC3300"/>
                </a:solidFill>
              </a:rPr>
              <a:t> </a:t>
            </a:r>
            <a:r>
              <a:rPr lang="sl-SI" altLang="sl-SI" sz="1600" b="1">
                <a:solidFill>
                  <a:srgbClr val="CC3300"/>
                </a:solidFill>
              </a:rPr>
              <a:t>SREDNJEVEŠKA</a:t>
            </a:r>
          </a:p>
          <a:p>
            <a:pPr algn="ctr" eaLnBrk="1" fontAlgn="base" hangingPunct="1">
              <a:spcBef>
                <a:spcPct val="0"/>
              </a:spcBef>
              <a:spcAft>
                <a:spcPct val="0"/>
              </a:spcAft>
            </a:pPr>
            <a:r>
              <a:rPr lang="sl-SI" altLang="sl-SI" sz="1600" b="1">
                <a:solidFill>
                  <a:srgbClr val="CC3300"/>
                </a:solidFill>
              </a:rPr>
              <a:t>GLASBA</a:t>
            </a:r>
          </a:p>
        </p:txBody>
      </p:sp>
      <p:sp>
        <p:nvSpPr>
          <p:cNvPr id="8214" name="Text Box 22"/>
          <p:cNvSpPr txBox="1">
            <a:spLocks noChangeArrowheads="1"/>
          </p:cNvSpPr>
          <p:nvPr/>
        </p:nvSpPr>
        <p:spPr bwMode="auto">
          <a:xfrm>
            <a:off x="3059113" y="4292600"/>
            <a:ext cx="2055812" cy="1074738"/>
          </a:xfrm>
          <a:prstGeom prst="rect">
            <a:avLst/>
          </a:prstGeom>
          <a:solidFill>
            <a:srgbClr val="FFFFFF"/>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257300" indent="-342900" eaLnBrk="0" hangingPunct="0">
              <a:defRPr>
                <a:solidFill>
                  <a:schemeClr val="tx1"/>
                </a:solidFill>
                <a:latin typeface="Arial" pitchFamily="34" charset="0"/>
              </a:defRPr>
            </a:lvl3pPr>
            <a:lvl4pPr marL="1714500" indent="-342900" eaLnBrk="0" hangingPunct="0">
              <a:defRPr>
                <a:solidFill>
                  <a:schemeClr val="tx1"/>
                </a:solidFill>
                <a:latin typeface="Arial" pitchFamily="34" charset="0"/>
              </a:defRPr>
            </a:lvl4pPr>
            <a:lvl5pPr marL="2171700" indent="-342900"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sz="1400">
                <a:solidFill>
                  <a:srgbClr val="000000"/>
                </a:solidFill>
              </a:rPr>
              <a:t>Srednji vek se deli na:</a:t>
            </a:r>
          </a:p>
          <a:p>
            <a:pPr eaLnBrk="1" fontAlgn="base" hangingPunct="1">
              <a:spcBef>
                <a:spcPct val="0"/>
              </a:spcBef>
              <a:spcAft>
                <a:spcPct val="0"/>
              </a:spcAft>
            </a:pPr>
            <a:endParaRPr lang="sl-SI" altLang="sl-SI" sz="800">
              <a:solidFill>
                <a:srgbClr val="000000"/>
              </a:solidFill>
            </a:endParaRPr>
          </a:p>
          <a:p>
            <a:pPr eaLnBrk="1" fontAlgn="base" hangingPunct="1">
              <a:spcBef>
                <a:spcPct val="0"/>
              </a:spcBef>
              <a:spcAft>
                <a:spcPct val="0"/>
              </a:spcAft>
            </a:pPr>
            <a:r>
              <a:rPr lang="sl-SI" altLang="sl-SI" sz="1400">
                <a:solidFill>
                  <a:srgbClr val="000000"/>
                </a:solidFill>
              </a:rPr>
              <a:t>zgodnji, pozni, prepozni</a:t>
            </a:r>
          </a:p>
          <a:p>
            <a:pPr eaLnBrk="1" fontAlgn="base" hangingPunct="1">
              <a:spcBef>
                <a:spcPct val="0"/>
              </a:spcBef>
              <a:spcAft>
                <a:spcPct val="0"/>
              </a:spcAft>
            </a:pPr>
            <a:r>
              <a:rPr lang="sl-SI" altLang="sl-SI" sz="1400">
                <a:solidFill>
                  <a:srgbClr val="000000"/>
                </a:solidFill>
              </a:rPr>
              <a:t>zgodnji, visoki, pozni</a:t>
            </a:r>
          </a:p>
          <a:p>
            <a:pPr eaLnBrk="1" fontAlgn="base" hangingPunct="1">
              <a:spcBef>
                <a:spcPct val="0"/>
              </a:spcBef>
              <a:spcAft>
                <a:spcPct val="0"/>
              </a:spcAft>
            </a:pPr>
            <a:r>
              <a:rPr lang="sl-SI" altLang="sl-SI" sz="1400">
                <a:solidFill>
                  <a:srgbClr val="000000"/>
                </a:solidFill>
              </a:rPr>
              <a:t>začetni, nadaljevalni</a:t>
            </a:r>
          </a:p>
        </p:txBody>
      </p:sp>
      <p:sp>
        <p:nvSpPr>
          <p:cNvPr id="8215" name="Text Box 23"/>
          <p:cNvSpPr txBox="1">
            <a:spLocks noChangeArrowheads="1"/>
          </p:cNvSpPr>
          <p:nvPr/>
        </p:nvSpPr>
        <p:spPr bwMode="auto">
          <a:xfrm>
            <a:off x="179388" y="2708275"/>
            <a:ext cx="2282825" cy="1377950"/>
          </a:xfrm>
          <a:prstGeom prst="rect">
            <a:avLst/>
          </a:prstGeom>
          <a:solidFill>
            <a:srgbClr val="FFFFFF"/>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257300" indent="-342900" eaLnBrk="0" hangingPunct="0">
              <a:defRPr>
                <a:solidFill>
                  <a:schemeClr val="tx1"/>
                </a:solidFill>
                <a:latin typeface="Arial" pitchFamily="34" charset="0"/>
              </a:defRPr>
            </a:lvl3pPr>
            <a:lvl4pPr marL="1714500" indent="-342900" eaLnBrk="0" hangingPunct="0">
              <a:defRPr>
                <a:solidFill>
                  <a:schemeClr val="tx1"/>
                </a:solidFill>
                <a:latin typeface="Arial" pitchFamily="34" charset="0"/>
              </a:defRPr>
            </a:lvl4pPr>
            <a:lvl5pPr marL="2171700" indent="-342900"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sz="1400">
                <a:solidFill>
                  <a:srgbClr val="000000"/>
                </a:solidFill>
              </a:rPr>
              <a:t>Kmet je polja v srednjem </a:t>
            </a:r>
          </a:p>
          <a:p>
            <a:pPr eaLnBrk="1" fontAlgn="base" hangingPunct="1">
              <a:spcBef>
                <a:spcPct val="0"/>
              </a:spcBef>
              <a:spcAft>
                <a:spcPct val="0"/>
              </a:spcAft>
            </a:pPr>
            <a:r>
              <a:rPr lang="sl-SI" altLang="sl-SI" sz="1400">
                <a:solidFill>
                  <a:srgbClr val="000000"/>
                </a:solidFill>
              </a:rPr>
              <a:t>veku obdeloval s pomočjo:</a:t>
            </a:r>
          </a:p>
          <a:p>
            <a:pPr eaLnBrk="1" fontAlgn="base" hangingPunct="1">
              <a:spcBef>
                <a:spcPct val="0"/>
              </a:spcBef>
              <a:spcAft>
                <a:spcPct val="0"/>
              </a:spcAft>
              <a:buFontTx/>
              <a:buAutoNum type="alphaLcParenR"/>
            </a:pPr>
            <a:r>
              <a:rPr lang="sl-SI" altLang="sl-SI" sz="1400">
                <a:solidFill>
                  <a:srgbClr val="000000"/>
                </a:solidFill>
              </a:rPr>
              <a:t>rala</a:t>
            </a:r>
          </a:p>
          <a:p>
            <a:pPr eaLnBrk="1" fontAlgn="base" hangingPunct="1">
              <a:spcBef>
                <a:spcPct val="0"/>
              </a:spcBef>
              <a:spcAft>
                <a:spcPct val="0"/>
              </a:spcAft>
              <a:buFontTx/>
              <a:buAutoNum type="alphaLcParenR"/>
            </a:pPr>
            <a:r>
              <a:rPr lang="sl-SI" altLang="sl-SI" sz="1400">
                <a:solidFill>
                  <a:srgbClr val="000000"/>
                </a:solidFill>
              </a:rPr>
              <a:t>polja so samevala</a:t>
            </a:r>
          </a:p>
          <a:p>
            <a:pPr eaLnBrk="1" fontAlgn="base" hangingPunct="1">
              <a:spcBef>
                <a:spcPct val="0"/>
              </a:spcBef>
              <a:spcAft>
                <a:spcPct val="0"/>
              </a:spcAft>
              <a:buFontTx/>
              <a:buAutoNum type="alphaLcParenR"/>
            </a:pPr>
            <a:r>
              <a:rPr lang="sl-SI" altLang="sl-SI" sz="1400">
                <a:solidFill>
                  <a:srgbClr val="000000"/>
                </a:solidFill>
              </a:rPr>
              <a:t>vprežne živine</a:t>
            </a:r>
          </a:p>
          <a:p>
            <a:pPr eaLnBrk="1" fontAlgn="base" hangingPunct="1">
              <a:spcBef>
                <a:spcPct val="0"/>
              </a:spcBef>
              <a:spcAft>
                <a:spcPct val="0"/>
              </a:spcAft>
              <a:buFontTx/>
              <a:buAutoNum type="alphaLcParenR"/>
            </a:pPr>
            <a:r>
              <a:rPr lang="sl-SI" altLang="sl-SI" sz="1400">
                <a:solidFill>
                  <a:srgbClr val="000000"/>
                </a:solidFill>
              </a:rPr>
              <a:t>traktorjev</a:t>
            </a:r>
          </a:p>
        </p:txBody>
      </p:sp>
      <p:sp>
        <p:nvSpPr>
          <p:cNvPr id="2" name="Text Box 26"/>
          <p:cNvSpPr txBox="1">
            <a:spLocks noChangeArrowheads="1"/>
          </p:cNvSpPr>
          <p:nvPr/>
        </p:nvSpPr>
        <p:spPr bwMode="auto">
          <a:xfrm>
            <a:off x="7092950" y="5445125"/>
            <a:ext cx="180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sz="1200" b="1" dirty="0"/>
              <a:t>Freska Svete nedelje, Crngrob</a:t>
            </a:r>
          </a:p>
        </p:txBody>
      </p:sp>
      <p:sp>
        <p:nvSpPr>
          <p:cNvPr id="8219" name="Text Box 27"/>
          <p:cNvSpPr txBox="1">
            <a:spLocks noChangeArrowheads="1"/>
          </p:cNvSpPr>
          <p:nvPr/>
        </p:nvSpPr>
        <p:spPr bwMode="auto">
          <a:xfrm>
            <a:off x="2484438" y="2708275"/>
            <a:ext cx="2519362" cy="1403350"/>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sl-SI" altLang="sl-SI" sz="1400" b="1">
                <a:solidFill>
                  <a:srgbClr val="000000"/>
                </a:solidFill>
              </a:rPr>
              <a:t>Prečrtaj </a:t>
            </a:r>
            <a:r>
              <a:rPr lang="sl-SI" altLang="sl-SI" sz="1400">
                <a:solidFill>
                  <a:srgbClr val="000000"/>
                </a:solidFill>
              </a:rPr>
              <a:t>napačna odgovora!</a:t>
            </a:r>
          </a:p>
          <a:p>
            <a:pPr fontAlgn="base">
              <a:spcBef>
                <a:spcPct val="0"/>
              </a:spcBef>
              <a:spcAft>
                <a:spcPct val="0"/>
              </a:spcAft>
            </a:pPr>
            <a:endParaRPr lang="sl-SI" altLang="sl-SI" sz="800">
              <a:solidFill>
                <a:srgbClr val="000000"/>
              </a:solidFill>
            </a:endParaRPr>
          </a:p>
          <a:p>
            <a:pPr fontAlgn="base">
              <a:spcBef>
                <a:spcPct val="0"/>
              </a:spcBef>
              <a:spcAft>
                <a:spcPct val="0"/>
              </a:spcAft>
            </a:pPr>
            <a:r>
              <a:rPr lang="sl-SI" altLang="sl-SI" sz="1400">
                <a:solidFill>
                  <a:srgbClr val="000000"/>
                </a:solidFill>
              </a:rPr>
              <a:t>Na  srednjeveškem kmečkem jedilniku nisi mogel najti </a:t>
            </a:r>
          </a:p>
          <a:p>
            <a:pPr fontAlgn="base">
              <a:spcBef>
                <a:spcPct val="0"/>
              </a:spcBef>
              <a:spcAft>
                <a:spcPct val="0"/>
              </a:spcAft>
            </a:pPr>
            <a:endParaRPr lang="sl-SI" altLang="sl-SI" sz="800">
              <a:solidFill>
                <a:srgbClr val="000000"/>
              </a:solidFill>
            </a:endParaRPr>
          </a:p>
          <a:p>
            <a:pPr fontAlgn="base">
              <a:spcBef>
                <a:spcPct val="0"/>
              </a:spcBef>
              <a:spcAft>
                <a:spcPct val="0"/>
              </a:spcAft>
            </a:pPr>
            <a:r>
              <a:rPr lang="sl-SI" altLang="sl-SI" sz="1400">
                <a:solidFill>
                  <a:srgbClr val="000000"/>
                </a:solidFill>
              </a:rPr>
              <a:t>Sir medico  vino   mošt   pivo </a:t>
            </a:r>
          </a:p>
          <a:p>
            <a:pPr fontAlgn="base">
              <a:spcBef>
                <a:spcPct val="0"/>
              </a:spcBef>
              <a:spcAft>
                <a:spcPct val="0"/>
              </a:spcAft>
            </a:pPr>
            <a:r>
              <a:rPr lang="sl-SI" altLang="sl-SI" sz="1400">
                <a:solidFill>
                  <a:srgbClr val="000000"/>
                </a:solidFill>
              </a:rPr>
              <a:t>kruh   ocvrt krompir   špageti</a:t>
            </a:r>
          </a:p>
        </p:txBody>
      </p:sp>
      <p:sp>
        <p:nvSpPr>
          <p:cNvPr id="3" name="Text Box 28"/>
          <p:cNvSpPr txBox="1">
            <a:spLocks noChangeArrowheads="1"/>
          </p:cNvSpPr>
          <p:nvPr/>
        </p:nvSpPr>
        <p:spPr bwMode="auto">
          <a:xfrm>
            <a:off x="179388" y="5445125"/>
            <a:ext cx="6265862" cy="1158875"/>
          </a:xfrm>
          <a:prstGeom prst="rect">
            <a:avLst/>
          </a:prstGeom>
          <a:solidFill>
            <a:schemeClr val="bg1"/>
          </a:solidFill>
          <a:ln w="317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sl-SI" altLang="sl-SI" sz="1400">
                <a:solidFill>
                  <a:srgbClr val="000000"/>
                </a:solidFill>
              </a:rPr>
              <a:t>Odpravi napake!</a:t>
            </a:r>
          </a:p>
          <a:p>
            <a:pPr fontAlgn="base">
              <a:spcBef>
                <a:spcPct val="0"/>
              </a:spcBef>
              <a:spcAft>
                <a:spcPct val="0"/>
              </a:spcAft>
            </a:pPr>
            <a:r>
              <a:rPr lang="sl-SI" altLang="sl-SI" sz="1400">
                <a:solidFill>
                  <a:srgbClr val="000000"/>
                </a:solidFill>
              </a:rPr>
              <a:t>V srednjem veku je živelo več ljudi, kot danes, saj so bile družine številnejše. Povprečna  življenjska doba je bila 60 let. Porodi so se  odvijali doma in v  porodnišnicah. Brati se niso naučili, ker so bile knjige prezapletene. </a:t>
            </a:r>
          </a:p>
          <a:p>
            <a:pPr fontAlgn="base">
              <a:spcBef>
                <a:spcPct val="0"/>
              </a:spcBef>
              <a:spcAft>
                <a:spcPct val="0"/>
              </a:spcAft>
            </a:pPr>
            <a:r>
              <a:rPr lang="sl-SI" altLang="sl-SI" sz="1400">
                <a:solidFill>
                  <a:srgbClr val="000000"/>
                </a:solidFill>
              </a:rPr>
              <a:t>Zvonjenje cerkvenega zvona jim je uravnavalo ritem, ker ur niso imeli.</a:t>
            </a:r>
          </a:p>
        </p:txBody>
      </p:sp>
    </p:spTree>
    <p:extLst>
      <p:ext uri="{BB962C8B-B14F-4D97-AF65-F5344CB8AC3E}">
        <p14:creationId xmlns:p14="http://schemas.microsoft.com/office/powerpoint/2010/main" val="703671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214"/>
                                        </p:tgtEl>
                                        <p:attrNameLst>
                                          <p:attrName>style.visibility</p:attrName>
                                        </p:attrNameLst>
                                      </p:cBhvr>
                                      <p:to>
                                        <p:strVal val="visible"/>
                                      </p:to>
                                    </p:set>
                                    <p:anim calcmode="lin" valueType="num">
                                      <p:cBhvr>
                                        <p:cTn id="7" dur="500" fill="hold"/>
                                        <p:tgtEl>
                                          <p:spTgt spid="82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2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2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8198"/>
                                        </p:tgtEl>
                                        <p:attrNameLst>
                                          <p:attrName>style.visibility</p:attrName>
                                        </p:attrNameLst>
                                      </p:cBhvr>
                                      <p:to>
                                        <p:strVal val="visible"/>
                                      </p:to>
                                    </p:set>
                                    <p:anim calcmode="lin" valueType="num">
                                      <p:cBhvr>
                                        <p:cTn id="15" dur="500" fill="hold"/>
                                        <p:tgtEl>
                                          <p:spTgt spid="819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19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19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8202"/>
                                        </p:tgtEl>
                                        <p:attrNameLst>
                                          <p:attrName>style.visibility</p:attrName>
                                        </p:attrNameLst>
                                      </p:cBhvr>
                                      <p:to>
                                        <p:strVal val="visible"/>
                                      </p:to>
                                    </p:set>
                                    <p:anim calcmode="lin" valueType="num">
                                      <p:cBhvr>
                                        <p:cTn id="23" dur="500" fill="hold"/>
                                        <p:tgtEl>
                                          <p:spTgt spid="8202"/>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8202"/>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8202"/>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820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8215"/>
                                        </p:tgtEl>
                                        <p:attrNameLst>
                                          <p:attrName>style.visibility</p:attrName>
                                        </p:attrNameLst>
                                      </p:cBhvr>
                                      <p:to>
                                        <p:strVal val="visible"/>
                                      </p:to>
                                    </p:set>
                                    <p:anim calcmode="lin" valueType="num">
                                      <p:cBhvr>
                                        <p:cTn id="31" dur="500" fill="hold"/>
                                        <p:tgtEl>
                                          <p:spTgt spid="8215"/>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8215"/>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8215"/>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8215"/>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8205"/>
                                        </p:tgtEl>
                                        <p:attrNameLst>
                                          <p:attrName>style.visibility</p:attrName>
                                        </p:attrNameLst>
                                      </p:cBhvr>
                                      <p:to>
                                        <p:strVal val="visible"/>
                                      </p:to>
                                    </p:set>
                                    <p:anim calcmode="lin" valueType="num">
                                      <p:cBhvr>
                                        <p:cTn id="39" dur="500" fill="hold"/>
                                        <p:tgtEl>
                                          <p:spTgt spid="8205"/>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8205"/>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8205"/>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8204"/>
                                        </p:tgtEl>
                                        <p:attrNameLst>
                                          <p:attrName>style.visibility</p:attrName>
                                        </p:attrNameLst>
                                      </p:cBhvr>
                                      <p:to>
                                        <p:strVal val="visible"/>
                                      </p:to>
                                    </p:set>
                                    <p:anim calcmode="lin" valueType="num">
                                      <p:cBhvr>
                                        <p:cTn id="47" dur="500" fill="hold"/>
                                        <p:tgtEl>
                                          <p:spTgt spid="8204"/>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8204"/>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8204"/>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3" presetClass="entr" presetSubtype="16" fill="hold" grpId="0" nodeType="clickEffect">
                                  <p:stCondLst>
                                    <p:cond delay="0"/>
                                  </p:stCondLst>
                                  <p:childTnLst>
                                    <p:set>
                                      <p:cBhvr>
                                        <p:cTn id="54" dur="1" fill="hold">
                                          <p:stCondLst>
                                            <p:cond delay="0"/>
                                          </p:stCondLst>
                                        </p:cTn>
                                        <p:tgtEl>
                                          <p:spTgt spid="8219"/>
                                        </p:tgtEl>
                                        <p:attrNameLst>
                                          <p:attrName>style.visibility</p:attrName>
                                        </p:attrNameLst>
                                      </p:cBhvr>
                                      <p:to>
                                        <p:strVal val="visible"/>
                                      </p:to>
                                    </p:set>
                                    <p:animEffect transition="in" filter="plus(in)">
                                      <p:cBhvr>
                                        <p:cTn id="55" dur="2000"/>
                                        <p:tgtEl>
                                          <p:spTgt spid="8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202" grpId="0" animBg="1"/>
      <p:bldP spid="8204" grpId="0" animBg="1"/>
      <p:bldP spid="8205" grpId="0" animBg="1"/>
      <p:bldP spid="8214" grpId="0" animBg="1"/>
      <p:bldP spid="8215" grpId="0" animBg="1"/>
      <p:bldP spid="82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rotWithShape="1">
          <a:blip r:embed="rId2">
            <a:extLst>
              <a:ext uri="{28A0092B-C50C-407E-A947-70E740481C1C}">
                <a14:useLocalDpi xmlns:a14="http://schemas.microsoft.com/office/drawing/2010/main" val="0"/>
              </a:ext>
            </a:extLst>
          </a:blip>
          <a:srcRect l="20808" t="11226" r="20606"/>
          <a:stretch/>
        </p:blipFill>
        <p:spPr>
          <a:xfrm>
            <a:off x="4598996" y="389631"/>
            <a:ext cx="4060948" cy="3370378"/>
          </a:xfrm>
          <a:prstGeom prst="rect">
            <a:avLst/>
          </a:prstGeom>
        </p:spPr>
      </p:pic>
      <p:pic>
        <p:nvPicPr>
          <p:cNvPr id="4" name="Picture 45" descr="MCj031038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005064"/>
            <a:ext cx="136683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8"/>
          <p:cNvSpPr>
            <a:spLocks noChangeArrowheads="1"/>
          </p:cNvSpPr>
          <p:nvPr/>
        </p:nvSpPr>
        <p:spPr bwMode="auto">
          <a:xfrm>
            <a:off x="323528" y="692696"/>
            <a:ext cx="599715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l-SI" altLang="sl-SI" sz="1800" b="1" dirty="0"/>
              <a:t>Trije stanovi</a:t>
            </a:r>
            <a:r>
              <a:rPr lang="sl-SI" altLang="sl-SI" sz="1800" dirty="0"/>
              <a:t>:</a:t>
            </a:r>
          </a:p>
          <a:p>
            <a:pPr eaLnBrk="1" hangingPunct="1">
              <a:spcBef>
                <a:spcPct val="0"/>
              </a:spcBef>
              <a:buFontTx/>
              <a:buNone/>
            </a:pPr>
            <a:r>
              <a:rPr lang="sl-SI" altLang="sl-SI" sz="1800" dirty="0"/>
              <a:t>• tisti, ki </a:t>
            </a:r>
            <a:r>
              <a:rPr lang="sl-SI" altLang="sl-SI" sz="1800" b="1" dirty="0"/>
              <a:t>se bojujejo</a:t>
            </a:r>
            <a:r>
              <a:rPr lang="sl-SI" altLang="sl-SI" sz="1800" dirty="0"/>
              <a:t> (plemiči</a:t>
            </a:r>
            <a:r>
              <a:rPr lang="sl-SI" altLang="sl-SI" sz="1800" dirty="0" smtClean="0"/>
              <a:t>),</a:t>
            </a:r>
          </a:p>
          <a:p>
            <a:pPr eaLnBrk="1" hangingPunct="1">
              <a:spcBef>
                <a:spcPct val="0"/>
              </a:spcBef>
              <a:buFontTx/>
              <a:buNone/>
            </a:pPr>
            <a:endParaRPr lang="sl-SI" altLang="sl-SI" sz="1800" dirty="0"/>
          </a:p>
          <a:p>
            <a:pPr eaLnBrk="1" hangingPunct="1">
              <a:spcBef>
                <a:spcPct val="0"/>
              </a:spcBef>
              <a:buFontTx/>
              <a:buNone/>
            </a:pPr>
            <a:endParaRPr lang="sl-SI" altLang="sl-SI" sz="1800" dirty="0" smtClean="0"/>
          </a:p>
          <a:p>
            <a:pPr eaLnBrk="1" hangingPunct="1">
              <a:spcBef>
                <a:spcPct val="0"/>
              </a:spcBef>
              <a:buFontTx/>
              <a:buNone/>
            </a:pPr>
            <a:endParaRPr lang="sl-SI" altLang="sl-SI" sz="1800" dirty="0" smtClean="0"/>
          </a:p>
          <a:p>
            <a:pPr eaLnBrk="1" hangingPunct="1">
              <a:spcBef>
                <a:spcPct val="0"/>
              </a:spcBef>
              <a:buFontTx/>
              <a:buNone/>
            </a:pPr>
            <a:endParaRPr lang="sl-SI" altLang="sl-SI" sz="1800" dirty="0"/>
          </a:p>
          <a:p>
            <a:pPr eaLnBrk="1" hangingPunct="1">
              <a:spcBef>
                <a:spcPct val="0"/>
              </a:spcBef>
              <a:buFontTx/>
              <a:buNone/>
            </a:pPr>
            <a:endParaRPr lang="sl-SI" altLang="sl-SI" sz="1800" dirty="0" smtClean="0"/>
          </a:p>
          <a:p>
            <a:pPr eaLnBrk="1" hangingPunct="1">
              <a:spcBef>
                <a:spcPct val="0"/>
              </a:spcBef>
              <a:buFontTx/>
              <a:buNone/>
            </a:pPr>
            <a:endParaRPr lang="sl-SI" altLang="sl-SI" sz="1800" dirty="0"/>
          </a:p>
          <a:p>
            <a:pPr eaLnBrk="1" hangingPunct="1">
              <a:spcBef>
                <a:spcPct val="0"/>
              </a:spcBef>
              <a:buFontTx/>
              <a:buNone/>
            </a:pPr>
            <a:endParaRPr lang="sl-SI" altLang="sl-SI" sz="1800" dirty="0" smtClean="0"/>
          </a:p>
          <a:p>
            <a:pPr eaLnBrk="1" hangingPunct="1">
              <a:spcBef>
                <a:spcPct val="0"/>
              </a:spcBef>
              <a:buFontTx/>
              <a:buNone/>
            </a:pPr>
            <a:endParaRPr lang="sl-SI" altLang="sl-SI" sz="1800" dirty="0" smtClean="0"/>
          </a:p>
          <a:p>
            <a:pPr eaLnBrk="1" hangingPunct="1">
              <a:spcBef>
                <a:spcPct val="0"/>
              </a:spcBef>
              <a:buFontTx/>
              <a:buNone/>
            </a:pPr>
            <a:endParaRPr lang="sl-SI" altLang="sl-SI" sz="1800" dirty="0"/>
          </a:p>
          <a:p>
            <a:pPr eaLnBrk="1" hangingPunct="1">
              <a:spcBef>
                <a:spcPct val="0"/>
              </a:spcBef>
              <a:buFontTx/>
              <a:buNone/>
            </a:pPr>
            <a:endParaRPr lang="sl-SI" altLang="sl-SI" sz="1800" dirty="0"/>
          </a:p>
          <a:p>
            <a:pPr eaLnBrk="1" hangingPunct="1">
              <a:spcBef>
                <a:spcPct val="0"/>
              </a:spcBef>
              <a:buFontTx/>
              <a:buNone/>
            </a:pPr>
            <a:endParaRPr lang="sl-SI" altLang="sl-SI" sz="1800" dirty="0"/>
          </a:p>
          <a:p>
            <a:pPr eaLnBrk="1" hangingPunct="1">
              <a:spcBef>
                <a:spcPct val="0"/>
              </a:spcBef>
              <a:buFontTx/>
              <a:buNone/>
            </a:pPr>
            <a:r>
              <a:rPr lang="sl-SI" altLang="sl-SI" sz="1800" dirty="0"/>
              <a:t>• tisti, ki </a:t>
            </a:r>
            <a:r>
              <a:rPr lang="sl-SI" altLang="sl-SI" sz="1800" b="1" dirty="0"/>
              <a:t>molijo</a:t>
            </a:r>
            <a:r>
              <a:rPr lang="sl-SI" altLang="sl-SI" sz="1800" dirty="0"/>
              <a:t> (duhovniki in drugi, ki so pripadali cerkvi),</a:t>
            </a:r>
          </a:p>
          <a:p>
            <a:pPr eaLnBrk="1" hangingPunct="1">
              <a:spcBef>
                <a:spcPct val="0"/>
              </a:spcBef>
              <a:buFontTx/>
              <a:buNone/>
            </a:pPr>
            <a:r>
              <a:rPr lang="sl-SI" altLang="sl-SI" sz="1800" dirty="0"/>
              <a:t>• tisti, ki </a:t>
            </a:r>
            <a:r>
              <a:rPr lang="sl-SI" altLang="sl-SI" sz="1800" b="1" dirty="0"/>
              <a:t>delajo</a:t>
            </a:r>
            <a:r>
              <a:rPr lang="sl-SI" altLang="sl-SI" sz="1800" dirty="0"/>
              <a:t> (kmetje). </a:t>
            </a:r>
          </a:p>
        </p:txBody>
      </p:sp>
    </p:spTree>
    <p:extLst>
      <p:ext uri="{BB962C8B-B14F-4D97-AF65-F5344CB8AC3E}">
        <p14:creationId xmlns:p14="http://schemas.microsoft.com/office/powerpoint/2010/main" val="419570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827584" y="1052736"/>
            <a:ext cx="7416824" cy="923330"/>
          </a:xfrm>
          <a:prstGeom prst="rect">
            <a:avLst/>
          </a:prstGeom>
        </p:spPr>
        <p:txBody>
          <a:bodyPr wrap="square">
            <a:spAutoFit/>
          </a:bodyPr>
          <a:lstStyle/>
          <a:p>
            <a:r>
              <a:rPr lang="sl-SI" b="1" dirty="0"/>
              <a:t> </a:t>
            </a:r>
            <a:endParaRPr lang="sl-SI" dirty="0"/>
          </a:p>
          <a:p>
            <a:r>
              <a:rPr lang="sl-SI" dirty="0" smtClean="0"/>
              <a:t>1. Srednjeveško </a:t>
            </a:r>
            <a:r>
              <a:rPr lang="sl-SI" dirty="0"/>
              <a:t>prebivalstvo se je delilo na stanove:  PLEMSTVO, KMETE, DUHOVŠČINO IN MEŠČANE.</a:t>
            </a:r>
          </a:p>
        </p:txBody>
      </p:sp>
    </p:spTree>
    <p:extLst>
      <p:ext uri="{BB962C8B-B14F-4D97-AF65-F5344CB8AC3E}">
        <p14:creationId xmlns:p14="http://schemas.microsoft.com/office/powerpoint/2010/main" val="3131839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68313" y="404813"/>
            <a:ext cx="4175125" cy="1006475"/>
          </a:xfrm>
          <a:prstGeom prst="rect">
            <a:avLst/>
          </a:prstGeom>
          <a:solidFill>
            <a:srgbClr val="FFFF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sz="2000" dirty="0">
                <a:solidFill>
                  <a:srgbClr val="000000"/>
                </a:solidFill>
              </a:rPr>
              <a:t>Živeli so skromno in pobožno.</a:t>
            </a:r>
          </a:p>
          <a:p>
            <a:pPr eaLnBrk="1" fontAlgn="base" hangingPunct="1">
              <a:spcBef>
                <a:spcPct val="0"/>
              </a:spcBef>
              <a:spcAft>
                <a:spcPct val="0"/>
              </a:spcAft>
            </a:pPr>
            <a:r>
              <a:rPr lang="sl-SI" altLang="sl-SI" sz="2000" dirty="0">
                <a:solidFill>
                  <a:srgbClr val="000000"/>
                </a:solidFill>
              </a:rPr>
              <a:t>Brez dovoljenja fevdalca niso smeli</a:t>
            </a:r>
            <a:r>
              <a:rPr lang="sl-SI" altLang="sl-SI" sz="2000" b="1" dirty="0">
                <a:solidFill>
                  <a:srgbClr val="000000"/>
                </a:solidFill>
              </a:rPr>
              <a:t> zapustiti kmetije </a:t>
            </a:r>
            <a:r>
              <a:rPr lang="sl-SI" altLang="sl-SI" sz="2000" dirty="0">
                <a:solidFill>
                  <a:srgbClr val="000000"/>
                </a:solidFill>
              </a:rPr>
              <a:t>ali se poročiti.</a:t>
            </a:r>
          </a:p>
        </p:txBody>
      </p:sp>
      <p:sp>
        <p:nvSpPr>
          <p:cNvPr id="3" name="Rectangle 8"/>
          <p:cNvSpPr>
            <a:spLocks noChangeArrowheads="1"/>
          </p:cNvSpPr>
          <p:nvPr/>
        </p:nvSpPr>
        <p:spPr bwMode="auto">
          <a:xfrm>
            <a:off x="4787900" y="404813"/>
            <a:ext cx="4105275" cy="34448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sz="2000" b="1" dirty="0">
                <a:solidFill>
                  <a:srgbClr val="000000"/>
                </a:solidFill>
              </a:rPr>
              <a:t>Bivališča: skromne koče </a:t>
            </a:r>
            <a:r>
              <a:rPr lang="sl-SI" altLang="sl-SI" sz="2000" dirty="0">
                <a:solidFill>
                  <a:srgbClr val="000000"/>
                </a:solidFill>
              </a:rPr>
              <a:t>iz           </a:t>
            </a:r>
          </a:p>
          <a:p>
            <a:pPr eaLnBrk="1" fontAlgn="base" hangingPunct="1">
              <a:spcBef>
                <a:spcPct val="0"/>
              </a:spcBef>
              <a:spcAft>
                <a:spcPct val="0"/>
              </a:spcAft>
            </a:pPr>
            <a:r>
              <a:rPr lang="sl-SI" altLang="sl-SI" sz="2000" dirty="0">
                <a:solidFill>
                  <a:srgbClr val="000000"/>
                </a:solidFill>
              </a:rPr>
              <a:t>  blata in lesa</a:t>
            </a:r>
            <a:r>
              <a:rPr lang="sl-SI" altLang="sl-SI" sz="2000" b="1" dirty="0">
                <a:solidFill>
                  <a:srgbClr val="000000"/>
                </a:solidFill>
              </a:rPr>
              <a:t> </a:t>
            </a:r>
            <a:r>
              <a:rPr lang="sl-SI" altLang="sl-SI" sz="2000" dirty="0">
                <a:solidFill>
                  <a:srgbClr val="000000"/>
                </a:solidFill>
              </a:rPr>
              <a:t>s slamnato streho.</a:t>
            </a:r>
          </a:p>
          <a:p>
            <a:pPr eaLnBrk="1" fontAlgn="base" hangingPunct="1">
              <a:spcBef>
                <a:spcPct val="0"/>
              </a:spcBef>
              <a:spcAft>
                <a:spcPct val="0"/>
              </a:spcAft>
            </a:pPr>
            <a:r>
              <a:rPr lang="sl-SI" altLang="sl-SI" sz="2000" dirty="0">
                <a:solidFill>
                  <a:srgbClr val="000000"/>
                </a:solidFill>
              </a:rPr>
              <a:t>• Brez dimnikov </a:t>
            </a:r>
          </a:p>
          <a:p>
            <a:pPr eaLnBrk="1" fontAlgn="base" hangingPunct="1">
              <a:spcBef>
                <a:spcPct val="0"/>
              </a:spcBef>
              <a:spcAft>
                <a:spcPct val="0"/>
              </a:spcAft>
            </a:pPr>
            <a:r>
              <a:rPr lang="sl-SI" altLang="sl-SI" sz="2000" dirty="0">
                <a:solidFill>
                  <a:srgbClr val="000000"/>
                </a:solidFill>
              </a:rPr>
              <a:t>• Okna majhna in nezastekljena. </a:t>
            </a:r>
          </a:p>
          <a:p>
            <a:pPr eaLnBrk="1" fontAlgn="base" hangingPunct="1">
              <a:spcBef>
                <a:spcPct val="0"/>
              </a:spcBef>
              <a:spcAft>
                <a:spcPct val="0"/>
              </a:spcAft>
            </a:pPr>
            <a:r>
              <a:rPr lang="sl-SI" altLang="sl-SI" sz="2000" dirty="0">
                <a:solidFill>
                  <a:srgbClr val="000000"/>
                </a:solidFill>
              </a:rPr>
              <a:t>• Koče so imele do dva prostora. </a:t>
            </a:r>
          </a:p>
          <a:p>
            <a:pPr eaLnBrk="1" fontAlgn="base" hangingPunct="1">
              <a:spcBef>
                <a:spcPct val="0"/>
              </a:spcBef>
              <a:spcAft>
                <a:spcPct val="0"/>
              </a:spcAft>
              <a:buFontTx/>
              <a:buChar char="•"/>
            </a:pPr>
            <a:r>
              <a:rPr lang="sl-SI" altLang="sl-SI" sz="2000" dirty="0">
                <a:solidFill>
                  <a:srgbClr val="000000"/>
                </a:solidFill>
              </a:rPr>
              <a:t> Ogenj sredi koče. Zakajenost.</a:t>
            </a:r>
          </a:p>
          <a:p>
            <a:pPr eaLnBrk="1" fontAlgn="base" hangingPunct="1">
              <a:spcBef>
                <a:spcPct val="0"/>
              </a:spcBef>
              <a:spcAft>
                <a:spcPct val="0"/>
              </a:spcAft>
              <a:buFontTx/>
              <a:buChar char="•"/>
            </a:pPr>
            <a:r>
              <a:rPr lang="sl-SI" altLang="sl-SI" sz="2000" dirty="0">
                <a:solidFill>
                  <a:srgbClr val="000000"/>
                </a:solidFill>
              </a:rPr>
              <a:t> Slama po tleh - postelja, živali. </a:t>
            </a:r>
          </a:p>
          <a:p>
            <a:pPr eaLnBrk="1" fontAlgn="base" hangingPunct="1">
              <a:spcBef>
                <a:spcPct val="0"/>
              </a:spcBef>
              <a:spcAft>
                <a:spcPct val="0"/>
              </a:spcAft>
              <a:buFontTx/>
              <a:buChar char="•"/>
            </a:pPr>
            <a:r>
              <a:rPr lang="sl-SI" altLang="sl-SI" sz="2000" dirty="0">
                <a:solidFill>
                  <a:srgbClr val="000000"/>
                </a:solidFill>
              </a:rPr>
              <a:t> Pohištva je bilo malo (stoli,miza), </a:t>
            </a:r>
          </a:p>
          <a:p>
            <a:pPr eaLnBrk="1" fontAlgn="base" hangingPunct="1">
              <a:spcBef>
                <a:spcPct val="0"/>
              </a:spcBef>
              <a:spcAft>
                <a:spcPct val="0"/>
              </a:spcAft>
            </a:pPr>
            <a:r>
              <a:rPr lang="sl-SI" altLang="sl-SI" sz="2000" dirty="0">
                <a:solidFill>
                  <a:srgbClr val="000000"/>
                </a:solidFill>
              </a:rPr>
              <a:t>  skrinja in nekaj železne posode.</a:t>
            </a:r>
          </a:p>
          <a:p>
            <a:pPr eaLnBrk="1" fontAlgn="base" hangingPunct="1">
              <a:spcBef>
                <a:spcPct val="0"/>
              </a:spcBef>
              <a:spcAft>
                <a:spcPct val="0"/>
              </a:spcAft>
              <a:buFontTx/>
              <a:buChar char="•"/>
            </a:pPr>
            <a:r>
              <a:rPr lang="sl-SI" altLang="sl-SI" sz="2000" dirty="0">
                <a:solidFill>
                  <a:srgbClr val="000000"/>
                </a:solidFill>
              </a:rPr>
              <a:t> Več kmečkih koč je tvorilo vas.</a:t>
            </a:r>
          </a:p>
          <a:p>
            <a:pPr eaLnBrk="1" fontAlgn="base" hangingPunct="1">
              <a:spcBef>
                <a:spcPct val="0"/>
              </a:spcBef>
              <a:spcAft>
                <a:spcPct val="0"/>
              </a:spcAft>
              <a:buFontTx/>
              <a:buChar char="•"/>
            </a:pPr>
            <a:r>
              <a:rPr lang="sl-SI" altLang="sl-SI" sz="2000" dirty="0">
                <a:solidFill>
                  <a:srgbClr val="000000"/>
                </a:solidFill>
              </a:rPr>
              <a:t> Le redko so odšli iz svoje vasi.</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75" y="3853182"/>
            <a:ext cx="4572000" cy="2504166"/>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133" y="3847172"/>
            <a:ext cx="3876109" cy="2745879"/>
          </a:xfrm>
          <a:prstGeom prst="rect">
            <a:avLst/>
          </a:prstGeom>
        </p:spPr>
      </p:pic>
    </p:spTree>
    <p:extLst>
      <p:ext uri="{BB962C8B-B14F-4D97-AF65-F5344CB8AC3E}">
        <p14:creationId xmlns:p14="http://schemas.microsoft.com/office/powerpoint/2010/main" val="291296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ChangeArrowheads="1"/>
          </p:cNvSpPr>
          <p:nvPr/>
        </p:nvSpPr>
        <p:spPr bwMode="auto">
          <a:xfrm>
            <a:off x="339516" y="1556792"/>
            <a:ext cx="4175125" cy="1616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sz="2000" b="1" dirty="0">
                <a:solidFill>
                  <a:srgbClr val="000000"/>
                </a:solidFill>
              </a:rPr>
              <a:t>Obleka: </a:t>
            </a:r>
            <a:r>
              <a:rPr lang="sl-SI" altLang="sl-SI" sz="2000" dirty="0">
                <a:solidFill>
                  <a:srgbClr val="000000"/>
                </a:solidFill>
              </a:rPr>
              <a:t>groba tkana volna ali lan. Moški so nosili tunike, klobuke, ženske pa dolge obleke, plašč. </a:t>
            </a:r>
          </a:p>
          <a:p>
            <a:pPr eaLnBrk="1" fontAlgn="base" hangingPunct="1">
              <a:spcBef>
                <a:spcPct val="0"/>
              </a:spcBef>
              <a:spcAft>
                <a:spcPct val="0"/>
              </a:spcAft>
            </a:pPr>
            <a:r>
              <a:rPr lang="sl-SI" altLang="sl-SI" sz="2000" dirty="0">
                <a:solidFill>
                  <a:srgbClr val="000000"/>
                </a:solidFill>
              </a:rPr>
              <a:t>Obleka kmetov ni smela biti svetlih barv ali razkošna, kot plemiška.</a:t>
            </a:r>
          </a:p>
        </p:txBody>
      </p:sp>
      <p:sp>
        <p:nvSpPr>
          <p:cNvPr id="12295" name="Rectangle 7"/>
          <p:cNvSpPr>
            <a:spLocks noChangeArrowheads="1"/>
          </p:cNvSpPr>
          <p:nvPr/>
        </p:nvSpPr>
        <p:spPr bwMode="auto">
          <a:xfrm>
            <a:off x="4859338" y="4868863"/>
            <a:ext cx="4032250" cy="1616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sz="2000" b="1">
                <a:solidFill>
                  <a:srgbClr val="000000"/>
                </a:solidFill>
              </a:rPr>
              <a:t>Kmečka prehrana</a:t>
            </a:r>
            <a:r>
              <a:rPr lang="sl-SI" altLang="sl-SI" sz="2000">
                <a:solidFill>
                  <a:srgbClr val="000000"/>
                </a:solidFill>
              </a:rPr>
              <a:t>: zelenjava,</a:t>
            </a:r>
          </a:p>
          <a:p>
            <a:pPr eaLnBrk="1" fontAlgn="base" hangingPunct="1">
              <a:spcBef>
                <a:spcPct val="0"/>
              </a:spcBef>
              <a:spcAft>
                <a:spcPct val="0"/>
              </a:spcAft>
            </a:pPr>
            <a:r>
              <a:rPr lang="sl-SI" altLang="sl-SI" sz="2000">
                <a:solidFill>
                  <a:srgbClr val="000000"/>
                </a:solidFill>
              </a:rPr>
              <a:t>sadne ali ovsene kaše, črn kruh, žitarice, sir, maslo, mleko, ribe in preproste juhe. Včasih meso, gozdni sadeži, gobe … lakota.</a:t>
            </a:r>
          </a:p>
        </p:txBody>
      </p:sp>
      <p:sp>
        <p:nvSpPr>
          <p:cNvPr id="12297" name="Rectangle 9"/>
          <p:cNvSpPr>
            <a:spLocks noChangeArrowheads="1"/>
          </p:cNvSpPr>
          <p:nvPr/>
        </p:nvSpPr>
        <p:spPr bwMode="auto">
          <a:xfrm>
            <a:off x="4499992" y="548680"/>
            <a:ext cx="330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dirty="0">
                <a:solidFill>
                  <a:srgbClr val="000000"/>
                </a:solidFill>
              </a:rPr>
              <a:t>Kmetje so praznovali rojstva </a:t>
            </a:r>
          </a:p>
          <a:p>
            <a:pPr eaLnBrk="1" fontAlgn="base" hangingPunct="1">
              <a:spcBef>
                <a:spcPct val="0"/>
              </a:spcBef>
              <a:spcAft>
                <a:spcPct val="0"/>
              </a:spcAft>
            </a:pPr>
            <a:r>
              <a:rPr lang="sl-SI" altLang="sl-SI" dirty="0">
                <a:solidFill>
                  <a:srgbClr val="000000"/>
                </a:solidFill>
              </a:rPr>
              <a:t>in poroke ter verske praznike. </a:t>
            </a:r>
          </a:p>
        </p:txBody>
      </p:sp>
      <p:sp>
        <p:nvSpPr>
          <p:cNvPr id="12298" name="Rectangle 10"/>
          <p:cNvSpPr>
            <a:spLocks noChangeArrowheads="1"/>
          </p:cNvSpPr>
          <p:nvPr/>
        </p:nvSpPr>
        <p:spPr bwMode="auto">
          <a:xfrm>
            <a:off x="4859338" y="3933825"/>
            <a:ext cx="3887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a:solidFill>
                  <a:srgbClr val="000000"/>
                </a:solidFill>
              </a:rPr>
              <a:t>V lasti so imeli nekaj domačih živali</a:t>
            </a:r>
          </a:p>
          <a:p>
            <a:pPr eaLnBrk="1" fontAlgn="base" hangingPunct="1">
              <a:spcBef>
                <a:spcPct val="0"/>
              </a:spcBef>
              <a:spcAft>
                <a:spcPct val="0"/>
              </a:spcAft>
            </a:pPr>
            <a:r>
              <a:rPr lang="sl-SI" altLang="sl-SI">
                <a:solidFill>
                  <a:srgbClr val="000000"/>
                </a:solidFill>
              </a:rPr>
              <a:t> in nekaj poljedeljskega orodja.</a:t>
            </a:r>
          </a:p>
        </p:txBody>
      </p:sp>
      <p:pic>
        <p:nvPicPr>
          <p:cNvPr id="12299" name="Picture 11"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92" y="3651088"/>
            <a:ext cx="4191000" cy="2728912"/>
          </a:xfrm>
          <a:prstGeom prst="rect">
            <a:avLst/>
          </a:prstGeom>
          <a:noFill/>
          <a:ln w="9525">
            <a:solidFill>
              <a:srgbClr val="66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990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299"/>
                                        </p:tgtEl>
                                        <p:attrNameLst>
                                          <p:attrName>style.visibility</p:attrName>
                                        </p:attrNameLst>
                                      </p:cBhvr>
                                      <p:to>
                                        <p:strVal val="visible"/>
                                      </p:to>
                                    </p:set>
                                    <p:animEffect transition="in" filter="wipe(left)">
                                      <p:cBhvr>
                                        <p:cTn id="7" dur="500"/>
                                        <p:tgtEl>
                                          <p:spTgt spid="12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2297"/>
                                        </p:tgtEl>
                                        <p:attrNameLst>
                                          <p:attrName>style.visibility</p:attrName>
                                        </p:attrNameLst>
                                      </p:cBhvr>
                                      <p:to>
                                        <p:strVal val="visible"/>
                                      </p:to>
                                    </p:set>
                                    <p:animEffect transition="in" filter="barn(inHorizontal)">
                                      <p:cBhvr>
                                        <p:cTn id="12" dur="500"/>
                                        <p:tgtEl>
                                          <p:spTgt spid="122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2298"/>
                                        </p:tgtEl>
                                        <p:attrNameLst>
                                          <p:attrName>style.visibility</p:attrName>
                                        </p:attrNameLst>
                                      </p:cBhvr>
                                      <p:to>
                                        <p:strVal val="visible"/>
                                      </p:to>
                                    </p:set>
                                    <p:animEffect transition="in" filter="barn(inHorizontal)">
                                      <p:cBhvr>
                                        <p:cTn id="17" dur="500"/>
                                        <p:tgtEl>
                                          <p:spTgt spid="122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2295"/>
                                        </p:tgtEl>
                                        <p:attrNameLst>
                                          <p:attrName>style.visibility</p:attrName>
                                        </p:attrNameLst>
                                      </p:cBhvr>
                                      <p:to>
                                        <p:strVal val="visible"/>
                                      </p:to>
                                    </p:set>
                                    <p:animEffect transition="in" filter="barn(inHorizontal)">
                                      <p:cBhvr>
                                        <p:cTn id="22" dur="500"/>
                                        <p:tgtEl>
                                          <p:spTgt spid="122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294"/>
                                        </p:tgtEl>
                                        <p:attrNameLst>
                                          <p:attrName>style.visibility</p:attrName>
                                        </p:attrNameLst>
                                      </p:cBhvr>
                                      <p:to>
                                        <p:strVal val="visible"/>
                                      </p:to>
                                    </p:set>
                                    <p:animEffect transition="in" filter="diamond(in)">
                                      <p:cBhvr>
                                        <p:cTn id="27"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12297" grpId="0"/>
      <p:bldP spid="122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668625" y="404664"/>
            <a:ext cx="8064896" cy="3578416"/>
          </a:xfrm>
          <a:prstGeom prst="rect">
            <a:avLst/>
          </a:prstGeom>
        </p:spPr>
        <p:txBody>
          <a:bodyPr wrap="square">
            <a:spAutoFit/>
          </a:bodyPr>
          <a:lstStyle/>
          <a:p>
            <a:pPr>
              <a:lnSpc>
                <a:spcPct val="115000"/>
              </a:lnSpc>
              <a:spcAft>
                <a:spcPts val="1000"/>
              </a:spcAft>
            </a:pPr>
            <a:r>
              <a:rPr lang="sl-SI" sz="2800" b="1" dirty="0">
                <a:solidFill>
                  <a:srgbClr val="C00000"/>
                </a:solidFill>
                <a:ea typeface="Calibri"/>
                <a:cs typeface="MyriadPro-Bold"/>
              </a:rPr>
              <a:t> </a:t>
            </a:r>
            <a:endParaRPr lang="sl-SI" sz="2800" dirty="0">
              <a:ea typeface="Calibri"/>
              <a:cs typeface="Times New Roman"/>
            </a:endParaRPr>
          </a:p>
          <a:p>
            <a:pPr>
              <a:lnSpc>
                <a:spcPct val="115000"/>
              </a:lnSpc>
              <a:spcAft>
                <a:spcPts val="1000"/>
              </a:spcAft>
              <a:tabLst>
                <a:tab pos="962025" algn="l"/>
              </a:tabLst>
            </a:pPr>
            <a:r>
              <a:rPr lang="sl-SI" sz="2800" b="1" dirty="0" smtClean="0">
                <a:solidFill>
                  <a:srgbClr val="C00000"/>
                </a:solidFill>
                <a:ea typeface="Calibri"/>
                <a:cs typeface="MyriadPro-Bold"/>
              </a:rPr>
              <a:t>ŽIVLJENJE </a:t>
            </a:r>
            <a:r>
              <a:rPr lang="sl-SI" sz="2800" b="1" dirty="0">
                <a:solidFill>
                  <a:srgbClr val="C00000"/>
                </a:solidFill>
                <a:ea typeface="Calibri"/>
                <a:cs typeface="MyriadPro-Bold"/>
              </a:rPr>
              <a:t>NA PODEŽELJU</a:t>
            </a:r>
            <a:endParaRPr lang="sl-SI" sz="2800" dirty="0">
              <a:ea typeface="Calibri"/>
              <a:cs typeface="Times New Roman"/>
            </a:endParaRPr>
          </a:p>
          <a:p>
            <a:pPr>
              <a:lnSpc>
                <a:spcPct val="115000"/>
              </a:lnSpc>
              <a:spcAft>
                <a:spcPts val="1000"/>
              </a:spcAft>
              <a:tabLst>
                <a:tab pos="962025" algn="l"/>
              </a:tabLst>
            </a:pPr>
            <a:r>
              <a:rPr lang="sl-SI" sz="2800" b="1" dirty="0">
                <a:solidFill>
                  <a:srgbClr val="C00000"/>
                </a:solidFill>
                <a:ea typeface="Calibri"/>
                <a:cs typeface="MyriadPro-Bold"/>
              </a:rPr>
              <a:t>-  </a:t>
            </a:r>
            <a:r>
              <a:rPr lang="sl-SI" sz="2800" dirty="0">
                <a:ea typeface="Calibri"/>
                <a:cs typeface="MyriadPro-Bold"/>
              </a:rPr>
              <a:t>večina nesvobodni kmetje, ki živijo na </a:t>
            </a:r>
            <a:r>
              <a:rPr lang="sl-SI" sz="2800" dirty="0" smtClean="0">
                <a:ea typeface="Calibri"/>
                <a:cs typeface="MyriadPro-Bold"/>
              </a:rPr>
              <a:t>gospostvih </a:t>
            </a:r>
            <a:r>
              <a:rPr lang="sl-SI" sz="2800" dirty="0">
                <a:ea typeface="Calibri"/>
                <a:cs typeface="MyriadPro-Bold"/>
              </a:rPr>
              <a:t>plemičev,</a:t>
            </a:r>
            <a:endParaRPr lang="sl-SI" sz="2800" dirty="0">
              <a:ea typeface="Calibri"/>
              <a:cs typeface="Times New Roman"/>
            </a:endParaRPr>
          </a:p>
          <a:p>
            <a:pPr>
              <a:lnSpc>
                <a:spcPct val="115000"/>
              </a:lnSpc>
              <a:spcAft>
                <a:spcPts val="1000"/>
              </a:spcAft>
              <a:tabLst>
                <a:tab pos="962025" algn="l"/>
              </a:tabLst>
            </a:pPr>
            <a:r>
              <a:rPr lang="sl-SI" sz="2800" dirty="0">
                <a:ea typeface="Calibri"/>
                <a:cs typeface="MyriadPro-Bold"/>
              </a:rPr>
              <a:t>- poljedelci in živinorejci,</a:t>
            </a:r>
            <a:endParaRPr lang="sl-SI" sz="2800" dirty="0">
              <a:ea typeface="Calibri"/>
              <a:cs typeface="Times New Roman"/>
            </a:endParaRPr>
          </a:p>
          <a:p>
            <a:pPr>
              <a:lnSpc>
                <a:spcPct val="115000"/>
              </a:lnSpc>
              <a:spcAft>
                <a:spcPts val="1000"/>
              </a:spcAft>
              <a:tabLst>
                <a:tab pos="962025" algn="l"/>
              </a:tabLst>
            </a:pPr>
            <a:r>
              <a:rPr lang="sl-SI" sz="2800" dirty="0">
                <a:ea typeface="Calibri"/>
                <a:cs typeface="MyriadPro-Bold"/>
              </a:rPr>
              <a:t> </a:t>
            </a:r>
            <a:endParaRPr lang="sl-SI" sz="2800" dirty="0">
              <a:ea typeface="Calibri"/>
              <a:cs typeface="Times New Roman"/>
            </a:endParaRPr>
          </a:p>
        </p:txBody>
      </p:sp>
      <p:pic>
        <p:nvPicPr>
          <p:cNvPr id="5"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356992"/>
            <a:ext cx="2808288"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447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250825" y="692150"/>
            <a:ext cx="4826000" cy="1320800"/>
          </a:xfrm>
          <a:prstGeom prst="rect">
            <a:avLst/>
          </a:prstGeom>
          <a:solidFill>
            <a:srgbClr val="FFFFBD"/>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sz="2000" b="1">
                <a:solidFill>
                  <a:srgbClr val="CC3300"/>
                </a:solidFill>
              </a:rPr>
              <a:t>Življenje na gradovih</a:t>
            </a:r>
            <a:r>
              <a:rPr lang="sl-SI" altLang="sl-SI" sz="2000">
                <a:solidFill>
                  <a:srgbClr val="CC3300"/>
                </a:solidFill>
              </a:rPr>
              <a:t>:</a:t>
            </a:r>
          </a:p>
          <a:p>
            <a:pPr eaLnBrk="1" fontAlgn="base" hangingPunct="1">
              <a:spcBef>
                <a:spcPct val="0"/>
              </a:spcBef>
              <a:spcAft>
                <a:spcPct val="0"/>
              </a:spcAft>
            </a:pPr>
            <a:r>
              <a:rPr lang="sl-SI" altLang="sl-SI" sz="2000">
                <a:solidFill>
                  <a:srgbClr val="000000"/>
                </a:solidFill>
              </a:rPr>
              <a:t>• gradnja na hribih, skalah, ob  jezerih,</a:t>
            </a:r>
          </a:p>
          <a:p>
            <a:pPr eaLnBrk="1" fontAlgn="base" hangingPunct="1">
              <a:spcBef>
                <a:spcPct val="0"/>
              </a:spcBef>
              <a:spcAft>
                <a:spcPct val="0"/>
              </a:spcAft>
            </a:pPr>
            <a:r>
              <a:rPr lang="sl-SI" altLang="sl-SI" sz="2000">
                <a:solidFill>
                  <a:srgbClr val="000000"/>
                </a:solidFill>
              </a:rPr>
              <a:t>• zavarovan z jarkom in dvižnim mostom,</a:t>
            </a:r>
          </a:p>
          <a:p>
            <a:pPr eaLnBrk="1" fontAlgn="base" hangingPunct="1">
              <a:spcBef>
                <a:spcPct val="0"/>
              </a:spcBef>
              <a:spcAft>
                <a:spcPct val="0"/>
              </a:spcAft>
            </a:pPr>
            <a:r>
              <a:rPr lang="sl-SI" altLang="sl-SI" sz="2000">
                <a:solidFill>
                  <a:srgbClr val="000000"/>
                </a:solidFill>
              </a:rPr>
              <a:t>• v času nevarnosti zatočišče kmetov.</a:t>
            </a:r>
          </a:p>
        </p:txBody>
      </p:sp>
      <p:sp>
        <p:nvSpPr>
          <p:cNvPr id="3" name="Rectangle 13"/>
          <p:cNvSpPr>
            <a:spLocks noChangeArrowheads="1"/>
          </p:cNvSpPr>
          <p:nvPr/>
        </p:nvSpPr>
        <p:spPr bwMode="auto">
          <a:xfrm>
            <a:off x="6300192" y="548680"/>
            <a:ext cx="1524000" cy="1320800"/>
          </a:xfrm>
          <a:prstGeom prst="rect">
            <a:avLst/>
          </a:prstGeom>
          <a:solidFill>
            <a:srgbClr val="FFFFBD"/>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Tx/>
              <a:buChar char="•"/>
            </a:pPr>
            <a:r>
              <a:rPr lang="sl-SI" altLang="sl-SI" sz="2000" b="1">
                <a:solidFill>
                  <a:srgbClr val="CC3300"/>
                </a:solidFill>
              </a:rPr>
              <a:t>bojevanje </a:t>
            </a:r>
          </a:p>
          <a:p>
            <a:pPr eaLnBrk="1" fontAlgn="base" hangingPunct="1">
              <a:spcBef>
                <a:spcPct val="0"/>
              </a:spcBef>
              <a:spcAft>
                <a:spcPct val="0"/>
              </a:spcAft>
              <a:buFontTx/>
              <a:buChar char="•"/>
            </a:pPr>
            <a:r>
              <a:rPr lang="sl-SI" altLang="sl-SI" sz="2000" b="1">
                <a:solidFill>
                  <a:srgbClr val="CC3300"/>
                </a:solidFill>
              </a:rPr>
              <a:t>lov</a:t>
            </a:r>
          </a:p>
          <a:p>
            <a:pPr eaLnBrk="1" fontAlgn="base" hangingPunct="1">
              <a:spcBef>
                <a:spcPct val="0"/>
              </a:spcBef>
              <a:spcAft>
                <a:spcPct val="0"/>
              </a:spcAft>
              <a:buFontTx/>
              <a:buChar char="•"/>
            </a:pPr>
            <a:r>
              <a:rPr lang="sl-SI" altLang="sl-SI" sz="2000" b="1">
                <a:solidFill>
                  <a:srgbClr val="CC3300"/>
                </a:solidFill>
              </a:rPr>
              <a:t>turnirji </a:t>
            </a:r>
          </a:p>
          <a:p>
            <a:pPr eaLnBrk="1" fontAlgn="base" hangingPunct="1">
              <a:spcBef>
                <a:spcPct val="0"/>
              </a:spcBef>
              <a:spcAft>
                <a:spcPct val="0"/>
              </a:spcAft>
              <a:buFontTx/>
              <a:buChar char="•"/>
            </a:pPr>
            <a:r>
              <a:rPr lang="sl-SI" altLang="sl-SI" sz="2000" b="1">
                <a:solidFill>
                  <a:srgbClr val="CC3300"/>
                </a:solidFill>
              </a:rPr>
              <a:t>igre</a:t>
            </a:r>
            <a:endParaRPr lang="sl-SI" altLang="sl-SI" sz="2000">
              <a:solidFill>
                <a:srgbClr val="CC3300"/>
              </a:solidFill>
            </a:endParaRPr>
          </a:p>
        </p:txBody>
      </p:sp>
      <p:sp>
        <p:nvSpPr>
          <p:cNvPr id="4" name="Rectangle 15"/>
          <p:cNvSpPr>
            <a:spLocks noChangeArrowheads="1"/>
          </p:cNvSpPr>
          <p:nvPr/>
        </p:nvSpPr>
        <p:spPr bwMode="auto">
          <a:xfrm>
            <a:off x="4790026" y="2567308"/>
            <a:ext cx="4176712" cy="2835275"/>
          </a:xfrm>
          <a:prstGeom prst="rect">
            <a:avLst/>
          </a:prstGeom>
          <a:solidFill>
            <a:srgbClr val="FFFF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sz="2000" b="1" dirty="0">
                <a:solidFill>
                  <a:srgbClr val="CC3300"/>
                </a:solidFill>
              </a:rPr>
              <a:t>Prehrana </a:t>
            </a:r>
            <a:r>
              <a:rPr lang="sl-SI" altLang="sl-SI" sz="2000" dirty="0">
                <a:solidFill>
                  <a:srgbClr val="000000"/>
                </a:solidFill>
              </a:rPr>
              <a:t>raznolika in obilna: </a:t>
            </a:r>
          </a:p>
          <a:p>
            <a:pPr eaLnBrk="1" fontAlgn="base" hangingPunct="1">
              <a:spcBef>
                <a:spcPct val="0"/>
              </a:spcBef>
              <a:spcAft>
                <a:spcPct val="0"/>
              </a:spcAft>
              <a:buFontTx/>
              <a:buChar char="•"/>
            </a:pPr>
            <a:r>
              <a:rPr lang="sl-SI" altLang="sl-SI" sz="2000" dirty="0">
                <a:solidFill>
                  <a:srgbClr val="000000"/>
                </a:solidFill>
              </a:rPr>
              <a:t> meso, divjačina, kruh, zelenjava, </a:t>
            </a:r>
          </a:p>
          <a:p>
            <a:pPr eaLnBrk="1" fontAlgn="base" hangingPunct="1">
              <a:spcBef>
                <a:spcPct val="0"/>
              </a:spcBef>
              <a:spcAft>
                <a:spcPct val="0"/>
              </a:spcAft>
            </a:pPr>
            <a:r>
              <a:rPr lang="sl-SI" altLang="sl-SI" sz="2000" dirty="0">
                <a:solidFill>
                  <a:srgbClr val="000000"/>
                </a:solidFill>
              </a:rPr>
              <a:t> suho sadje, pogače. </a:t>
            </a:r>
          </a:p>
          <a:p>
            <a:pPr eaLnBrk="1" fontAlgn="base" hangingPunct="1">
              <a:spcBef>
                <a:spcPct val="0"/>
              </a:spcBef>
              <a:spcAft>
                <a:spcPct val="0"/>
              </a:spcAft>
              <a:buFontTx/>
              <a:buChar char="•"/>
            </a:pPr>
            <a:r>
              <a:rPr lang="sl-SI" altLang="sl-SI" sz="2000" dirty="0">
                <a:solidFill>
                  <a:srgbClr val="000000"/>
                </a:solidFill>
              </a:rPr>
              <a:t> krožnik: star kruh okrogle oblike. </a:t>
            </a:r>
          </a:p>
          <a:p>
            <a:pPr eaLnBrk="1" fontAlgn="base" hangingPunct="1">
              <a:spcBef>
                <a:spcPct val="0"/>
              </a:spcBef>
              <a:spcAft>
                <a:spcPct val="0"/>
              </a:spcAft>
              <a:buFontTx/>
              <a:buChar char="•"/>
            </a:pPr>
            <a:r>
              <a:rPr lang="sl-SI" altLang="sl-SI" sz="2000" dirty="0">
                <a:solidFill>
                  <a:srgbClr val="000000"/>
                </a:solidFill>
              </a:rPr>
              <a:t> delitev jedi </a:t>
            </a:r>
          </a:p>
          <a:p>
            <a:pPr eaLnBrk="1" fontAlgn="base" hangingPunct="1">
              <a:spcBef>
                <a:spcPct val="0"/>
              </a:spcBef>
              <a:spcAft>
                <a:spcPct val="0"/>
              </a:spcAft>
              <a:buFontTx/>
              <a:buChar char="•"/>
            </a:pPr>
            <a:r>
              <a:rPr lang="sl-SI" altLang="sl-SI" sz="2000" dirty="0">
                <a:solidFill>
                  <a:srgbClr val="000000"/>
                </a:solidFill>
              </a:rPr>
              <a:t> jedli so z rokami, pili vino ali pivo. </a:t>
            </a:r>
          </a:p>
          <a:p>
            <a:pPr eaLnBrk="1" fontAlgn="base" hangingPunct="1">
              <a:spcBef>
                <a:spcPct val="0"/>
              </a:spcBef>
              <a:spcAft>
                <a:spcPct val="0"/>
              </a:spcAft>
            </a:pPr>
            <a:r>
              <a:rPr lang="sl-SI" altLang="sl-SI" sz="2000" dirty="0">
                <a:solidFill>
                  <a:srgbClr val="000000"/>
                </a:solidFill>
              </a:rPr>
              <a:t> Med večerjami in po njih so uživali  </a:t>
            </a:r>
          </a:p>
          <a:p>
            <a:pPr eaLnBrk="1" fontAlgn="base" hangingPunct="1">
              <a:spcBef>
                <a:spcPct val="0"/>
              </a:spcBef>
              <a:spcAft>
                <a:spcPct val="0"/>
              </a:spcAft>
            </a:pPr>
            <a:r>
              <a:rPr lang="sl-SI" altLang="sl-SI" sz="2000" dirty="0">
                <a:solidFill>
                  <a:srgbClr val="000000"/>
                </a:solidFill>
              </a:rPr>
              <a:t> v glasbi, plesnih in akrobatskih  </a:t>
            </a:r>
          </a:p>
          <a:p>
            <a:pPr eaLnBrk="1" fontAlgn="base" hangingPunct="1">
              <a:spcBef>
                <a:spcPct val="0"/>
              </a:spcBef>
              <a:spcAft>
                <a:spcPct val="0"/>
              </a:spcAft>
            </a:pPr>
            <a:r>
              <a:rPr lang="sl-SI" altLang="sl-SI" sz="2000" dirty="0">
                <a:solidFill>
                  <a:srgbClr val="000000"/>
                </a:solidFill>
              </a:rPr>
              <a:t> točkah. </a:t>
            </a: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2425699"/>
            <a:ext cx="4157993" cy="3118495"/>
          </a:xfrm>
          <a:prstGeom prst="rect">
            <a:avLst/>
          </a:prstGeom>
        </p:spPr>
      </p:pic>
    </p:spTree>
    <p:extLst>
      <p:ext uri="{BB962C8B-B14F-4D97-AF65-F5344CB8AC3E}">
        <p14:creationId xmlns:p14="http://schemas.microsoft.com/office/powerpoint/2010/main" val="279669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par>
                          <p:cTn id="11" fill="hold">
                            <p:stCondLst>
                              <p:cond delay="2000"/>
                            </p:stCondLst>
                            <p:childTnLst>
                              <p:par>
                                <p:cTn id="12" presetID="16" presetClass="entr" presetSubtype="2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Horizontal)">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MiddleAgesCast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395" y="39688"/>
            <a:ext cx="5354637"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Rectangle 12"/>
          <p:cNvSpPr>
            <a:spLocks noChangeArrowheads="1"/>
          </p:cNvSpPr>
          <p:nvPr/>
        </p:nvSpPr>
        <p:spPr bwMode="auto">
          <a:xfrm>
            <a:off x="107950" y="2997200"/>
            <a:ext cx="1898650" cy="641350"/>
          </a:xfrm>
          <a:prstGeom prst="rect">
            <a:avLst/>
          </a:prstGeom>
          <a:solidFill>
            <a:srgbClr val="FFFF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a:solidFill>
                  <a:srgbClr val="000000"/>
                </a:solidFill>
              </a:rPr>
              <a:t>skladišča hrane, </a:t>
            </a:r>
          </a:p>
          <a:p>
            <a:pPr eaLnBrk="1" fontAlgn="base" hangingPunct="1">
              <a:spcBef>
                <a:spcPct val="0"/>
              </a:spcBef>
              <a:spcAft>
                <a:spcPct val="0"/>
              </a:spcAft>
            </a:pPr>
            <a:r>
              <a:rPr lang="sl-SI" altLang="sl-SI">
                <a:solidFill>
                  <a:srgbClr val="000000"/>
                </a:solidFill>
              </a:rPr>
              <a:t>orodja in orožja</a:t>
            </a:r>
          </a:p>
        </p:txBody>
      </p:sp>
      <p:sp>
        <p:nvSpPr>
          <p:cNvPr id="10248" name="Rectangle 8"/>
          <p:cNvSpPr>
            <a:spLocks noChangeArrowheads="1"/>
          </p:cNvSpPr>
          <p:nvPr/>
        </p:nvSpPr>
        <p:spPr bwMode="auto">
          <a:xfrm>
            <a:off x="107950" y="2133600"/>
            <a:ext cx="1368425" cy="641350"/>
          </a:xfrm>
          <a:prstGeom prst="rect">
            <a:avLst/>
          </a:prstGeom>
          <a:solidFill>
            <a:srgbClr val="FFFF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a:solidFill>
                  <a:srgbClr val="000000"/>
                </a:solidFill>
              </a:rPr>
              <a:t>dvorana za</a:t>
            </a:r>
          </a:p>
          <a:p>
            <a:pPr eaLnBrk="1" fontAlgn="base" hangingPunct="1">
              <a:spcBef>
                <a:spcPct val="0"/>
              </a:spcBef>
              <a:spcAft>
                <a:spcPct val="0"/>
              </a:spcAft>
            </a:pPr>
            <a:r>
              <a:rPr lang="sl-SI" altLang="sl-SI">
                <a:solidFill>
                  <a:srgbClr val="000000"/>
                </a:solidFill>
              </a:rPr>
              <a:t>srečanja</a:t>
            </a:r>
          </a:p>
        </p:txBody>
      </p:sp>
      <p:sp>
        <p:nvSpPr>
          <p:cNvPr id="10249" name="Rectangle 9"/>
          <p:cNvSpPr>
            <a:spLocks noChangeArrowheads="1"/>
          </p:cNvSpPr>
          <p:nvPr/>
        </p:nvSpPr>
        <p:spPr bwMode="auto">
          <a:xfrm>
            <a:off x="7235825" y="1916113"/>
            <a:ext cx="1746250" cy="641350"/>
          </a:xfrm>
          <a:prstGeom prst="rect">
            <a:avLst/>
          </a:prstGeom>
          <a:solidFill>
            <a:srgbClr val="FFFF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a:solidFill>
                  <a:srgbClr val="000000"/>
                </a:solidFill>
              </a:rPr>
              <a:t>spalnice, </a:t>
            </a:r>
          </a:p>
          <a:p>
            <a:pPr eaLnBrk="1" fontAlgn="base" hangingPunct="1">
              <a:spcBef>
                <a:spcPct val="0"/>
              </a:spcBef>
              <a:spcAft>
                <a:spcPct val="0"/>
              </a:spcAft>
            </a:pPr>
            <a:r>
              <a:rPr lang="sl-SI" altLang="sl-SI">
                <a:solidFill>
                  <a:srgbClr val="000000"/>
                </a:solidFill>
              </a:rPr>
              <a:t>plesna dvorana</a:t>
            </a:r>
          </a:p>
        </p:txBody>
      </p:sp>
      <p:sp>
        <p:nvSpPr>
          <p:cNvPr id="10250" name="Rectangle 10"/>
          <p:cNvSpPr>
            <a:spLocks noChangeArrowheads="1"/>
          </p:cNvSpPr>
          <p:nvPr/>
        </p:nvSpPr>
        <p:spPr bwMode="auto">
          <a:xfrm>
            <a:off x="107950" y="1268413"/>
            <a:ext cx="1314450" cy="641350"/>
          </a:xfrm>
          <a:prstGeom prst="rect">
            <a:avLst/>
          </a:prstGeom>
          <a:solidFill>
            <a:srgbClr val="FFFF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dirty="0">
                <a:solidFill>
                  <a:srgbClr val="000000"/>
                </a:solidFill>
              </a:rPr>
              <a:t>prostori za </a:t>
            </a:r>
          </a:p>
          <a:p>
            <a:pPr eaLnBrk="1" fontAlgn="base" hangingPunct="1">
              <a:spcBef>
                <a:spcPct val="0"/>
              </a:spcBef>
              <a:spcAft>
                <a:spcPct val="0"/>
              </a:spcAft>
            </a:pPr>
            <a:r>
              <a:rPr lang="sl-SI" altLang="sl-SI" dirty="0">
                <a:solidFill>
                  <a:srgbClr val="000000"/>
                </a:solidFill>
              </a:rPr>
              <a:t>služinčad</a:t>
            </a:r>
          </a:p>
        </p:txBody>
      </p:sp>
      <p:sp>
        <p:nvSpPr>
          <p:cNvPr id="10251" name="Rectangle 11"/>
          <p:cNvSpPr>
            <a:spLocks noChangeArrowheads="1"/>
          </p:cNvSpPr>
          <p:nvPr/>
        </p:nvSpPr>
        <p:spPr bwMode="auto">
          <a:xfrm>
            <a:off x="7019925" y="3284538"/>
            <a:ext cx="1987550" cy="366712"/>
          </a:xfrm>
          <a:prstGeom prst="rect">
            <a:avLst/>
          </a:prstGeom>
          <a:solidFill>
            <a:srgbClr val="FFFF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a:solidFill>
                  <a:srgbClr val="000000"/>
                </a:solidFill>
              </a:rPr>
              <a:t>klet z delavnicami</a:t>
            </a:r>
          </a:p>
        </p:txBody>
      </p:sp>
      <p:sp>
        <p:nvSpPr>
          <p:cNvPr id="10253" name="Rectangle 13"/>
          <p:cNvSpPr>
            <a:spLocks noChangeArrowheads="1"/>
          </p:cNvSpPr>
          <p:nvPr/>
        </p:nvSpPr>
        <p:spPr bwMode="auto">
          <a:xfrm>
            <a:off x="7451725" y="2708275"/>
            <a:ext cx="1568450" cy="366713"/>
          </a:xfrm>
          <a:prstGeom prst="rect">
            <a:avLst/>
          </a:prstGeom>
          <a:solidFill>
            <a:srgbClr val="FFFF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a:solidFill>
                  <a:srgbClr val="000000"/>
                </a:solidFill>
              </a:rPr>
              <a:t>hlevi za konje</a:t>
            </a:r>
          </a:p>
        </p:txBody>
      </p:sp>
      <p:sp>
        <p:nvSpPr>
          <p:cNvPr id="10254" name="Rectangle 14"/>
          <p:cNvSpPr>
            <a:spLocks noChangeArrowheads="1"/>
          </p:cNvSpPr>
          <p:nvPr/>
        </p:nvSpPr>
        <p:spPr bwMode="auto">
          <a:xfrm>
            <a:off x="179388" y="188913"/>
            <a:ext cx="1885950" cy="366712"/>
          </a:xfrm>
          <a:prstGeom prst="rect">
            <a:avLst/>
          </a:prstGeom>
          <a:solidFill>
            <a:srgbClr val="FFFF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b="1">
                <a:solidFill>
                  <a:srgbClr val="000000"/>
                </a:solidFill>
              </a:rPr>
              <a:t>Grajski prostori</a:t>
            </a:r>
          </a:p>
        </p:txBody>
      </p:sp>
      <p:sp>
        <p:nvSpPr>
          <p:cNvPr id="10257" name="Rectangle 17"/>
          <p:cNvSpPr>
            <a:spLocks noChangeArrowheads="1"/>
          </p:cNvSpPr>
          <p:nvPr/>
        </p:nvSpPr>
        <p:spPr bwMode="auto">
          <a:xfrm>
            <a:off x="8027988" y="1412875"/>
            <a:ext cx="908050" cy="366713"/>
          </a:xfrm>
          <a:prstGeom prst="rect">
            <a:avLst/>
          </a:prstGeom>
          <a:solidFill>
            <a:srgbClr val="FFFF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a:solidFill>
                  <a:srgbClr val="000000"/>
                </a:solidFill>
              </a:rPr>
              <a:t>kuhinja</a:t>
            </a:r>
          </a:p>
        </p:txBody>
      </p:sp>
      <p:grpSp>
        <p:nvGrpSpPr>
          <p:cNvPr id="10258" name="Group 18"/>
          <p:cNvGrpSpPr>
            <a:grpSpLocks/>
          </p:cNvGrpSpPr>
          <p:nvPr/>
        </p:nvGrpSpPr>
        <p:grpSpPr bwMode="auto">
          <a:xfrm>
            <a:off x="2179075" y="3813137"/>
            <a:ext cx="6840537" cy="2855951"/>
            <a:chOff x="361" y="1544"/>
            <a:chExt cx="4494" cy="1800"/>
          </a:xfrm>
        </p:grpSpPr>
        <p:pic>
          <p:nvPicPr>
            <p:cNvPr id="4111" name="Picture 19" descr="[timeli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 y="1544"/>
              <a:ext cx="4494"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Text Box 20"/>
            <p:cNvSpPr txBox="1">
              <a:spLocks noChangeArrowheads="1"/>
            </p:cNvSpPr>
            <p:nvPr/>
          </p:nvSpPr>
          <p:spPr bwMode="auto">
            <a:xfrm>
              <a:off x="385" y="3022"/>
              <a:ext cx="4414" cy="2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sz="1600">
                  <a:solidFill>
                    <a:srgbClr val="000000"/>
                  </a:solidFill>
                </a:rPr>
                <a:t>Bizantinsko cesarstvo   Frankovska država   1000 – 1200       13. stoletje</a:t>
              </a:r>
            </a:p>
          </p:txBody>
        </p:sp>
      </p:grpSp>
      <p:sp>
        <p:nvSpPr>
          <p:cNvPr id="10261" name="Rectangle 21"/>
          <p:cNvSpPr>
            <a:spLocks noChangeArrowheads="1"/>
          </p:cNvSpPr>
          <p:nvPr/>
        </p:nvSpPr>
        <p:spPr bwMode="auto">
          <a:xfrm>
            <a:off x="107950" y="3716338"/>
            <a:ext cx="1944688" cy="1920875"/>
          </a:xfrm>
          <a:prstGeom prst="rect">
            <a:avLst/>
          </a:prstGeom>
          <a:solidFill>
            <a:srgbClr val="FFFF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sz="2000" b="1">
                <a:solidFill>
                  <a:srgbClr val="CC3300"/>
                </a:solidFill>
              </a:rPr>
              <a:t>Oblačila: </a:t>
            </a:r>
          </a:p>
          <a:p>
            <a:pPr eaLnBrk="1" fontAlgn="base" hangingPunct="1">
              <a:spcBef>
                <a:spcPct val="0"/>
              </a:spcBef>
              <a:spcAft>
                <a:spcPct val="0"/>
              </a:spcAft>
            </a:pPr>
            <a:r>
              <a:rPr lang="sl-SI" altLang="sl-SI" sz="2000">
                <a:solidFill>
                  <a:srgbClr val="000000"/>
                </a:solidFill>
              </a:rPr>
              <a:t>živahne barve </a:t>
            </a:r>
          </a:p>
          <a:p>
            <a:pPr eaLnBrk="1" fontAlgn="base" hangingPunct="1">
              <a:spcBef>
                <a:spcPct val="0"/>
              </a:spcBef>
              <a:spcAft>
                <a:spcPct val="0"/>
              </a:spcAft>
            </a:pPr>
            <a:r>
              <a:rPr lang="sl-SI" altLang="sl-SI">
                <a:solidFill>
                  <a:srgbClr val="000000"/>
                </a:solidFill>
              </a:rPr>
              <a:t>(</a:t>
            </a:r>
            <a:r>
              <a:rPr lang="sl-SI" altLang="sl-SI" sz="2000">
                <a:solidFill>
                  <a:srgbClr val="000000"/>
                </a:solidFill>
              </a:rPr>
              <a:t>svila, žamet, krzno</a:t>
            </a:r>
            <a:r>
              <a:rPr lang="sl-SI" altLang="sl-SI">
                <a:solidFill>
                  <a:srgbClr val="000000"/>
                </a:solidFill>
              </a:rPr>
              <a:t>),</a:t>
            </a:r>
            <a:r>
              <a:rPr lang="sl-SI" altLang="sl-SI" sz="1600">
                <a:solidFill>
                  <a:srgbClr val="000000"/>
                </a:solidFill>
              </a:rPr>
              <a:t> </a:t>
            </a:r>
            <a:r>
              <a:rPr lang="sl-SI" altLang="sl-SI" sz="2000">
                <a:solidFill>
                  <a:srgbClr val="000000"/>
                </a:solidFill>
              </a:rPr>
              <a:t>verižice, prstani, nakit iz dragih kamnov.</a:t>
            </a:r>
          </a:p>
        </p:txBody>
      </p:sp>
      <p:sp>
        <p:nvSpPr>
          <p:cNvPr id="10262" name="Rectangle 22"/>
          <p:cNvSpPr>
            <a:spLocks noChangeArrowheads="1"/>
          </p:cNvSpPr>
          <p:nvPr/>
        </p:nvSpPr>
        <p:spPr bwMode="auto">
          <a:xfrm>
            <a:off x="8027988" y="836613"/>
            <a:ext cx="857250" cy="366712"/>
          </a:xfrm>
          <a:prstGeom prst="rect">
            <a:avLst/>
          </a:prstGeom>
          <a:solidFill>
            <a:srgbClr val="FFFF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l-SI" altLang="sl-SI">
                <a:solidFill>
                  <a:srgbClr val="000000"/>
                </a:solidFill>
              </a:rPr>
              <a:t>kapela</a:t>
            </a:r>
          </a:p>
        </p:txBody>
      </p:sp>
      <p:sp>
        <p:nvSpPr>
          <p:cNvPr id="4110" name="AutoShape 23">
            <a:hlinkClick r:id="rId4" highlightClick="1"/>
          </p:cNvPr>
          <p:cNvSpPr>
            <a:spLocks noChangeArrowheads="1"/>
          </p:cNvSpPr>
          <p:nvPr/>
        </p:nvSpPr>
        <p:spPr bwMode="auto">
          <a:xfrm>
            <a:off x="107950" y="6021388"/>
            <a:ext cx="1944688" cy="647700"/>
          </a:xfrm>
          <a:prstGeom prst="actionButtonBlank">
            <a:avLst/>
          </a:prstGeom>
          <a:solidFill>
            <a:srgbClr val="FFFFFF"/>
          </a:solidFill>
          <a:ln w="317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sl-SI" altLang="sl-SI" sz="1600">
                <a:solidFill>
                  <a:srgbClr val="CC3300"/>
                </a:solidFill>
              </a:rPr>
              <a:t>SREDNJEVEŠKI</a:t>
            </a:r>
          </a:p>
          <a:p>
            <a:pPr algn="ctr" eaLnBrk="1" fontAlgn="base" hangingPunct="1">
              <a:spcBef>
                <a:spcPct val="0"/>
              </a:spcBef>
              <a:spcAft>
                <a:spcPct val="0"/>
              </a:spcAft>
            </a:pPr>
            <a:r>
              <a:rPr lang="sl-SI" altLang="sl-SI" sz="1600">
                <a:solidFill>
                  <a:srgbClr val="CC3300"/>
                </a:solidFill>
              </a:rPr>
              <a:t>DNEVI V KAMNIKU</a:t>
            </a:r>
          </a:p>
        </p:txBody>
      </p:sp>
    </p:spTree>
    <p:extLst>
      <p:ext uri="{BB962C8B-B14F-4D97-AF65-F5344CB8AC3E}">
        <p14:creationId xmlns:p14="http://schemas.microsoft.com/office/powerpoint/2010/main" val="3099880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box(in)">
                                      <p:cBhvr>
                                        <p:cTn id="7" dur="2000"/>
                                        <p:tgtEl>
                                          <p:spTgt spid="10254"/>
                                        </p:tgtEl>
                                      </p:cBhvr>
                                    </p:animEffect>
                                  </p:childTnLst>
                                </p:cTn>
                              </p:par>
                            </p:childTnLst>
                          </p:cTn>
                        </p:par>
                        <p:par>
                          <p:cTn id="8" fill="hold" nodeType="afterGroup">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10250"/>
                                        </p:tgtEl>
                                        <p:attrNameLst>
                                          <p:attrName>style.visibility</p:attrName>
                                        </p:attrNameLst>
                                      </p:cBhvr>
                                      <p:to>
                                        <p:strVal val="visible"/>
                                      </p:to>
                                    </p:set>
                                    <p:animEffect transition="in" filter="box(in)">
                                      <p:cBhvr>
                                        <p:cTn id="11" dur="2000"/>
                                        <p:tgtEl>
                                          <p:spTgt spid="10250"/>
                                        </p:tgtEl>
                                      </p:cBhvr>
                                    </p:animEffect>
                                  </p:childTnLst>
                                </p:cTn>
                              </p:par>
                            </p:childTnLst>
                          </p:cTn>
                        </p:par>
                        <p:par>
                          <p:cTn id="12" fill="hold" nodeType="afterGroup">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10248"/>
                                        </p:tgtEl>
                                        <p:attrNameLst>
                                          <p:attrName>style.visibility</p:attrName>
                                        </p:attrNameLst>
                                      </p:cBhvr>
                                      <p:to>
                                        <p:strVal val="visible"/>
                                      </p:to>
                                    </p:set>
                                    <p:animEffect transition="in" filter="box(in)">
                                      <p:cBhvr>
                                        <p:cTn id="15" dur="2000"/>
                                        <p:tgtEl>
                                          <p:spTgt spid="10248"/>
                                        </p:tgtEl>
                                      </p:cBhvr>
                                    </p:animEffect>
                                  </p:childTnLst>
                                </p:cTn>
                              </p:par>
                            </p:childTnLst>
                          </p:cTn>
                        </p:par>
                        <p:par>
                          <p:cTn id="16" fill="hold" nodeType="afterGroup">
                            <p:stCondLst>
                              <p:cond delay="6000"/>
                            </p:stCondLst>
                            <p:childTnLst>
                              <p:par>
                                <p:cTn id="17" presetID="4" presetClass="entr" presetSubtype="16" fill="hold" grpId="0" nodeType="afterEffect">
                                  <p:stCondLst>
                                    <p:cond delay="0"/>
                                  </p:stCondLst>
                                  <p:childTnLst>
                                    <p:set>
                                      <p:cBhvr>
                                        <p:cTn id="18" dur="1" fill="hold">
                                          <p:stCondLst>
                                            <p:cond delay="0"/>
                                          </p:stCondLst>
                                        </p:cTn>
                                        <p:tgtEl>
                                          <p:spTgt spid="10252"/>
                                        </p:tgtEl>
                                        <p:attrNameLst>
                                          <p:attrName>style.visibility</p:attrName>
                                        </p:attrNameLst>
                                      </p:cBhvr>
                                      <p:to>
                                        <p:strVal val="visible"/>
                                      </p:to>
                                    </p:set>
                                    <p:animEffect transition="in" filter="box(in)">
                                      <p:cBhvr>
                                        <p:cTn id="19" dur="2000"/>
                                        <p:tgtEl>
                                          <p:spTgt spid="10252"/>
                                        </p:tgtEl>
                                      </p:cBhvr>
                                    </p:animEffect>
                                  </p:childTnLst>
                                </p:cTn>
                              </p:par>
                            </p:childTnLst>
                          </p:cTn>
                        </p:par>
                        <p:par>
                          <p:cTn id="20" fill="hold" nodeType="afterGroup">
                            <p:stCondLst>
                              <p:cond delay="8000"/>
                            </p:stCondLst>
                            <p:childTnLst>
                              <p:par>
                                <p:cTn id="21" presetID="4" presetClass="entr" presetSubtype="16" fill="hold" grpId="0" nodeType="afterEffect">
                                  <p:stCondLst>
                                    <p:cond delay="0"/>
                                  </p:stCondLst>
                                  <p:childTnLst>
                                    <p:set>
                                      <p:cBhvr>
                                        <p:cTn id="22" dur="1" fill="hold">
                                          <p:stCondLst>
                                            <p:cond delay="0"/>
                                          </p:stCondLst>
                                        </p:cTn>
                                        <p:tgtEl>
                                          <p:spTgt spid="10257"/>
                                        </p:tgtEl>
                                        <p:attrNameLst>
                                          <p:attrName>style.visibility</p:attrName>
                                        </p:attrNameLst>
                                      </p:cBhvr>
                                      <p:to>
                                        <p:strVal val="visible"/>
                                      </p:to>
                                    </p:set>
                                    <p:animEffect transition="in" filter="box(in)">
                                      <p:cBhvr>
                                        <p:cTn id="23" dur="2000"/>
                                        <p:tgtEl>
                                          <p:spTgt spid="10257"/>
                                        </p:tgtEl>
                                      </p:cBhvr>
                                    </p:animEffect>
                                  </p:childTnLst>
                                </p:cTn>
                              </p:par>
                            </p:childTnLst>
                          </p:cTn>
                        </p:par>
                        <p:par>
                          <p:cTn id="24" fill="hold" nodeType="afterGroup">
                            <p:stCondLst>
                              <p:cond delay="10000"/>
                            </p:stCondLst>
                            <p:childTnLst>
                              <p:par>
                                <p:cTn id="25" presetID="4" presetClass="entr" presetSubtype="16" fill="hold" grpId="0" nodeType="afterEffect">
                                  <p:stCondLst>
                                    <p:cond delay="0"/>
                                  </p:stCondLst>
                                  <p:childTnLst>
                                    <p:set>
                                      <p:cBhvr>
                                        <p:cTn id="26" dur="1" fill="hold">
                                          <p:stCondLst>
                                            <p:cond delay="0"/>
                                          </p:stCondLst>
                                        </p:cTn>
                                        <p:tgtEl>
                                          <p:spTgt spid="10249"/>
                                        </p:tgtEl>
                                        <p:attrNameLst>
                                          <p:attrName>style.visibility</p:attrName>
                                        </p:attrNameLst>
                                      </p:cBhvr>
                                      <p:to>
                                        <p:strVal val="visible"/>
                                      </p:to>
                                    </p:set>
                                    <p:animEffect transition="in" filter="box(in)">
                                      <p:cBhvr>
                                        <p:cTn id="27" dur="2000"/>
                                        <p:tgtEl>
                                          <p:spTgt spid="10249"/>
                                        </p:tgtEl>
                                      </p:cBhvr>
                                    </p:animEffect>
                                  </p:childTnLst>
                                </p:cTn>
                              </p:par>
                            </p:childTnLst>
                          </p:cTn>
                        </p:par>
                        <p:par>
                          <p:cTn id="28" fill="hold" nodeType="afterGroup">
                            <p:stCondLst>
                              <p:cond delay="12000"/>
                            </p:stCondLst>
                            <p:childTnLst>
                              <p:par>
                                <p:cTn id="29" presetID="4" presetClass="entr" presetSubtype="16" fill="hold" grpId="0" nodeType="afterEffect">
                                  <p:stCondLst>
                                    <p:cond delay="0"/>
                                  </p:stCondLst>
                                  <p:childTnLst>
                                    <p:set>
                                      <p:cBhvr>
                                        <p:cTn id="30" dur="1" fill="hold">
                                          <p:stCondLst>
                                            <p:cond delay="0"/>
                                          </p:stCondLst>
                                        </p:cTn>
                                        <p:tgtEl>
                                          <p:spTgt spid="10251"/>
                                        </p:tgtEl>
                                        <p:attrNameLst>
                                          <p:attrName>style.visibility</p:attrName>
                                        </p:attrNameLst>
                                      </p:cBhvr>
                                      <p:to>
                                        <p:strVal val="visible"/>
                                      </p:to>
                                    </p:set>
                                    <p:animEffect transition="in" filter="box(in)">
                                      <p:cBhvr>
                                        <p:cTn id="31" dur="2000"/>
                                        <p:tgtEl>
                                          <p:spTgt spid="10251"/>
                                        </p:tgtEl>
                                      </p:cBhvr>
                                    </p:animEffect>
                                  </p:childTnLst>
                                </p:cTn>
                              </p:par>
                            </p:childTnLst>
                          </p:cTn>
                        </p:par>
                        <p:par>
                          <p:cTn id="32" fill="hold" nodeType="afterGroup">
                            <p:stCondLst>
                              <p:cond delay="14000"/>
                            </p:stCondLst>
                            <p:childTnLst>
                              <p:par>
                                <p:cTn id="33" presetID="4" presetClass="entr" presetSubtype="16" fill="hold" grpId="0" nodeType="afterEffect">
                                  <p:stCondLst>
                                    <p:cond delay="0"/>
                                  </p:stCondLst>
                                  <p:childTnLst>
                                    <p:set>
                                      <p:cBhvr>
                                        <p:cTn id="34" dur="1" fill="hold">
                                          <p:stCondLst>
                                            <p:cond delay="0"/>
                                          </p:stCondLst>
                                        </p:cTn>
                                        <p:tgtEl>
                                          <p:spTgt spid="10253"/>
                                        </p:tgtEl>
                                        <p:attrNameLst>
                                          <p:attrName>style.visibility</p:attrName>
                                        </p:attrNameLst>
                                      </p:cBhvr>
                                      <p:to>
                                        <p:strVal val="visible"/>
                                      </p:to>
                                    </p:set>
                                    <p:animEffect transition="in" filter="box(in)">
                                      <p:cBhvr>
                                        <p:cTn id="35" dur="2000"/>
                                        <p:tgtEl>
                                          <p:spTgt spid="10253"/>
                                        </p:tgtEl>
                                      </p:cBhvr>
                                    </p:animEffect>
                                  </p:childTnLst>
                                </p:cTn>
                              </p:par>
                            </p:childTnLst>
                          </p:cTn>
                        </p:par>
                        <p:par>
                          <p:cTn id="36" fill="hold" nodeType="afterGroup">
                            <p:stCondLst>
                              <p:cond delay="16000"/>
                            </p:stCondLst>
                            <p:childTnLst>
                              <p:par>
                                <p:cTn id="37" presetID="4" presetClass="entr" presetSubtype="16" fill="hold" grpId="0" nodeType="afterEffect">
                                  <p:stCondLst>
                                    <p:cond delay="0"/>
                                  </p:stCondLst>
                                  <p:childTnLst>
                                    <p:set>
                                      <p:cBhvr>
                                        <p:cTn id="38" dur="1" fill="hold">
                                          <p:stCondLst>
                                            <p:cond delay="0"/>
                                          </p:stCondLst>
                                        </p:cTn>
                                        <p:tgtEl>
                                          <p:spTgt spid="10262"/>
                                        </p:tgtEl>
                                        <p:attrNameLst>
                                          <p:attrName>style.visibility</p:attrName>
                                        </p:attrNameLst>
                                      </p:cBhvr>
                                      <p:to>
                                        <p:strVal val="visible"/>
                                      </p:to>
                                    </p:set>
                                    <p:animEffect transition="in" filter="box(in)">
                                      <p:cBhvr>
                                        <p:cTn id="39" dur="2000"/>
                                        <p:tgtEl>
                                          <p:spTgt spid="1026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10261"/>
                                        </p:tgtEl>
                                        <p:attrNameLst>
                                          <p:attrName>style.visibility</p:attrName>
                                        </p:attrNameLst>
                                      </p:cBhvr>
                                      <p:to>
                                        <p:strVal val="visible"/>
                                      </p:to>
                                    </p:set>
                                    <p:animEffect transition="in" filter="barn(inHorizontal)">
                                      <p:cBhvr>
                                        <p:cTn id="44" dur="2000"/>
                                        <p:tgtEl>
                                          <p:spTgt spid="1026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10258"/>
                                        </p:tgtEl>
                                        <p:attrNameLst>
                                          <p:attrName>style.visibility</p:attrName>
                                        </p:attrNameLst>
                                      </p:cBhvr>
                                      <p:to>
                                        <p:strVal val="visible"/>
                                      </p:to>
                                    </p:set>
                                    <p:anim calcmode="lin" valueType="num">
                                      <p:cBhvr>
                                        <p:cTn id="49" dur="1000" fill="hold"/>
                                        <p:tgtEl>
                                          <p:spTgt spid="10258"/>
                                        </p:tgtEl>
                                        <p:attrNameLst>
                                          <p:attrName>ppt_w</p:attrName>
                                        </p:attrNameLst>
                                      </p:cBhvr>
                                      <p:tavLst>
                                        <p:tav tm="0">
                                          <p:val>
                                            <p:strVal val="#ppt_w*0.70"/>
                                          </p:val>
                                        </p:tav>
                                        <p:tav tm="100000">
                                          <p:val>
                                            <p:strVal val="#ppt_w"/>
                                          </p:val>
                                        </p:tav>
                                      </p:tavLst>
                                    </p:anim>
                                    <p:anim calcmode="lin" valueType="num">
                                      <p:cBhvr>
                                        <p:cTn id="50" dur="1000" fill="hold"/>
                                        <p:tgtEl>
                                          <p:spTgt spid="10258"/>
                                        </p:tgtEl>
                                        <p:attrNameLst>
                                          <p:attrName>ppt_h</p:attrName>
                                        </p:attrNameLst>
                                      </p:cBhvr>
                                      <p:tavLst>
                                        <p:tav tm="0">
                                          <p:val>
                                            <p:strVal val="#ppt_h"/>
                                          </p:val>
                                        </p:tav>
                                        <p:tav tm="100000">
                                          <p:val>
                                            <p:strVal val="#ppt_h"/>
                                          </p:val>
                                        </p:tav>
                                      </p:tavLst>
                                    </p:anim>
                                    <p:animEffect transition="in" filter="fade">
                                      <p:cBhvr>
                                        <p:cTn id="51" dur="1000"/>
                                        <p:tgtEl>
                                          <p:spTgt spid="10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animBg="1"/>
      <p:bldP spid="10248" grpId="0" animBg="1"/>
      <p:bldP spid="10249" grpId="0" animBg="1"/>
      <p:bldP spid="10250" grpId="0" animBg="1"/>
      <p:bldP spid="10251" grpId="0" animBg="1"/>
      <p:bldP spid="10253" grpId="0" animBg="1"/>
      <p:bldP spid="10254" grpId="0" animBg="1"/>
      <p:bldP spid="10257" grpId="0" animBg="1"/>
      <p:bldP spid="10261" grpId="0" animBg="1"/>
      <p:bldP spid="102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827584" y="548680"/>
            <a:ext cx="7416824" cy="3281924"/>
          </a:xfrm>
          <a:prstGeom prst="rect">
            <a:avLst/>
          </a:prstGeom>
        </p:spPr>
        <p:txBody>
          <a:bodyPr wrap="square">
            <a:spAutoFit/>
          </a:bodyPr>
          <a:lstStyle/>
          <a:p>
            <a:pPr>
              <a:lnSpc>
                <a:spcPct val="115000"/>
              </a:lnSpc>
              <a:spcAft>
                <a:spcPts val="1000"/>
              </a:spcAft>
              <a:tabLst>
                <a:tab pos="962025" algn="l"/>
              </a:tabLst>
            </a:pPr>
            <a:r>
              <a:rPr lang="sl-SI" sz="2400" b="1" dirty="0">
                <a:solidFill>
                  <a:srgbClr val="C00000"/>
                </a:solidFill>
                <a:ea typeface="Calibri"/>
                <a:cs typeface="MyriadPro-Bold"/>
              </a:rPr>
              <a:t>	</a:t>
            </a:r>
            <a:endParaRPr lang="sl-SI" sz="2400" dirty="0">
              <a:ea typeface="Calibri"/>
              <a:cs typeface="Times New Roman"/>
            </a:endParaRPr>
          </a:p>
          <a:p>
            <a:pPr>
              <a:lnSpc>
                <a:spcPct val="115000"/>
              </a:lnSpc>
              <a:spcAft>
                <a:spcPts val="1000"/>
              </a:spcAft>
            </a:pPr>
            <a:r>
              <a:rPr lang="sl-SI" sz="2400" b="1" dirty="0">
                <a:solidFill>
                  <a:srgbClr val="C00000"/>
                </a:solidFill>
                <a:ea typeface="Calibri"/>
                <a:cs typeface="MyriadPro-Bold"/>
              </a:rPr>
              <a:t>ŽIVLENJE V GRADOVIH IN MESTIH</a:t>
            </a:r>
            <a:endParaRPr lang="sl-SI" sz="2400" dirty="0">
              <a:ea typeface="Calibri"/>
              <a:cs typeface="Times New Roman"/>
            </a:endParaRPr>
          </a:p>
          <a:p>
            <a:pPr>
              <a:lnSpc>
                <a:spcPct val="115000"/>
              </a:lnSpc>
              <a:spcAft>
                <a:spcPts val="1000"/>
              </a:spcAft>
            </a:pPr>
            <a:r>
              <a:rPr lang="sl-SI" sz="2400" b="1" dirty="0">
                <a:solidFill>
                  <a:srgbClr val="C00000"/>
                </a:solidFill>
                <a:ea typeface="Calibri"/>
                <a:cs typeface="MyriadPro-Bold"/>
              </a:rPr>
              <a:t> </a:t>
            </a:r>
            <a:endParaRPr lang="sl-SI" sz="2400" dirty="0">
              <a:ea typeface="Calibri"/>
              <a:cs typeface="Times New Roman"/>
            </a:endParaRPr>
          </a:p>
          <a:p>
            <a:pPr>
              <a:lnSpc>
                <a:spcPct val="115000"/>
              </a:lnSpc>
              <a:spcAft>
                <a:spcPts val="1000"/>
              </a:spcAft>
            </a:pPr>
            <a:r>
              <a:rPr lang="sl-SI" sz="2400" b="1" dirty="0">
                <a:solidFill>
                  <a:srgbClr val="C00000"/>
                </a:solidFill>
                <a:ea typeface="Calibri"/>
                <a:cs typeface="MyriadPro-Bold"/>
              </a:rPr>
              <a:t>- </a:t>
            </a:r>
            <a:r>
              <a:rPr lang="sl-SI" sz="2400" dirty="0">
                <a:ea typeface="Calibri"/>
                <a:cs typeface="MyriadPro-Bold"/>
              </a:rPr>
              <a:t>plemiči so imeli  posebne pravice</a:t>
            </a:r>
            <a:endParaRPr lang="sl-SI" sz="2400" dirty="0">
              <a:ea typeface="Calibri"/>
              <a:cs typeface="Times New Roman"/>
            </a:endParaRPr>
          </a:p>
          <a:p>
            <a:pPr>
              <a:lnSpc>
                <a:spcPct val="115000"/>
              </a:lnSpc>
              <a:spcAft>
                <a:spcPts val="1000"/>
              </a:spcAft>
            </a:pPr>
            <a:r>
              <a:rPr lang="sl-SI" sz="2400" dirty="0">
                <a:ea typeface="Calibri"/>
                <a:cs typeface="MyriadPro-Bold"/>
              </a:rPr>
              <a:t>- živeli so razkošno</a:t>
            </a:r>
            <a:endParaRPr lang="sl-SI" sz="2400" dirty="0">
              <a:ea typeface="Calibri"/>
              <a:cs typeface="Times New Roman"/>
            </a:endParaRPr>
          </a:p>
          <a:p>
            <a:pPr>
              <a:lnSpc>
                <a:spcPct val="115000"/>
              </a:lnSpc>
              <a:spcAft>
                <a:spcPts val="1000"/>
              </a:spcAft>
              <a:tabLst>
                <a:tab pos="1638300" algn="l"/>
                <a:tab pos="1657350" algn="l"/>
              </a:tabLst>
            </a:pPr>
            <a:r>
              <a:rPr lang="sl-SI" sz="2400" dirty="0">
                <a:ea typeface="Times New Roman"/>
                <a:cs typeface="Times New Roman"/>
              </a:rPr>
              <a:t>- meščani so bili svobodni,  živeli bolje od kmetov	</a:t>
            </a:r>
            <a:endParaRPr lang="sl-SI" sz="2400" dirty="0">
              <a:ea typeface="Calibri"/>
              <a:cs typeface="Times New Roman"/>
            </a:endParaRPr>
          </a:p>
        </p:txBody>
      </p:sp>
    </p:spTree>
    <p:extLst>
      <p:ext uri="{BB962C8B-B14F-4D97-AF65-F5344CB8AC3E}">
        <p14:creationId xmlns:p14="http://schemas.microsoft.com/office/powerpoint/2010/main" val="98413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161</TotalTime>
  <Words>1020</Words>
  <Application>Microsoft Office PowerPoint</Application>
  <PresentationFormat>Diaprojekcija na zaslonu (4:3)</PresentationFormat>
  <Paragraphs>148</Paragraphs>
  <Slides>15</Slides>
  <Notes>0</Notes>
  <HiddenSlides>0</HiddenSlides>
  <MMClips>0</MMClips>
  <ScaleCrop>false</ScaleCrop>
  <HeadingPairs>
    <vt:vector size="4" baseType="variant">
      <vt:variant>
        <vt:lpstr>Tema</vt:lpstr>
      </vt:variant>
      <vt:variant>
        <vt:i4>2</vt:i4>
      </vt:variant>
      <vt:variant>
        <vt:lpstr>Naslovi diapozitivov</vt:lpstr>
      </vt:variant>
      <vt:variant>
        <vt:i4>15</vt:i4>
      </vt:variant>
    </vt:vector>
  </HeadingPairs>
  <TitlesOfParts>
    <vt:vector size="17" baseType="lpstr">
      <vt:lpstr>Officeova tema</vt:lpstr>
      <vt:lpstr>Privzeti načrt</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Jasna Dobaj</dc:creator>
  <cp:lastModifiedBy>Jasna Dobaj</cp:lastModifiedBy>
  <cp:revision>15</cp:revision>
  <dcterms:created xsi:type="dcterms:W3CDTF">2016-04-03T14:19:45Z</dcterms:created>
  <dcterms:modified xsi:type="dcterms:W3CDTF">2020-04-05T08:08:52Z</dcterms:modified>
</cp:coreProperties>
</file>