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9B67F5-6193-4D44-9864-0C7A7A15E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3B57E9C-20A8-4F7F-9566-E91836D91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B4C1FD-E58E-486C-87AF-4ED6A9965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85C04AB-3CC8-4803-9142-242953A1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83A78A-D87C-4744-BC72-BC8EFCFB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808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B54948-1680-41A8-806D-0BB9CC51B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73C7DFF-145E-4BAD-ACFD-1F1648AF0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6480B78-D94C-489D-A018-4FDEC0E7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3FB3B92-FD26-4D6D-BA2E-D9B4418FF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071F182-0C78-48D8-A0B1-ED915B0D9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92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F3A2F3E-05DD-4365-90B1-008147D230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C002BEA-0E1B-4DE8-BE7A-078355889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F74FDB3-36D5-4324-A92E-920C3E305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04DAD4D-FAC6-44D7-A42D-D31C99E4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CD2A57-98A4-4BA9-B8D8-13A8D069E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60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FFF8F-F4B3-470D-9118-DC31D1A6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34A9EC-2207-4FB6-A3EA-2BE7A8DF1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8B62B7C-3427-49DC-A94E-B05B62A8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0719B30-01F5-47A8-9632-1B8976EF9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9E21FD4-228F-4807-BFC6-BC52E7ED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17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8FC115-825F-4915-BA72-847EDF26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16F1F74-24AA-49A2-842A-338951673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5AE8A3B-F844-461C-9092-B5535FE2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6F6E398-61B9-4603-B140-EC251568B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49CE7B-E3D1-4318-B35A-5BBE5230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756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217867-9F65-4623-8A02-CFBD0423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105CC5-0AB3-4439-8C60-E94B288A7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48379BD-383B-459E-B790-AE7BA1B41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58F16D4-A056-498C-9D79-52328113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AB9B057-D2DF-4765-9B1F-3BC302C36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56F7E06-6B85-4601-8D5B-2AE810D2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305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A02828-2A28-4734-9550-3C512C033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BA9A42E-4971-408B-A4CB-D0DFF76FE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C470558-E3D6-4597-887D-3EE0A150F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90A43A5-6B19-4FF8-97D0-E8DF6A5B6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FBB5D68-D924-49D5-8ADE-6D813AB39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842055B-46F0-4589-9F08-D2872E9B2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5CAA545-482C-4B61-8B29-743637486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5F5E65ED-0358-4598-B105-ED079B2E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713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2101A2-CC48-4CCD-A3ED-DCA872824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0057DA1-5AD4-4768-9939-F71442F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6B91832-4ABE-44AB-AA4A-5027009E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8C17508-BDB1-4372-BD89-CFBB0FC7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690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D6A7268-E47D-48CE-B31C-37C6CA9DF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9B74F11B-7B5E-44F9-A2AD-171340FA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906106A3-2281-4DC3-BD12-D97024EC4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388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3E00F8-4737-4B2E-9205-89E5DE6CD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27AC94-1C19-45C9-985C-76B773CA7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5C2244C-4B93-4A3F-9289-412104C3D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2E699BE-0E7D-4217-89BE-A1049251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FD36C6C-80A8-4529-B647-73093A228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50B525C-AB3A-4B40-B9F0-3E8BB638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125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D76234-E34E-4258-B3A3-096F62932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74F9432-4E42-4DF6-AAF0-BC264006DD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CFED813-78BB-4FC2-A271-45A72E925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5E7A41E-8BC0-40BA-A81E-D8C1BBB0B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F9CD21C-466A-4BC9-A5FC-BE8AAFE5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FCED84C-789C-472C-9D09-2CB137B62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798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CFE9EB34-63A1-4588-BA1F-1004839AE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8CC6EE2-4123-4818-9AF8-F644F326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8282621-429C-4AB4-B545-C535EE352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6ABC-00AC-439C-A8BB-E718BCA95121}" type="datetimeFigureOut">
              <a:rPr lang="sl-SI" smtClean="0"/>
              <a:t>15. 12. 2020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C492726-A635-48AB-B8FF-6E3E12EB1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A4B2B03-F50D-42E9-A3E0-F7F44E66F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26258-6D6F-4936-A4E9-E5A769F07A5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564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25E25-60B1-4800-AF22-27237A9F23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/>
              <a:t>MNOŽIM Z ENOMESTNIM ŠTEVILOM</a:t>
            </a:r>
          </a:p>
        </p:txBody>
      </p:sp>
    </p:spTree>
    <p:extLst>
      <p:ext uri="{BB962C8B-B14F-4D97-AF65-F5344CB8AC3E}">
        <p14:creationId xmlns:p14="http://schemas.microsoft.com/office/powerpoint/2010/main" val="157351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DDF077-93D6-4FFB-95B4-4F1D558F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903"/>
            <a:ext cx="10515600" cy="1270934"/>
          </a:xfrm>
        </p:spPr>
        <p:txBody>
          <a:bodyPr>
            <a:normAutofit/>
          </a:bodyPr>
          <a:lstStyle/>
          <a:p>
            <a:r>
              <a:rPr lang="sl-SI" sz="6000" b="1" dirty="0"/>
              <a:t>UČENOST JE MODROST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7BD51EC-961B-4F55-A4D1-0F9409E3D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836"/>
            <a:ext cx="10515600" cy="5437163"/>
          </a:xfrm>
        </p:spPr>
        <p:txBody>
          <a:bodyPr>
            <a:normAutofit/>
          </a:bodyPr>
          <a:lstStyle/>
          <a:p>
            <a:pPr lvl="0"/>
            <a:r>
              <a:rPr lang="sl-SI" dirty="0"/>
              <a:t>V telovadnici so imeli 3 velike košare, v katerih je bilo po 18 žog.</a:t>
            </a:r>
          </a:p>
          <a:p>
            <a:pPr lvl="0"/>
            <a:r>
              <a:rPr lang="sl-SI" dirty="0"/>
              <a:t>Koliko je bilo vseh žog?</a:t>
            </a:r>
          </a:p>
          <a:p>
            <a:r>
              <a:rPr lang="sl-SI" dirty="0"/>
              <a:t>To lahko izračunamo kot 18 + 18 + 18 </a:t>
            </a:r>
          </a:p>
          <a:p>
            <a:r>
              <a:rPr lang="sl-SI" dirty="0"/>
              <a:t>Lahko pa tudi razčlenimo: 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 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10 + 8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 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10 + 8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   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r>
              <a:rPr lang="sl-SI" dirty="0"/>
              <a:t>   10 + 8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Vseh žog je 3 ∙ 18. Drugo število razčlenimo, kot smo ga zgoraj pri skici: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109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BA3CA6-D5AE-48AA-957F-706295AD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6000" b="1" dirty="0"/>
              <a:t>ŠTEVILSKI IZRAZ RAZČLENIM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44635FC8-07DE-48F9-A808-7E33C75A7E16}"/>
              </a:ext>
            </a:extLst>
          </p:cNvPr>
          <p:cNvSpPr/>
          <p:nvPr/>
        </p:nvSpPr>
        <p:spPr>
          <a:xfrm>
            <a:off x="927295" y="2241451"/>
            <a:ext cx="2110153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3 ∙ 18 =</a:t>
            </a:r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52471D55-10D7-43E7-A6FD-5D0E81D99279}"/>
              </a:ext>
            </a:extLst>
          </p:cNvPr>
          <p:cNvSpPr/>
          <p:nvPr/>
        </p:nvSpPr>
        <p:spPr>
          <a:xfrm>
            <a:off x="2815004" y="2254932"/>
            <a:ext cx="2853982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3 ∙ (10 + 8)= </a:t>
            </a:r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45D184FE-DE43-4DE5-9602-EC04F13A1CE0}"/>
              </a:ext>
            </a:extLst>
          </p:cNvPr>
          <p:cNvSpPr/>
          <p:nvPr/>
        </p:nvSpPr>
        <p:spPr>
          <a:xfrm>
            <a:off x="5539152" y="2241451"/>
            <a:ext cx="1912039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3 ∙ 10 +</a:t>
            </a:r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36347F70-8840-485B-8C7F-C15DAEEA4B44}"/>
              </a:ext>
            </a:extLst>
          </p:cNvPr>
          <p:cNvSpPr/>
          <p:nvPr/>
        </p:nvSpPr>
        <p:spPr>
          <a:xfrm>
            <a:off x="8580119" y="2246141"/>
            <a:ext cx="3222675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= 30 + 24 = 54 </a:t>
            </a:r>
          </a:p>
        </p:txBody>
      </p: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C16C08B3-D756-4B03-B2BA-EAD7A0E76ED0}"/>
              </a:ext>
            </a:extLst>
          </p:cNvPr>
          <p:cNvCxnSpPr/>
          <p:nvPr/>
        </p:nvCxnSpPr>
        <p:spPr>
          <a:xfrm flipH="1">
            <a:off x="1267850" y="3019862"/>
            <a:ext cx="618979" cy="615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DFE4B837-66DB-4FCF-BEB1-AEC8E7799108}"/>
              </a:ext>
            </a:extLst>
          </p:cNvPr>
          <p:cNvCxnSpPr>
            <a:cxnSpLocks/>
          </p:cNvCxnSpPr>
          <p:nvPr/>
        </p:nvCxnSpPr>
        <p:spPr>
          <a:xfrm>
            <a:off x="2293034" y="3038622"/>
            <a:ext cx="392136" cy="569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>
            <a:extLst>
              <a:ext uri="{FF2B5EF4-FFF2-40B4-BE49-F238E27FC236}">
                <a16:creationId xmlns:a16="http://schemas.microsoft.com/office/drawing/2014/main" id="{4393B3AB-7F77-47ED-9E81-7FC194293C2A}"/>
              </a:ext>
            </a:extLst>
          </p:cNvPr>
          <p:cNvSpPr/>
          <p:nvPr/>
        </p:nvSpPr>
        <p:spPr>
          <a:xfrm>
            <a:off x="838200" y="3800624"/>
            <a:ext cx="765517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10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4A041521-9364-46C0-9E63-B6888E8EED3C}"/>
              </a:ext>
            </a:extLst>
          </p:cNvPr>
          <p:cNvSpPr/>
          <p:nvPr/>
        </p:nvSpPr>
        <p:spPr>
          <a:xfrm>
            <a:off x="2332304" y="3800624"/>
            <a:ext cx="713351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8</a:t>
            </a:r>
          </a:p>
        </p:txBody>
      </p:sp>
      <p:sp>
        <p:nvSpPr>
          <p:cNvPr id="22" name="Lok 21">
            <a:extLst>
              <a:ext uri="{FF2B5EF4-FFF2-40B4-BE49-F238E27FC236}">
                <a16:creationId xmlns:a16="http://schemas.microsoft.com/office/drawing/2014/main" id="{21D55F1E-DE8D-499F-A1DB-1A8176ABEAAC}"/>
              </a:ext>
            </a:extLst>
          </p:cNvPr>
          <p:cNvSpPr/>
          <p:nvPr/>
        </p:nvSpPr>
        <p:spPr>
          <a:xfrm>
            <a:off x="3076133" y="2766058"/>
            <a:ext cx="1664678" cy="865344"/>
          </a:xfrm>
          <a:prstGeom prst="arc">
            <a:avLst>
              <a:gd name="adj1" fmla="val 19468570"/>
              <a:gd name="adj2" fmla="val 125922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Lok 22">
            <a:extLst>
              <a:ext uri="{FF2B5EF4-FFF2-40B4-BE49-F238E27FC236}">
                <a16:creationId xmlns:a16="http://schemas.microsoft.com/office/drawing/2014/main" id="{22115C5A-A163-400B-A01D-BF391B3229C5}"/>
              </a:ext>
            </a:extLst>
          </p:cNvPr>
          <p:cNvSpPr/>
          <p:nvPr/>
        </p:nvSpPr>
        <p:spPr>
          <a:xfrm>
            <a:off x="2872446" y="2815476"/>
            <a:ext cx="2634177" cy="1034566"/>
          </a:xfrm>
          <a:prstGeom prst="arc">
            <a:avLst>
              <a:gd name="adj1" fmla="val 19468570"/>
              <a:gd name="adj2" fmla="val 124094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C9B2A528-80DB-4B14-98AF-20B69D167A35}"/>
              </a:ext>
            </a:extLst>
          </p:cNvPr>
          <p:cNvSpPr/>
          <p:nvPr/>
        </p:nvSpPr>
        <p:spPr>
          <a:xfrm>
            <a:off x="7242515" y="2226506"/>
            <a:ext cx="1337605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3 ∙ 8</a:t>
            </a:r>
          </a:p>
        </p:txBody>
      </p:sp>
    </p:spTree>
    <p:extLst>
      <p:ext uri="{BB962C8B-B14F-4D97-AF65-F5344CB8AC3E}">
        <p14:creationId xmlns:p14="http://schemas.microsoft.com/office/powerpoint/2010/main" val="310735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23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180D5D-3C95-444E-873D-10980E464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6000" b="1" dirty="0"/>
              <a:t>NAREDIMO ŠE PRIMERA: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BC0B60B-B61C-402E-9BDA-537B40B2A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4000" dirty="0"/>
              <a:t>5 ∙ 12 </a:t>
            </a:r>
            <a:r>
              <a:rPr lang="sl-SI" sz="4000" dirty="0" smtClean="0"/>
              <a:t>= 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r>
              <a:rPr lang="sl-SI" sz="4000" dirty="0"/>
              <a:t>4 ∙ 23 </a:t>
            </a:r>
            <a:r>
              <a:rPr lang="sl-SI" sz="4000" dirty="0" smtClean="0"/>
              <a:t>=</a:t>
            </a:r>
            <a:endParaRPr lang="sl-SI" sz="4000" dirty="0"/>
          </a:p>
          <a:p>
            <a:endParaRPr lang="sl-SI" dirty="0"/>
          </a:p>
        </p:txBody>
      </p:sp>
      <p:pic>
        <p:nvPicPr>
          <p:cNvPr id="4" name="Picture 2" descr="C:\Users\elviz\Desktop\Delo doma\avatarji nusa\SLOVENSKI AVATARJI\93865627_651124735726153_2990861563889451008_n.png">
            <a:extLst>
              <a:ext uri="{FF2B5EF4-FFF2-40B4-BE49-F238E27FC236}">
                <a16:creationId xmlns:a16="http://schemas.microsoft.com/office/drawing/2014/main" id="{F303D33E-CBD9-4C48-98AE-8EC233FBF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0808" y="4175701"/>
            <a:ext cx="1832992" cy="183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34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BA3CA6-D5AE-48AA-957F-706295AD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6000" b="1" dirty="0"/>
              <a:t>KAJ PA, ČE IMAMO TRIMESTNO ŠTEVILO?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44635FC8-07DE-48F9-A808-7E33C75A7E16}"/>
              </a:ext>
            </a:extLst>
          </p:cNvPr>
          <p:cNvSpPr/>
          <p:nvPr/>
        </p:nvSpPr>
        <p:spPr>
          <a:xfrm>
            <a:off x="240126" y="2201865"/>
            <a:ext cx="1742962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326 ∙ 3 =</a:t>
            </a:r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52471D55-10D7-43E7-A6FD-5D0E81D99279}"/>
              </a:ext>
            </a:extLst>
          </p:cNvPr>
          <p:cNvSpPr/>
          <p:nvPr/>
        </p:nvSpPr>
        <p:spPr>
          <a:xfrm>
            <a:off x="1848117" y="2214594"/>
            <a:ext cx="3058763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</a:t>
            </a:r>
            <a:r>
              <a:rPr lang="sl-SI" sz="2800" dirty="0"/>
              <a:t>3 ∙ (300 + 20 + 6) </a:t>
            </a:r>
            <a:r>
              <a:rPr lang="sl-SI" sz="3600" dirty="0"/>
              <a:t>= </a:t>
            </a:r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45D184FE-DE43-4DE5-9602-EC04F13A1CE0}"/>
              </a:ext>
            </a:extLst>
          </p:cNvPr>
          <p:cNvSpPr/>
          <p:nvPr/>
        </p:nvSpPr>
        <p:spPr>
          <a:xfrm>
            <a:off x="4889142" y="2214683"/>
            <a:ext cx="3589736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3 ∙ 300 + 3 ∙ 20 + 3 ∙ 6 =</a:t>
            </a:r>
          </a:p>
        </p:txBody>
      </p: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C16C08B3-D756-4B03-B2BA-EAD7A0E76ED0}"/>
              </a:ext>
            </a:extLst>
          </p:cNvPr>
          <p:cNvCxnSpPr>
            <a:cxnSpLocks/>
          </p:cNvCxnSpPr>
          <p:nvPr/>
        </p:nvCxnSpPr>
        <p:spPr>
          <a:xfrm flipH="1">
            <a:off x="542406" y="2846211"/>
            <a:ext cx="16742" cy="1736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DFE4B837-66DB-4FCF-BEB1-AEC8E7799108}"/>
              </a:ext>
            </a:extLst>
          </p:cNvPr>
          <p:cNvCxnSpPr>
            <a:cxnSpLocks/>
          </p:cNvCxnSpPr>
          <p:nvPr/>
        </p:nvCxnSpPr>
        <p:spPr>
          <a:xfrm>
            <a:off x="924556" y="2813571"/>
            <a:ext cx="1749288" cy="176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>
            <a:extLst>
              <a:ext uri="{FF2B5EF4-FFF2-40B4-BE49-F238E27FC236}">
                <a16:creationId xmlns:a16="http://schemas.microsoft.com/office/drawing/2014/main" id="{4393B3AB-7F77-47ED-9E81-7FC194293C2A}"/>
              </a:ext>
            </a:extLst>
          </p:cNvPr>
          <p:cNvSpPr/>
          <p:nvPr/>
        </p:nvSpPr>
        <p:spPr>
          <a:xfrm>
            <a:off x="183842" y="4597814"/>
            <a:ext cx="923600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300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4A041521-9364-46C0-9E63-B6888E8EED3C}"/>
              </a:ext>
            </a:extLst>
          </p:cNvPr>
          <p:cNvSpPr/>
          <p:nvPr/>
        </p:nvSpPr>
        <p:spPr>
          <a:xfrm>
            <a:off x="2349603" y="4580651"/>
            <a:ext cx="839795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</a:t>
            </a:r>
            <a:r>
              <a:rPr lang="sl-SI" sz="2800" dirty="0"/>
              <a:t>6</a:t>
            </a:r>
          </a:p>
        </p:txBody>
      </p:sp>
      <p:sp>
        <p:nvSpPr>
          <p:cNvPr id="22" name="Lok 21">
            <a:extLst>
              <a:ext uri="{FF2B5EF4-FFF2-40B4-BE49-F238E27FC236}">
                <a16:creationId xmlns:a16="http://schemas.microsoft.com/office/drawing/2014/main" id="{21D55F1E-DE8D-499F-A1DB-1A8176ABEAAC}"/>
              </a:ext>
            </a:extLst>
          </p:cNvPr>
          <p:cNvSpPr/>
          <p:nvPr/>
        </p:nvSpPr>
        <p:spPr>
          <a:xfrm>
            <a:off x="2183822" y="2713856"/>
            <a:ext cx="1881479" cy="1183962"/>
          </a:xfrm>
          <a:prstGeom prst="arc">
            <a:avLst>
              <a:gd name="adj1" fmla="val 19281373"/>
              <a:gd name="adj2" fmla="val 1187384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3" name="Lok 22">
            <a:extLst>
              <a:ext uri="{FF2B5EF4-FFF2-40B4-BE49-F238E27FC236}">
                <a16:creationId xmlns:a16="http://schemas.microsoft.com/office/drawing/2014/main" id="{22115C5A-A163-400B-A01D-BF391B3229C5}"/>
              </a:ext>
            </a:extLst>
          </p:cNvPr>
          <p:cNvSpPr/>
          <p:nvPr/>
        </p:nvSpPr>
        <p:spPr>
          <a:xfrm>
            <a:off x="1983088" y="2760864"/>
            <a:ext cx="1879311" cy="1183961"/>
          </a:xfrm>
          <a:prstGeom prst="arc">
            <a:avLst>
              <a:gd name="adj1" fmla="val 15725453"/>
              <a:gd name="adj2" fmla="val 1303707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42EEF3B9-CF9F-4B40-AB6D-D93CD9DEDD07}"/>
              </a:ext>
            </a:extLst>
          </p:cNvPr>
          <p:cNvSpPr/>
          <p:nvPr/>
        </p:nvSpPr>
        <p:spPr>
          <a:xfrm>
            <a:off x="1287733" y="4597814"/>
            <a:ext cx="881579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4000" dirty="0"/>
              <a:t> </a:t>
            </a:r>
            <a:r>
              <a:rPr lang="sl-SI" sz="2800" dirty="0"/>
              <a:t>20</a:t>
            </a:r>
          </a:p>
        </p:txBody>
      </p:sp>
      <p:cxnSp>
        <p:nvCxnSpPr>
          <p:cNvPr id="24" name="Raven puščični povezovalnik 23">
            <a:extLst>
              <a:ext uri="{FF2B5EF4-FFF2-40B4-BE49-F238E27FC236}">
                <a16:creationId xmlns:a16="http://schemas.microsoft.com/office/drawing/2014/main" id="{2AFDC9D8-08BA-41D5-ADC1-23A302047E25}"/>
              </a:ext>
            </a:extLst>
          </p:cNvPr>
          <p:cNvCxnSpPr>
            <a:cxnSpLocks/>
          </p:cNvCxnSpPr>
          <p:nvPr/>
        </p:nvCxnSpPr>
        <p:spPr>
          <a:xfrm>
            <a:off x="767040" y="2783410"/>
            <a:ext cx="913670" cy="1666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ok 24">
            <a:extLst>
              <a:ext uri="{FF2B5EF4-FFF2-40B4-BE49-F238E27FC236}">
                <a16:creationId xmlns:a16="http://schemas.microsoft.com/office/drawing/2014/main" id="{20599754-7A1D-4C56-B3BB-6D482D1D7C82}"/>
              </a:ext>
            </a:extLst>
          </p:cNvPr>
          <p:cNvSpPr/>
          <p:nvPr/>
        </p:nvSpPr>
        <p:spPr>
          <a:xfrm>
            <a:off x="1654241" y="2728699"/>
            <a:ext cx="3293735" cy="1400601"/>
          </a:xfrm>
          <a:prstGeom prst="arc">
            <a:avLst>
              <a:gd name="adj1" fmla="val 20025305"/>
              <a:gd name="adj2" fmla="val 121402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F2E1EB66-3C3C-4FE1-B8D7-8B20E90EE37F}"/>
              </a:ext>
            </a:extLst>
          </p:cNvPr>
          <p:cNvSpPr/>
          <p:nvPr/>
        </p:nvSpPr>
        <p:spPr>
          <a:xfrm>
            <a:off x="8467551" y="2201865"/>
            <a:ext cx="783488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900</a:t>
            </a:r>
          </a:p>
        </p:txBody>
      </p:sp>
      <p:sp>
        <p:nvSpPr>
          <p:cNvPr id="27" name="Pravokotnik 26">
            <a:extLst>
              <a:ext uri="{FF2B5EF4-FFF2-40B4-BE49-F238E27FC236}">
                <a16:creationId xmlns:a16="http://schemas.microsoft.com/office/drawing/2014/main" id="{305A187A-0DC5-4F72-9FF7-66B8D4642912}"/>
              </a:ext>
            </a:extLst>
          </p:cNvPr>
          <p:cNvSpPr/>
          <p:nvPr/>
        </p:nvSpPr>
        <p:spPr>
          <a:xfrm>
            <a:off x="9203795" y="2214683"/>
            <a:ext cx="561647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+</a:t>
            </a:r>
          </a:p>
        </p:txBody>
      </p:sp>
      <p:sp>
        <p:nvSpPr>
          <p:cNvPr id="28" name="Lok 27">
            <a:extLst>
              <a:ext uri="{FF2B5EF4-FFF2-40B4-BE49-F238E27FC236}">
                <a16:creationId xmlns:a16="http://schemas.microsoft.com/office/drawing/2014/main" id="{88A8D288-255F-4334-B14B-DD03E5E8BF93}"/>
              </a:ext>
            </a:extLst>
          </p:cNvPr>
          <p:cNvSpPr/>
          <p:nvPr/>
        </p:nvSpPr>
        <p:spPr>
          <a:xfrm>
            <a:off x="5134489" y="2829386"/>
            <a:ext cx="660790" cy="561630"/>
          </a:xfrm>
          <a:prstGeom prst="arc">
            <a:avLst>
              <a:gd name="adj1" fmla="val 18793224"/>
              <a:gd name="adj2" fmla="val 134675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Lok 28">
            <a:extLst>
              <a:ext uri="{FF2B5EF4-FFF2-40B4-BE49-F238E27FC236}">
                <a16:creationId xmlns:a16="http://schemas.microsoft.com/office/drawing/2014/main" id="{5CEF2700-5F3F-401A-A39C-A52AE7B36997}"/>
              </a:ext>
            </a:extLst>
          </p:cNvPr>
          <p:cNvSpPr/>
          <p:nvPr/>
        </p:nvSpPr>
        <p:spPr>
          <a:xfrm>
            <a:off x="6339371" y="2810394"/>
            <a:ext cx="710521" cy="599614"/>
          </a:xfrm>
          <a:prstGeom prst="arc">
            <a:avLst>
              <a:gd name="adj1" fmla="val 18066136"/>
              <a:gd name="adj2" fmla="val 134675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F3403D41-97DD-428A-B864-58E7A4A52647}"/>
              </a:ext>
            </a:extLst>
          </p:cNvPr>
          <p:cNvSpPr/>
          <p:nvPr/>
        </p:nvSpPr>
        <p:spPr>
          <a:xfrm>
            <a:off x="9765442" y="2214594"/>
            <a:ext cx="561647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60</a:t>
            </a:r>
          </a:p>
        </p:txBody>
      </p:sp>
      <p:sp>
        <p:nvSpPr>
          <p:cNvPr id="31" name="Pravokotnik 30">
            <a:extLst>
              <a:ext uri="{FF2B5EF4-FFF2-40B4-BE49-F238E27FC236}">
                <a16:creationId xmlns:a16="http://schemas.microsoft.com/office/drawing/2014/main" id="{AFA4E851-47FE-4835-950B-D551365F7868}"/>
              </a:ext>
            </a:extLst>
          </p:cNvPr>
          <p:cNvSpPr/>
          <p:nvPr/>
        </p:nvSpPr>
        <p:spPr>
          <a:xfrm>
            <a:off x="10306511" y="2193764"/>
            <a:ext cx="561647" cy="800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+</a:t>
            </a:r>
          </a:p>
        </p:txBody>
      </p:sp>
      <p:sp>
        <p:nvSpPr>
          <p:cNvPr id="32" name="Pravokotnik 31">
            <a:extLst>
              <a:ext uri="{FF2B5EF4-FFF2-40B4-BE49-F238E27FC236}">
                <a16:creationId xmlns:a16="http://schemas.microsoft.com/office/drawing/2014/main" id="{2F8B219A-676A-47E8-A595-427A91C7E2AE}"/>
              </a:ext>
            </a:extLst>
          </p:cNvPr>
          <p:cNvSpPr/>
          <p:nvPr/>
        </p:nvSpPr>
        <p:spPr>
          <a:xfrm>
            <a:off x="10871181" y="2201865"/>
            <a:ext cx="561647" cy="815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18</a:t>
            </a:r>
          </a:p>
        </p:txBody>
      </p:sp>
      <p:sp>
        <p:nvSpPr>
          <p:cNvPr id="33" name="Lok 32">
            <a:extLst>
              <a:ext uri="{FF2B5EF4-FFF2-40B4-BE49-F238E27FC236}">
                <a16:creationId xmlns:a16="http://schemas.microsoft.com/office/drawing/2014/main" id="{179189B2-E1F9-44A0-A277-69AD2754E73C}"/>
              </a:ext>
            </a:extLst>
          </p:cNvPr>
          <p:cNvSpPr/>
          <p:nvPr/>
        </p:nvSpPr>
        <p:spPr>
          <a:xfrm>
            <a:off x="7498470" y="2810394"/>
            <a:ext cx="710521" cy="599614"/>
          </a:xfrm>
          <a:prstGeom prst="arc">
            <a:avLst>
              <a:gd name="adj1" fmla="val 18066136"/>
              <a:gd name="adj2" fmla="val 134675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Pravokotnik 33">
            <a:extLst>
              <a:ext uri="{FF2B5EF4-FFF2-40B4-BE49-F238E27FC236}">
                <a16:creationId xmlns:a16="http://schemas.microsoft.com/office/drawing/2014/main" id="{9A58A5C4-1331-4F0A-A40F-FA16E64F96C9}"/>
              </a:ext>
            </a:extLst>
          </p:cNvPr>
          <p:cNvSpPr/>
          <p:nvPr/>
        </p:nvSpPr>
        <p:spPr>
          <a:xfrm>
            <a:off x="11457380" y="2217361"/>
            <a:ext cx="561647" cy="800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=</a:t>
            </a:r>
          </a:p>
        </p:txBody>
      </p:sp>
      <p:sp>
        <p:nvSpPr>
          <p:cNvPr id="35" name="Pravokotnik 34">
            <a:extLst>
              <a:ext uri="{FF2B5EF4-FFF2-40B4-BE49-F238E27FC236}">
                <a16:creationId xmlns:a16="http://schemas.microsoft.com/office/drawing/2014/main" id="{41973392-CA6A-4849-91FA-4F417CD1C0CD}"/>
              </a:ext>
            </a:extLst>
          </p:cNvPr>
          <p:cNvSpPr/>
          <p:nvPr/>
        </p:nvSpPr>
        <p:spPr>
          <a:xfrm>
            <a:off x="7928167" y="3869556"/>
            <a:ext cx="561647" cy="800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=</a:t>
            </a:r>
          </a:p>
        </p:txBody>
      </p:sp>
      <p:sp>
        <p:nvSpPr>
          <p:cNvPr id="36" name="Pravokotnik 35">
            <a:extLst>
              <a:ext uri="{FF2B5EF4-FFF2-40B4-BE49-F238E27FC236}">
                <a16:creationId xmlns:a16="http://schemas.microsoft.com/office/drawing/2014/main" id="{DCCEEA35-DF8A-4FE2-8CE2-372E898BBB9B}"/>
              </a:ext>
            </a:extLst>
          </p:cNvPr>
          <p:cNvSpPr/>
          <p:nvPr/>
        </p:nvSpPr>
        <p:spPr>
          <a:xfrm>
            <a:off x="8501506" y="3866121"/>
            <a:ext cx="856537" cy="800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800" dirty="0"/>
              <a:t>978</a:t>
            </a:r>
          </a:p>
        </p:txBody>
      </p:sp>
    </p:spTree>
    <p:extLst>
      <p:ext uri="{BB962C8B-B14F-4D97-AF65-F5344CB8AC3E}">
        <p14:creationId xmlns:p14="http://schemas.microsoft.com/office/powerpoint/2010/main" val="255597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61C1F1-A524-4645-90DE-1095A3FBF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NAREDIMO ŠE PRIMERA: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B4B06F-CDA9-448C-9053-81E5412E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624 ∙ 2 =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189 ∙ 4 =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pic>
        <p:nvPicPr>
          <p:cNvPr id="4" name="Picture 2" descr="C:\Users\elviz\Desktop\Delo doma\avatarji nusa\SLOVENSKI AVATARJI\93865627_651124735726153_2990861563889451008_n.png">
            <a:extLst>
              <a:ext uri="{FF2B5EF4-FFF2-40B4-BE49-F238E27FC236}">
                <a16:creationId xmlns:a16="http://schemas.microsoft.com/office/drawing/2014/main" id="{969D3EC6-5B65-441A-929D-7276E24EE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034" y="4478908"/>
            <a:ext cx="1832992" cy="183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05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B46F58-2FAA-4D4E-B1AB-DAFFFDCF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5400" b="1" dirty="0" smtClean="0"/>
              <a:t>Delo z </a:t>
            </a:r>
            <a:r>
              <a:rPr lang="sl-SI" sz="5400" b="1" dirty="0" smtClean="0"/>
              <a:t>U,</a:t>
            </a:r>
            <a:r>
              <a:rPr lang="sl-SI" sz="5400" b="1" dirty="0" smtClean="0"/>
              <a:t> </a:t>
            </a:r>
            <a:r>
              <a:rPr lang="sl-SI" sz="5400" b="1" dirty="0"/>
              <a:t>str. </a:t>
            </a:r>
            <a:r>
              <a:rPr lang="sl-SI" sz="5400" b="1" dirty="0" smtClean="0"/>
              <a:t>94</a:t>
            </a:r>
            <a:r>
              <a:rPr lang="sl-SI" sz="5400" b="1" dirty="0" smtClean="0"/>
              <a:t> </a:t>
            </a:r>
            <a:r>
              <a:rPr lang="sl-SI" sz="5400" b="1" dirty="0"/>
              <a:t>- </a:t>
            </a:r>
            <a:r>
              <a:rPr lang="sl-SI" sz="5400" b="1" dirty="0" smtClean="0"/>
              <a:t>96</a:t>
            </a:r>
            <a:endParaRPr lang="sl-SI" sz="54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F41F0B4-B03D-468A-9CEF-700416EF2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Reši </a:t>
            </a:r>
            <a:r>
              <a:rPr lang="sl-SI" i="1" dirty="0" smtClean="0">
                <a:solidFill>
                  <a:schemeClr val="accent1">
                    <a:lumMod val="75000"/>
                  </a:schemeClr>
                </a:solidFill>
              </a:rPr>
              <a:t>TO ZNAM, ŽE NEKAJ VELJAM</a:t>
            </a:r>
            <a:r>
              <a:rPr lang="sl-SI" dirty="0" smtClean="0"/>
              <a:t>.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Preberi </a:t>
            </a:r>
            <a:r>
              <a:rPr lang="sl-SI" i="1" dirty="0" smtClean="0">
                <a:solidFill>
                  <a:schemeClr val="accent1">
                    <a:lumMod val="50000"/>
                  </a:schemeClr>
                </a:solidFill>
              </a:rPr>
              <a:t>UČENOST JE MODROST</a:t>
            </a:r>
            <a:r>
              <a:rPr lang="sl-SI" dirty="0" smtClean="0"/>
              <a:t>.</a:t>
            </a:r>
            <a:endParaRPr lang="sl-SI" dirty="0"/>
          </a:p>
          <a:p>
            <a:endParaRPr lang="sl-SI" dirty="0"/>
          </a:p>
          <a:p>
            <a:r>
              <a:rPr lang="sl-SI" dirty="0"/>
              <a:t>Reši </a:t>
            </a:r>
            <a:r>
              <a:rPr lang="sl-SI" i="1" dirty="0" smtClean="0"/>
              <a:t>Vaja dela mojstra</a:t>
            </a:r>
            <a:r>
              <a:rPr lang="sl-SI" dirty="0" smtClean="0"/>
              <a:t>, naloge 3., 4. in 6.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Reši še </a:t>
            </a:r>
            <a:r>
              <a:rPr lang="sl-SI" i="1" dirty="0"/>
              <a:t>Minuta za poštevanko</a:t>
            </a:r>
            <a:r>
              <a:rPr lang="sl-SI" dirty="0"/>
              <a:t>.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Picture 2" descr="MATEMATIKA 4, 1. del, samostojni delovni zvezek za matematiko v 4. razredu  osnovne šole: Tadeja Drašler,Tanja Bogataj,Marina Rugelj,Lara  Kozarski,Karla Leban: 9789610143611 : Knjiga | Emka.si">
            <a:extLst>
              <a:ext uri="{FF2B5EF4-FFF2-40B4-BE49-F238E27FC236}">
                <a16:creationId xmlns:a16="http://schemas.microsoft.com/office/drawing/2014/main" id="{9D085F2F-3F9F-4E35-B71B-741FD1913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12" y="2044152"/>
            <a:ext cx="1604999" cy="227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elviz\Desktop\Delo doma\avatarji nusa\SLOVENSKI AVATARJI\94441747_562882721095622_7873477357753860096_n.png">
            <a:extLst>
              <a:ext uri="{FF2B5EF4-FFF2-40B4-BE49-F238E27FC236}">
                <a16:creationId xmlns:a16="http://schemas.microsoft.com/office/drawing/2014/main" id="{6FF2D598-EE5C-48BB-A5B4-32D5FAA16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069" y="5271616"/>
            <a:ext cx="1040284" cy="104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41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272</Words>
  <Application>Microsoft Office PowerPoint</Application>
  <PresentationFormat>Širokozaslonsko</PresentationFormat>
  <Paragraphs>54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Officeova tema</vt:lpstr>
      <vt:lpstr>MNOŽIM Z ENOMESTNIM ŠTEVILOM</vt:lpstr>
      <vt:lpstr>UČENOST JE MODROST</vt:lpstr>
      <vt:lpstr>ŠTEVILSKI IZRAZ RAZČLENIM</vt:lpstr>
      <vt:lpstr>NAREDIMO ŠE PRIMERA: </vt:lpstr>
      <vt:lpstr>KAJ PA, ČE IMAMO TRIMESTNO ŠTEVILO?</vt:lpstr>
      <vt:lpstr>NAREDIMO ŠE PRIMERA: </vt:lpstr>
      <vt:lpstr>Delo z U, str. 94 - 96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MNOŽIM Z ENOMESTNIM ŠTEVILOM</dc:title>
  <dc:creator>Lenovo-13</dc:creator>
  <cp:lastModifiedBy>Mateja</cp:lastModifiedBy>
  <cp:revision>20</cp:revision>
  <dcterms:created xsi:type="dcterms:W3CDTF">2020-12-13T10:12:34Z</dcterms:created>
  <dcterms:modified xsi:type="dcterms:W3CDTF">2020-12-15T18:04:04Z</dcterms:modified>
</cp:coreProperties>
</file>