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8"/>
  </p:handoutMasterIdLst>
  <p:sldIdLst>
    <p:sldId id="258" r:id="rId2"/>
    <p:sldId id="263" r:id="rId3"/>
    <p:sldId id="281" r:id="rId4"/>
    <p:sldId id="300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9" r:id="rId19"/>
    <p:sldId id="295" r:id="rId20"/>
    <p:sldId id="297" r:id="rId21"/>
    <p:sldId id="298" r:id="rId22"/>
    <p:sldId id="328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3" r:id="rId43"/>
    <p:sldId id="324" r:id="rId44"/>
    <p:sldId id="325" r:id="rId45"/>
    <p:sldId id="326" r:id="rId46"/>
    <p:sldId id="327" r:id="rId47"/>
  </p:sldIdLst>
  <p:sldSz cx="12192000" cy="6858000"/>
  <p:notesSz cx="10021888" cy="6889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rednji slog 4 – poudarek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1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2818" cy="34568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5676751" y="1"/>
            <a:ext cx="4342818" cy="34568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C001E344-2631-4E59-A539-E472F475D054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6544067"/>
            <a:ext cx="4342818" cy="345683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5676751" y="6544067"/>
            <a:ext cx="4342818" cy="345683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CF70D81F-FB19-49DF-9516-84546D22A8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001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8588-60F8-4D95-82DB-6F87F961D380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C51B-2F28-4851-B9C1-ED5DE86A6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46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8588-60F8-4D95-82DB-6F87F961D380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C51B-2F28-4851-B9C1-ED5DE86A6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580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8588-60F8-4D95-82DB-6F87F961D380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C51B-2F28-4851-B9C1-ED5DE86A6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282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8588-60F8-4D95-82DB-6F87F961D380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C51B-2F28-4851-B9C1-ED5DE86A6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417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8588-60F8-4D95-82DB-6F87F961D380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C51B-2F28-4851-B9C1-ED5DE86A6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256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8588-60F8-4D95-82DB-6F87F961D380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C51B-2F28-4851-B9C1-ED5DE86A6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727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8588-60F8-4D95-82DB-6F87F961D380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C51B-2F28-4851-B9C1-ED5DE86A6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62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8588-60F8-4D95-82DB-6F87F961D380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C51B-2F28-4851-B9C1-ED5DE86A6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01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8588-60F8-4D95-82DB-6F87F961D380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C51B-2F28-4851-B9C1-ED5DE86A6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326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8588-60F8-4D95-82DB-6F87F961D380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C51B-2F28-4851-B9C1-ED5DE86A6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9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8588-60F8-4D95-82DB-6F87F961D380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C51B-2F28-4851-B9C1-ED5DE86A6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652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A8588-60F8-4D95-82DB-6F87F961D380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BC51B-2F28-4851-B9C1-ED5DE86A6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7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ed.over.net/forum5/viewtopic.php?t=8421369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sgm.splet.arnes.si/files/2012/10/casopis_st2.pdf" TargetMode="External"/><Relationship Id="rId4" Type="http://schemas.openxmlformats.org/officeDocument/2006/relationships/hyperlink" Target="https://svezamaturu.wordpress.com/verbotonalna-metoda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hyperlink" Target="https://jvbalen.github.io/figs/richter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sicmark.org.uk/wp-content/uploads/ndcs_how_to_make_music_activities_accessible.pd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troci-s-posebnimi-potrebami.si/vsebine/otroci-z-govorno-jezikovnimi-motnjami/strokovne-zakonske-razlage/opredelitev-in-zna%C4%8Dilnosti/pojmi-govor-jezik-in-komunikacija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enter-motus.si/kaj-so-komunikacijske-govorne-in-jezikovne-motnje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ojlogoped.si/pogoste-govorno-jezikovne-motnje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ojlogoped.si/pogoste-govorno-jezikovne-motnje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youtu.be/2k8fHR9jKVM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speechbuddy.com/blog/speech-therapy-techniques/6-songs-speech-therapy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tkx_YK4X_U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btkx_YK4X_U" TargetMode="External"/><Relationship Id="rId4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vijazamojezdravje.si/z-dodajanjem-dolne-kisline-do-manj-psihoz-pri-otrocih/" TargetMode="External"/><Relationship Id="rId2" Type="http://schemas.openxmlformats.org/officeDocument/2006/relationships/hyperlink" Target="https://www.osgradec.si/wp-content/uploads/2016/10/MAS-ZLO%c5%bdENKA.pdf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pdf.sciencedirectassets.com/277811/1-s2.0-S1877042815X0022X/1-s2.0-S1877042815024118/main.pdf?X-Amz-Security-Token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XNsjjoIa_Y" TargetMode="External"/><Relationship Id="rId4" Type="http://schemas.openxmlformats.org/officeDocument/2006/relationships/hyperlink" Target="https://www.youtube.com/watch?v=RXNsjjoIa_Y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6.jpeg"/><Relationship Id="rId2" Type="http://schemas.openxmlformats.org/officeDocument/2006/relationships/video" Target="https://www.youtube.com/embed/1Y-T8cRpt94" TargetMode="External"/><Relationship Id="rId1" Type="http://schemas.openxmlformats.org/officeDocument/2006/relationships/video" Target="https://www.youtube.com/embed/rB2HJPx7oKM" TargetMode="External"/><Relationship Id="rId6" Type="http://schemas.openxmlformats.org/officeDocument/2006/relationships/image" Target="../media/image25.jpeg"/><Relationship Id="rId5" Type="http://schemas.openxmlformats.org/officeDocument/2006/relationships/hyperlink" Target="https://www.youtube.com/watch?v=1Y-T8cRpt94" TargetMode="External"/><Relationship Id="rId4" Type="http://schemas.openxmlformats.org/officeDocument/2006/relationships/hyperlink" Target="https://www.todaysparent.com/family/crafts/how-to-make-a-kazoo-out-of-a-toilet-paper-roll/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jz.si/sites/www.nijz.si/files/uploaded/sluh_hrup_ppt.pdf" TargetMode="External"/><Relationship Id="rId2" Type="http://schemas.openxmlformats.org/officeDocument/2006/relationships/hyperlink" Target="https://www.audiobm.si/kako-slisimo-delovanje-sluha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fif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769471"/>
            <a:ext cx="9144000" cy="2387600"/>
          </a:xfrm>
        </p:spPr>
        <p:txBody>
          <a:bodyPr>
            <a:normAutofit/>
          </a:bodyPr>
          <a:lstStyle/>
          <a:p>
            <a:r>
              <a:rPr lang="sl-SI" sz="4400" b="1" dirty="0" smtClean="0">
                <a:solidFill>
                  <a:srgbClr val="C00000"/>
                </a:solidFill>
              </a:rPr>
              <a:t>Učenje in poučevanje otrok s posebnimi potrebami: glasbena vzgoja</a:t>
            </a:r>
            <a:endParaRPr lang="en-GB" sz="4400" b="1" dirty="0">
              <a:solidFill>
                <a:srgbClr val="C0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747658" y="3715248"/>
            <a:ext cx="5869578" cy="2459128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Interno gradivo </a:t>
            </a:r>
            <a:r>
              <a:rPr lang="sl-SI" dirty="0" smtClean="0"/>
              <a:t>2023/23 </a:t>
            </a:r>
            <a:r>
              <a:rPr lang="sl-SI" dirty="0" smtClean="0"/>
              <a:t>– </a:t>
            </a:r>
            <a:r>
              <a:rPr lang="sl-SI" dirty="0" smtClean="0"/>
              <a:t>P7</a:t>
            </a:r>
            <a:endParaRPr lang="sl-SI" dirty="0" smtClean="0"/>
          </a:p>
          <a:p>
            <a:r>
              <a:rPr lang="sl-SI" dirty="0" smtClean="0"/>
              <a:t>Oddelek za specialno in rehabilitacijsko pedagogiko</a:t>
            </a:r>
          </a:p>
          <a:p>
            <a:r>
              <a:rPr lang="sl-SI" dirty="0" smtClean="0"/>
              <a:t>Pedagoška fakulteta Univerze v Ljubljani</a:t>
            </a:r>
          </a:p>
          <a:p>
            <a:r>
              <a:rPr lang="sl-SI" dirty="0"/>
              <a:t>D</a:t>
            </a:r>
            <a:r>
              <a:rPr lang="sl-SI" dirty="0" smtClean="0"/>
              <a:t>oc. dr. Konstanca Zalar</a:t>
            </a:r>
          </a:p>
          <a:p>
            <a:r>
              <a:rPr lang="sl-SI" dirty="0"/>
              <a:t>k</a:t>
            </a:r>
            <a:r>
              <a:rPr lang="sl-SI" dirty="0" smtClean="0"/>
              <a:t>onstanca.zalar@pef.uni-lj.si</a:t>
            </a:r>
          </a:p>
          <a:p>
            <a:endParaRPr lang="sl-SI" dirty="0" smtClean="0"/>
          </a:p>
          <a:p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63271" cy="1963271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5" name="Označba mesta vsebine 2"/>
          <p:cNvSpPr txBox="1">
            <a:spLocks/>
          </p:cNvSpPr>
          <p:nvPr/>
        </p:nvSpPr>
        <p:spPr>
          <a:xfrm>
            <a:off x="784112" y="3629818"/>
            <a:ext cx="4338099" cy="262998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sz="1800" dirty="0" smtClean="0"/>
          </a:p>
          <a:p>
            <a:r>
              <a:rPr lang="sl-SI" dirty="0" smtClean="0">
                <a:solidFill>
                  <a:srgbClr val="C00000"/>
                </a:solidFill>
              </a:rPr>
              <a:t>VABILO</a:t>
            </a:r>
            <a:endParaRPr lang="sl-SI" dirty="0" smtClean="0"/>
          </a:p>
          <a:p>
            <a:r>
              <a:rPr lang="sl-SI" sz="2000" dirty="0" smtClean="0"/>
              <a:t>Predstavitev dela z otrokom z ADHD</a:t>
            </a:r>
          </a:p>
          <a:p>
            <a:r>
              <a:rPr lang="sl-SI" sz="2000" dirty="0" smtClean="0"/>
              <a:t>Ga. Kristina </a:t>
            </a:r>
            <a:r>
              <a:rPr lang="sl-SI" sz="2000" dirty="0" err="1" smtClean="0"/>
              <a:t>Šegel</a:t>
            </a:r>
            <a:r>
              <a:rPr lang="sl-SI" sz="2000" dirty="0" smtClean="0"/>
              <a:t>, </a:t>
            </a:r>
            <a:r>
              <a:rPr lang="sl-SI" sz="2000" dirty="0" err="1" smtClean="0"/>
              <a:t>prof.raz.pouka</a:t>
            </a:r>
            <a:endParaRPr lang="sl-SI" sz="2000" dirty="0" smtClean="0"/>
          </a:p>
          <a:p>
            <a:r>
              <a:rPr lang="sl-SI" sz="2000" dirty="0" smtClean="0"/>
              <a:t>24. april 2023 ob 13.00 </a:t>
            </a:r>
          </a:p>
          <a:p>
            <a:r>
              <a:rPr lang="sl-SI" sz="1800" dirty="0" smtClean="0"/>
              <a:t>v predavalnici 230</a:t>
            </a: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64409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39038" y="1110836"/>
            <a:ext cx="11338560" cy="524514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sl-SI" sz="3000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Preverjanje in ocenjevanje gluhega, naglušnega otroka mora biti stalna sestavina pouka</a:t>
            </a:r>
            <a:r>
              <a:rPr lang="sl-SI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sl-SI" sz="1900" dirty="0" smtClean="0">
                <a:ea typeface="Times New Roman" panose="02020603050405020304" pitchFamily="18" charset="0"/>
              </a:rPr>
              <a:t>Preverjamo in ocenjujemo ustno ali pisno kognitivne, </a:t>
            </a:r>
            <a:r>
              <a:rPr lang="sl-SI" sz="1900" dirty="0" err="1" smtClean="0">
                <a:ea typeface="Times New Roman" panose="02020603050405020304" pitchFamily="18" charset="0"/>
              </a:rPr>
              <a:t>konativne</a:t>
            </a:r>
            <a:r>
              <a:rPr lang="sl-SI" sz="1900" dirty="0" smtClean="0">
                <a:ea typeface="Times New Roman" panose="02020603050405020304" pitchFamily="18" charset="0"/>
              </a:rPr>
              <a:t> in spretnostne vidike dela učencev. </a:t>
            </a:r>
          </a:p>
          <a:p>
            <a:pPr algn="just">
              <a:spcAft>
                <a:spcPts val="0"/>
              </a:spcAft>
            </a:pPr>
            <a:r>
              <a:rPr lang="sl-SI" sz="1900" dirty="0" smtClean="0">
                <a:ea typeface="Times New Roman" panose="02020603050405020304" pitchFamily="18" charset="0"/>
              </a:rPr>
              <a:t>S tem zagotavljamo pozitiven odnos med učiteljem in učencem. Ustvarjamo prijetno vzdušje, razumevanje in potrpežljivost, ustrezno vrednotimo učenčev napredek in zagotavljamo objektivnost ocenjevanja skozi celoten proces pouka. </a:t>
            </a:r>
          </a:p>
          <a:p>
            <a:pPr algn="just">
              <a:spcAft>
                <a:spcPts val="0"/>
              </a:spcAft>
            </a:pPr>
            <a:r>
              <a:rPr lang="sl-SI" sz="1900" dirty="0" smtClean="0">
                <a:ea typeface="Times New Roman" panose="02020603050405020304" pitchFamily="18" charset="0"/>
              </a:rPr>
              <a:t>Pri ocenjevanju so izvzete vsebine, ki temeljijo na akustičnih elementih (ocenjevanje fonoloških, glasoslovnih elementov jezika ipd.). </a:t>
            </a:r>
            <a:endParaRPr lang="en-GB" sz="1900" dirty="0" smtClean="0"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sl-SI" sz="1900" dirty="0" smtClean="0">
                <a:ea typeface="Times New Roman" panose="02020603050405020304" pitchFamily="18" charset="0"/>
              </a:rPr>
              <a:t> </a:t>
            </a:r>
            <a:endParaRPr lang="en-GB" sz="1900" dirty="0" smtClean="0"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sl-SI" sz="3000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Delo s starši</a:t>
            </a:r>
            <a:endParaRPr lang="en-GB" sz="3000" dirty="0" smtClean="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l-SI" sz="1900" dirty="0" smtClean="0">
                <a:ea typeface="Times New Roman" panose="02020603050405020304" pitchFamily="18" charset="0"/>
              </a:rPr>
              <a:t>Sodelovanje učitelja s starši gluhega, naglušnega</a:t>
            </a:r>
            <a:r>
              <a:rPr lang="sl-SI" sz="1900" b="1" dirty="0" smtClean="0">
                <a:ea typeface="Times New Roman" panose="02020603050405020304" pitchFamily="18" charset="0"/>
              </a:rPr>
              <a:t> </a:t>
            </a:r>
            <a:r>
              <a:rPr lang="sl-SI" sz="1900" dirty="0" smtClean="0">
                <a:ea typeface="Times New Roman" panose="02020603050405020304" pitchFamily="18" charset="0"/>
              </a:rPr>
              <a:t>otroka ima bistveno drugačen pomen in vlogo kot pri </a:t>
            </a:r>
            <a:r>
              <a:rPr lang="sl-SI" sz="1900" dirty="0" err="1" smtClean="0">
                <a:ea typeface="Times New Roman" panose="02020603050405020304" pitchFamily="18" charset="0"/>
              </a:rPr>
              <a:t>polnočutnih</a:t>
            </a:r>
            <a:r>
              <a:rPr lang="sl-SI" sz="1900" dirty="0" smtClean="0">
                <a:ea typeface="Times New Roman" panose="02020603050405020304" pitchFamily="18" charset="0"/>
              </a:rPr>
              <a:t> učencih. </a:t>
            </a:r>
          </a:p>
          <a:p>
            <a:pPr algn="just">
              <a:spcAft>
                <a:spcPts val="0"/>
              </a:spcAft>
            </a:pPr>
            <a:r>
              <a:rPr lang="sl-SI" sz="1900" dirty="0" smtClean="0">
                <a:ea typeface="Times New Roman" panose="02020603050405020304" pitchFamily="18" charset="0"/>
              </a:rPr>
              <a:t>Starši morajo biti dobro informirani o programu, zahtevah, predvsem pa o strategijah prilagojenega načina pridobivanja znanja pri naših učencih. Le tako bodo lahko uspešno pomagali svojim otrokom in jim nudili čustveno oporo.</a:t>
            </a:r>
            <a:endParaRPr lang="en-GB" sz="1900" dirty="0" smtClean="0"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sl-SI" sz="1900" dirty="0" smtClean="0">
                <a:ea typeface="Times New Roman" panose="02020603050405020304" pitchFamily="18" charset="0"/>
              </a:rPr>
              <a:t> </a:t>
            </a:r>
            <a:endParaRPr lang="en-GB" sz="1900" dirty="0" smtClean="0"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617" y="0"/>
            <a:ext cx="931817" cy="931817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5" name="Označba mesta vsebine 2"/>
          <p:cNvSpPr txBox="1">
            <a:spLocks/>
          </p:cNvSpPr>
          <p:nvPr/>
        </p:nvSpPr>
        <p:spPr>
          <a:xfrm>
            <a:off x="838200" y="6531429"/>
            <a:ext cx="9257211" cy="4328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>
                <a:solidFill>
                  <a:srgbClr val="C00000"/>
                </a:solidFill>
              </a:rPr>
              <a:t>Učni načrt za glasbeno vzgojo v OŠ – prilagoditve za gluhe in naglušne učence (gl. spletno učilnico)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693439" y="182562"/>
            <a:ext cx="12087497" cy="8621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dirty="0" smtClean="0">
                <a:solidFill>
                  <a:srgbClr val="C00000"/>
                </a:solidFill>
              </a:rPr>
              <a:t>  </a:t>
            </a:r>
            <a:r>
              <a:rPr lang="sl-SI" sz="3200" dirty="0" smtClean="0">
                <a:solidFill>
                  <a:srgbClr val="C00000"/>
                </a:solidFill>
              </a:rPr>
              <a:t>Specialno didaktična priporočila za gluhe in naglušne učence (5)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0861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5097" y="470734"/>
            <a:ext cx="11521439" cy="801189"/>
          </a:xfrm>
        </p:spPr>
        <p:txBody>
          <a:bodyPr>
            <a:noAutofit/>
          </a:bodyPr>
          <a:lstStyle/>
          <a:p>
            <a:r>
              <a:rPr lang="sl-SI" sz="3200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   Navodila za izvajanje pouka za gluhe in naglušne učence</a:t>
            </a:r>
            <a:r>
              <a:rPr lang="en-GB" sz="3200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/>
            </a:r>
            <a:br>
              <a:rPr lang="en-GB" sz="3200" dirty="0" smtClean="0">
                <a:solidFill>
                  <a:srgbClr val="C00000"/>
                </a:solidFill>
                <a:ea typeface="Times New Roman" panose="02020603050405020304" pitchFamily="18" charset="0"/>
              </a:rPr>
            </a:b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65761" y="1141295"/>
            <a:ext cx="11416936" cy="5495108"/>
          </a:xfrm>
        </p:spPr>
        <p:txBody>
          <a:bodyPr>
            <a:normAutofit lnSpcReduction="1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sz="2400" dirty="0" smtClean="0">
                <a:ea typeface="Times New Roman" panose="02020603050405020304" pitchFamily="18" charset="0"/>
              </a:rPr>
              <a:t>Poučevanje temelji na štirih osnovnih sporazumevalnih dejavnostih: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sl-SI" sz="2400" dirty="0" smtClean="0">
                <a:ea typeface="Times New Roman" panose="02020603050405020304" pitchFamily="18" charset="0"/>
              </a:rPr>
              <a:t> </a:t>
            </a:r>
            <a:r>
              <a:rPr lang="sl-SI" sz="2400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poslušanju, govorjenju, branju in pisanju,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sl-SI" sz="2400" dirty="0" smtClean="0">
                <a:ea typeface="Times New Roman" panose="02020603050405020304" pitchFamily="18" charset="0"/>
              </a:rPr>
              <a:t>ki pa se jih zaradi primanjkljaja morajo naučiti po drugačni, specifični poti.</a:t>
            </a:r>
            <a:endParaRPr lang="sl-SI" sz="1400" dirty="0"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sl-SI" sz="2400" dirty="0" smtClean="0"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sl-SI" sz="2400" dirty="0" smtClean="0">
                <a:ea typeface="Times New Roman" panose="02020603050405020304" pitchFamily="18" charset="0"/>
              </a:rPr>
              <a:t>Slišeči učenci zakonitosti jezika sprejemajo po slušnem kanalu – enostavno slišijo in se sproti popravljajo.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sl-SI" sz="2400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Gluhim in naglušnim učencem  nič ne zveni narobe, vsega se morajo naučiti. Vsaka beseda, ki se drugače konča (ima drugo končnico), je za njih nova beseda, ki jo morajo mnogokrat </a:t>
            </a:r>
            <a:r>
              <a:rPr lang="sl-SI" sz="2400" dirty="0" err="1" smtClean="0">
                <a:solidFill>
                  <a:srgbClr val="C00000"/>
                </a:solidFill>
                <a:ea typeface="Times New Roman" panose="02020603050405020304" pitchFamily="18" charset="0"/>
              </a:rPr>
              <a:t>odgledati</a:t>
            </a:r>
            <a:r>
              <a:rPr lang="sl-SI" sz="2400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/poslušati, jo razumeti, pravilno izgovoriti in zapisati in jo znati smiselno uporabiti v novi situaciji. </a:t>
            </a:r>
          </a:p>
          <a:p>
            <a:pPr marL="0" indent="0" algn="just">
              <a:spcAft>
                <a:spcPts val="0"/>
              </a:spcAft>
              <a:buNone/>
            </a:pPr>
            <a:endParaRPr lang="sl-SI" dirty="0" smtClean="0"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sl-SI" sz="2400" dirty="0" smtClean="0">
                <a:latin typeface="+mj-lt"/>
                <a:ea typeface="Times New Roman" panose="02020603050405020304" pitchFamily="18" charset="0"/>
              </a:rPr>
              <a:t>Nastopijo težave zaradi pomanjkanja jezikovnih asociacij in logičnih povezav.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sl-SI" sz="2400" dirty="0" smtClean="0">
                <a:latin typeface="+mj-lt"/>
                <a:ea typeface="Times New Roman" panose="02020603050405020304" pitchFamily="18" charset="0"/>
              </a:rPr>
              <a:t>Zato je osvajanje jezika, še posebej </a:t>
            </a:r>
            <a:r>
              <a:rPr lang="sl-SI" sz="2400" dirty="0" smtClean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glasbenega,</a:t>
            </a:r>
            <a:r>
              <a:rPr lang="sl-SI" sz="2400" dirty="0" smtClean="0">
                <a:latin typeface="+mj-lt"/>
                <a:ea typeface="Times New Roman" panose="02020603050405020304" pitchFamily="18" charset="0"/>
              </a:rPr>
              <a:t> za učence izjemno naporno, dolgotrajno in zahtevno. </a:t>
            </a:r>
            <a:endParaRPr lang="en-GB" sz="2400" dirty="0" smtClean="0">
              <a:latin typeface="+mj-lt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439"/>
            <a:ext cx="931817" cy="931817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5" name="Označba mesta vsebine 2"/>
          <p:cNvSpPr txBox="1">
            <a:spLocks/>
          </p:cNvSpPr>
          <p:nvPr/>
        </p:nvSpPr>
        <p:spPr>
          <a:xfrm>
            <a:off x="838200" y="6531429"/>
            <a:ext cx="9257211" cy="4328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>
                <a:solidFill>
                  <a:srgbClr val="C00000"/>
                </a:solidFill>
              </a:rPr>
              <a:t>Učni načrt za glasbeno vzgojo v OŠ – prilagoditve za gluhe in naglušne učence (gl. spletno učilnico)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365761" y="2688956"/>
            <a:ext cx="11660775" cy="235836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200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GB" sz="3200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/>
            </a:r>
            <a:br>
              <a:rPr lang="en-GB" sz="3200" dirty="0" smtClean="0">
                <a:solidFill>
                  <a:srgbClr val="C00000"/>
                </a:solidFill>
                <a:ea typeface="Times New Roman" panose="02020603050405020304" pitchFamily="18" charset="0"/>
              </a:rPr>
            </a:b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9602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04799" y="1357161"/>
            <a:ext cx="11048999" cy="490551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sl-SI" dirty="0" smtClean="0">
                <a:ea typeface="Times New Roman" panose="02020603050405020304" pitchFamily="18" charset="0"/>
              </a:rPr>
              <a:t>Vsi, </a:t>
            </a:r>
            <a:r>
              <a:rPr lang="sl-SI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ki </a:t>
            </a:r>
            <a:r>
              <a:rPr lang="sl-SI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imajo v razredu gluhega ali naglušnega učenca, morajo biti pripravljeni upoštevati:</a:t>
            </a:r>
            <a:endParaRPr lang="en-GB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l-SI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 je zmožnost poslušanja </a:t>
            </a:r>
            <a:r>
              <a:rPr lang="sl-SI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odvisna od stopnje okvare sluha</a:t>
            </a:r>
            <a:r>
              <a:rPr lang="sl-SI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endParaRPr lang="en-GB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l-SI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 učenci poslušajo z zunanjim ali notranjim individualnim </a:t>
            </a:r>
            <a:r>
              <a:rPr lang="sl-SI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slušnim aparatom</a:t>
            </a:r>
            <a:r>
              <a:rPr lang="sl-SI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endParaRPr lang="en-GB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l-SI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 bodo gluhega ali naglušnega učenca na začetku </a:t>
            </a:r>
            <a:r>
              <a:rPr lang="sl-SI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težko, malo ali skoraj nič razumeli</a:t>
            </a:r>
            <a:r>
              <a:rPr lang="sl-SI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 naučiti se bodo morali »slišati« drugačen govor.</a:t>
            </a:r>
            <a:endParaRPr lang="en-GB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sl-SI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sl-SI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Učenec pa se mora navaditi poslušati oz. </a:t>
            </a:r>
            <a:r>
              <a:rPr lang="sl-SI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odgledovati</a:t>
            </a:r>
            <a:r>
              <a:rPr lang="sl-SI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učiteljev govor </a:t>
            </a:r>
            <a:r>
              <a:rPr lang="sl-SI" sz="2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(posredovane informacije sprejme po slušni poti popačeno ali sploh ne).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sl-SI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l-SI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ODGLEDOVANJE ni lahko zaradi</a:t>
            </a:r>
            <a:r>
              <a:rPr lang="sl-SI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endParaRPr lang="en-GB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723900" algn="l"/>
              </a:tabLst>
            </a:pPr>
            <a:r>
              <a:rPr lang="sl-SI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slabe izgovorjave ali prehitrega govora sogovornika,</a:t>
            </a:r>
            <a:endParaRPr lang="en-GB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723900" algn="l"/>
              </a:tabLst>
            </a:pPr>
            <a:r>
              <a:rPr lang="sl-SI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nekaterih glasov, ki imajo v slovenskem jeziku isto artikulacijsko mesto,</a:t>
            </a:r>
            <a:endParaRPr lang="en-GB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723900" algn="l"/>
              </a:tabLst>
            </a:pPr>
            <a:r>
              <a:rPr lang="sl-SI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novih, neznanih daljših besed,</a:t>
            </a:r>
            <a:endParaRPr lang="en-GB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723900" algn="l"/>
              </a:tabLst>
            </a:pPr>
            <a:r>
              <a:rPr lang="sl-SI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narečnih izrazov in popačenk …</a:t>
            </a:r>
            <a:endParaRPr lang="en-GB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sl-SI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 učenca torej </a:t>
            </a:r>
            <a:r>
              <a:rPr lang="sl-SI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odgledovanje</a:t>
            </a:r>
            <a:r>
              <a:rPr lang="sl-SI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zahteva stalno koncentracijo in vztrajno vajo. </a:t>
            </a:r>
            <a:endParaRPr lang="sl-SI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sl-SI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Posebnost predstavlja učencem tudi poslušanje radia in drugih nosilcev zvoka ter telefoniranje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sl-SI" sz="2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(mogoče je le individualno) </a:t>
            </a:r>
            <a:endParaRPr lang="en-GB" sz="26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60"/>
            <a:ext cx="931817" cy="931817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931817" y="440140"/>
            <a:ext cx="11181805" cy="662781"/>
          </a:xfrm>
        </p:spPr>
        <p:txBody>
          <a:bodyPr>
            <a:noAutofit/>
          </a:bodyPr>
          <a:lstStyle/>
          <a:p>
            <a:r>
              <a:rPr lang="sl-SI" sz="3200" dirty="0" smtClean="0">
                <a:solidFill>
                  <a:srgbClr val="C00000"/>
                </a:solidFill>
              </a:rPr>
              <a:t>Dodatek k učnemu načrtu glasbene vzgoje za gluhe </a:t>
            </a:r>
            <a:br>
              <a:rPr lang="sl-SI" sz="3200" dirty="0" smtClean="0">
                <a:solidFill>
                  <a:srgbClr val="C00000"/>
                </a:solidFill>
              </a:rPr>
            </a:br>
            <a:r>
              <a:rPr lang="sl-SI" sz="3200" dirty="0" smtClean="0">
                <a:solidFill>
                  <a:srgbClr val="C00000"/>
                </a:solidFill>
              </a:rPr>
              <a:t>in naglušne učence (1) - poslušanje 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6" name="Označba mesta vsebine 2"/>
          <p:cNvSpPr txBox="1">
            <a:spLocks/>
          </p:cNvSpPr>
          <p:nvPr/>
        </p:nvSpPr>
        <p:spPr>
          <a:xfrm>
            <a:off x="838200" y="6531429"/>
            <a:ext cx="9257211" cy="4328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>
                <a:solidFill>
                  <a:srgbClr val="C00000"/>
                </a:solidFill>
              </a:rPr>
              <a:t>Učni načrt za glasbeno vzgojo v OŠ – prilagoditve za gluhe in naglušne učence (gl. spletno učilnico)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304798" y="1346349"/>
            <a:ext cx="11048999" cy="159459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 dirty="0"/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10095411" y="3809917"/>
            <a:ext cx="1245327" cy="101890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800" dirty="0" smtClean="0">
                <a:solidFill>
                  <a:srgbClr val="C00000"/>
                </a:solidFill>
              </a:rPr>
              <a:t>Poslušanje</a:t>
            </a:r>
          </a:p>
          <a:p>
            <a:r>
              <a:rPr lang="sl-SI" sz="1800" dirty="0" smtClean="0"/>
              <a:t>Govorjenje </a:t>
            </a:r>
          </a:p>
          <a:p>
            <a:r>
              <a:rPr lang="sl-SI" sz="1800" dirty="0" smtClean="0"/>
              <a:t>Branje</a:t>
            </a:r>
          </a:p>
          <a:p>
            <a:r>
              <a:rPr lang="sl-SI" sz="1800" dirty="0" smtClean="0"/>
              <a:t>Pisanje</a:t>
            </a:r>
            <a:endParaRPr lang="en-GB" sz="1800" dirty="0"/>
          </a:p>
        </p:txBody>
      </p:sp>
      <p:sp>
        <p:nvSpPr>
          <p:cNvPr id="9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02173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73539" y="1635340"/>
            <a:ext cx="11637108" cy="4798242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indent="0">
              <a:spcAft>
                <a:spcPts val="0"/>
              </a:spcAft>
              <a:buNone/>
            </a:pPr>
            <a:r>
              <a:rPr lang="sl-SI" dirty="0" smtClean="0">
                <a:ea typeface="Microsoft JhengHei UI" panose="020B0604030504040204" pitchFamily="34" charset="-120"/>
              </a:rPr>
              <a:t>- Človek se nauči govora spontano </a:t>
            </a:r>
            <a:r>
              <a:rPr lang="sl-SI" sz="1800" dirty="0" smtClean="0">
                <a:ea typeface="Microsoft JhengHei UI" panose="020B0604030504040204" pitchFamily="34" charset="-120"/>
              </a:rPr>
              <a:t>(ob pogoju da dobro sliši, ima ustrezno razvite intelektualne sposobnosti in govorne organe).</a:t>
            </a:r>
            <a:r>
              <a:rPr lang="sl-SI" dirty="0" smtClean="0">
                <a:ea typeface="Microsoft JhengHei UI" panose="020B0604030504040204" pitchFamily="34" charset="-120"/>
              </a:rPr>
              <a:t> </a:t>
            </a:r>
          </a:p>
          <a:p>
            <a:pPr indent="0">
              <a:spcAft>
                <a:spcPts val="0"/>
              </a:spcAft>
              <a:buNone/>
            </a:pPr>
            <a:r>
              <a:rPr lang="sl-SI" dirty="0" smtClean="0">
                <a:ea typeface="Microsoft JhengHei UI" panose="020B0604030504040204" pitchFamily="34" charset="-120"/>
              </a:rPr>
              <a:t>- S tem, ko govor posluša, ga imitira in nadgrajuje </a:t>
            </a:r>
            <a:r>
              <a:rPr lang="sl-SI" sz="1800" dirty="0" smtClean="0">
                <a:ea typeface="Microsoft JhengHei UI" panose="020B0604030504040204" pitchFamily="34" charset="-120"/>
              </a:rPr>
              <a:t>(</a:t>
            </a:r>
            <a:r>
              <a:rPr lang="sl-SI" sz="1800" dirty="0" err="1" smtClean="0">
                <a:ea typeface="Microsoft JhengHei UI" panose="020B0604030504040204" pitchFamily="34" charset="-120"/>
              </a:rPr>
              <a:t>neokvarjena</a:t>
            </a:r>
            <a:r>
              <a:rPr lang="sl-SI" sz="1800" dirty="0" smtClean="0">
                <a:ea typeface="Microsoft JhengHei UI" panose="020B0604030504040204" pitchFamily="34" charset="-120"/>
              </a:rPr>
              <a:t> slušna pot in kognitivni procesi ter primerni govorni organi so torej osnova za učenje jezika in govora). 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sl-SI" dirty="0" smtClean="0">
                <a:solidFill>
                  <a:srgbClr val="C00000"/>
                </a:solidFill>
                <a:ea typeface="Microsoft JhengHei UI" panose="020B0604030504040204" pitchFamily="34" charset="-120"/>
              </a:rPr>
              <a:t>- Zaradi slabega govora gluhi / naglušni učenci ne morejo zadovoljevati svojih potreb in izražati čustev, besedni zaklad širijo počasi </a:t>
            </a:r>
            <a:r>
              <a:rPr lang="sl-SI" sz="1800" dirty="0" smtClean="0">
                <a:ea typeface="Microsoft JhengHei UI" panose="020B0604030504040204" pitchFamily="34" charset="-120"/>
              </a:rPr>
              <a:t>(govorne aktivnosti skromne, manj številčne in manj raznovrstne,</a:t>
            </a:r>
            <a:r>
              <a:rPr lang="sl-SI" sz="1800" dirty="0">
                <a:ea typeface="Microsoft JhengHei UI" panose="020B0604030504040204" pitchFamily="34" charset="-120"/>
              </a:rPr>
              <a:t> </a:t>
            </a:r>
            <a:r>
              <a:rPr lang="sl-SI" sz="1800" dirty="0" smtClean="0">
                <a:ea typeface="Microsoft JhengHei UI" panose="020B0604030504040204" pitchFamily="34" charset="-120"/>
              </a:rPr>
              <a:t>zato vsaj v prvem triletju ne moremo pričakovati uspešnih samostojnih govornih nastopov). 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sl-SI" dirty="0" smtClean="0">
                <a:ea typeface="Microsoft JhengHei UI" panose="020B0604030504040204" pitchFamily="34" charset="-120"/>
              </a:rPr>
              <a:t>- G</a:t>
            </a:r>
            <a:r>
              <a:rPr lang="sl-SI" dirty="0" smtClean="0">
                <a:ea typeface="Times New Roman" panose="02020603050405020304" pitchFamily="18" charset="0"/>
              </a:rPr>
              <a:t>ovor je monoton, nemelodičen, brezbarven, težko razumljiv, naglasi so pogosto na nepravih mestih. </a:t>
            </a:r>
            <a:endParaRPr lang="sl-SI" dirty="0" smtClean="0">
              <a:ea typeface="Microsoft JhengHei UI" panose="020B0604030504040204" pitchFamily="34" charset="-12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sl-SI" dirty="0" smtClean="0">
                <a:ea typeface="Microsoft JhengHei UI" panose="020B0604030504040204" pitchFamily="34" charset="-120"/>
              </a:rPr>
              <a:t>- Pomembno je izdelati dobre strategije prilagojenega načina pridobivanja jezikovnih zakonitosti za gluhe in naglušne učence.</a:t>
            </a:r>
            <a:endParaRPr lang="en-GB" dirty="0" smtClean="0">
              <a:ea typeface="Microsoft JhengHei UI" panose="020B0604030504040204" pitchFamily="34" charset="-120"/>
            </a:endParaRPr>
          </a:p>
          <a:p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817" cy="931817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5" name="Označba mesta vsebine 2"/>
          <p:cNvSpPr txBox="1">
            <a:spLocks/>
          </p:cNvSpPr>
          <p:nvPr/>
        </p:nvSpPr>
        <p:spPr>
          <a:xfrm>
            <a:off x="838200" y="6531429"/>
            <a:ext cx="9257211" cy="4328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>
                <a:solidFill>
                  <a:srgbClr val="C00000"/>
                </a:solidFill>
              </a:rPr>
              <a:t>Učni načrt za glasbeno vzgojo v OŠ – prilagoditve za gluhe in naglušne učence (gl. spletno učilnico)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728842" y="572753"/>
            <a:ext cx="11181805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200" dirty="0">
                <a:solidFill>
                  <a:srgbClr val="C00000"/>
                </a:solidFill>
              </a:rPr>
              <a:t>Dodatek</a:t>
            </a:r>
            <a:r>
              <a:rPr lang="sl-SI" sz="3200" dirty="0" smtClean="0">
                <a:solidFill>
                  <a:srgbClr val="C00000"/>
                </a:solidFill>
              </a:rPr>
              <a:t> k </a:t>
            </a:r>
            <a:r>
              <a:rPr lang="sl-SI" sz="3200" dirty="0">
                <a:solidFill>
                  <a:srgbClr val="C00000"/>
                </a:solidFill>
              </a:rPr>
              <a:t>učnemu</a:t>
            </a:r>
            <a:r>
              <a:rPr lang="sl-SI" sz="3200" dirty="0" smtClean="0">
                <a:solidFill>
                  <a:srgbClr val="C00000"/>
                </a:solidFill>
              </a:rPr>
              <a:t> </a:t>
            </a:r>
            <a:r>
              <a:rPr lang="sl-SI" sz="3200" dirty="0">
                <a:solidFill>
                  <a:srgbClr val="C00000"/>
                </a:solidFill>
              </a:rPr>
              <a:t>načrtu</a:t>
            </a:r>
            <a:r>
              <a:rPr lang="sl-SI" sz="3200" dirty="0" smtClean="0">
                <a:solidFill>
                  <a:srgbClr val="C00000"/>
                </a:solidFill>
              </a:rPr>
              <a:t> gla</a:t>
            </a:r>
            <a:r>
              <a:rPr lang="sl-SI" sz="3200" dirty="0">
                <a:solidFill>
                  <a:srgbClr val="C00000"/>
                </a:solidFill>
              </a:rPr>
              <a:t>s</a:t>
            </a:r>
            <a:r>
              <a:rPr lang="sl-SI" sz="3200" dirty="0" smtClean="0">
                <a:solidFill>
                  <a:srgbClr val="C00000"/>
                </a:solidFill>
              </a:rPr>
              <a:t>bene </a:t>
            </a:r>
            <a:r>
              <a:rPr lang="sl-SI" sz="3200" dirty="0">
                <a:solidFill>
                  <a:srgbClr val="C00000"/>
                </a:solidFill>
              </a:rPr>
              <a:t>vzgoje</a:t>
            </a:r>
            <a:r>
              <a:rPr lang="sl-SI" sz="3200" dirty="0" smtClean="0">
                <a:solidFill>
                  <a:srgbClr val="C00000"/>
                </a:solidFill>
              </a:rPr>
              <a:t> za </a:t>
            </a:r>
            <a:r>
              <a:rPr lang="sl-SI" sz="3200" dirty="0">
                <a:solidFill>
                  <a:srgbClr val="C00000"/>
                </a:solidFill>
              </a:rPr>
              <a:t>gluhe</a:t>
            </a:r>
            <a:r>
              <a:rPr lang="sl-SI" sz="3200" dirty="0" smtClean="0">
                <a:solidFill>
                  <a:srgbClr val="C00000"/>
                </a:solidFill>
              </a:rPr>
              <a:t> in </a:t>
            </a:r>
          </a:p>
          <a:p>
            <a:r>
              <a:rPr lang="sl-SI" sz="3200" dirty="0" smtClean="0">
                <a:solidFill>
                  <a:srgbClr val="C00000"/>
                </a:solidFill>
              </a:rPr>
              <a:t>naglušne </a:t>
            </a:r>
            <a:r>
              <a:rPr lang="sl-SI" sz="3200" dirty="0">
                <a:solidFill>
                  <a:srgbClr val="C00000"/>
                </a:solidFill>
              </a:rPr>
              <a:t>učence</a:t>
            </a:r>
            <a:r>
              <a:rPr lang="sl-SI" sz="3200" dirty="0" smtClean="0">
                <a:solidFill>
                  <a:srgbClr val="C00000"/>
                </a:solidFill>
              </a:rPr>
              <a:t> (2) – </a:t>
            </a:r>
            <a:r>
              <a:rPr lang="sl-SI" sz="3200" dirty="0">
                <a:solidFill>
                  <a:srgbClr val="C00000"/>
                </a:solidFill>
              </a:rPr>
              <a:t>govorjenje</a:t>
            </a:r>
            <a:r>
              <a:rPr lang="sl-SI" sz="3200" dirty="0" smtClean="0">
                <a:solidFill>
                  <a:srgbClr val="C00000"/>
                </a:solidFill>
              </a:rPr>
              <a:t>  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7" name="Naslov 1"/>
          <p:cNvSpPr txBox="1">
            <a:spLocks noGrp="1"/>
          </p:cNvSpPr>
          <p:nvPr>
            <p:ph type="title"/>
          </p:nvPr>
        </p:nvSpPr>
        <p:spPr>
          <a:xfrm>
            <a:off x="10778252" y="269035"/>
            <a:ext cx="1304109" cy="132556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800" dirty="0" smtClean="0"/>
              <a:t>Poslušanje</a:t>
            </a:r>
          </a:p>
          <a:p>
            <a:r>
              <a:rPr lang="sl-SI" sz="1800" dirty="0" smtClean="0">
                <a:solidFill>
                  <a:srgbClr val="C00000"/>
                </a:solidFill>
              </a:rPr>
              <a:t>Govorjenje</a:t>
            </a:r>
            <a:r>
              <a:rPr lang="sl-SI" sz="1800" dirty="0" smtClean="0"/>
              <a:t> </a:t>
            </a:r>
          </a:p>
          <a:p>
            <a:r>
              <a:rPr lang="sl-SI" sz="1800" dirty="0" smtClean="0"/>
              <a:t>Branje</a:t>
            </a:r>
          </a:p>
          <a:p>
            <a:r>
              <a:rPr lang="sl-SI" sz="1800" dirty="0" smtClean="0"/>
              <a:t>Pisanje</a:t>
            </a:r>
            <a:endParaRPr lang="en-GB" sz="1800" dirty="0"/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34464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36653" y="2257380"/>
            <a:ext cx="11512731" cy="3691318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685800" indent="-457200" algn="just">
              <a:spcAft>
                <a:spcPts val="0"/>
              </a:spcAft>
              <a:buFontTx/>
              <a:buChar char="-"/>
            </a:pPr>
            <a:r>
              <a:rPr lang="sl-SI" dirty="0" smtClean="0">
                <a:ea typeface="Times New Roman" panose="02020603050405020304" pitchFamily="18" charset="0"/>
              </a:rPr>
              <a:t>Skromni besedni zaklad pomeni velike težave pri razumevanju prebranega (tudi slišanega/</a:t>
            </a:r>
            <a:r>
              <a:rPr lang="sl-SI" dirty="0" err="1" smtClean="0">
                <a:ea typeface="Times New Roman" panose="02020603050405020304" pitchFamily="18" charset="0"/>
              </a:rPr>
              <a:t>odgledanega</a:t>
            </a:r>
            <a:r>
              <a:rPr lang="sl-SI" dirty="0" smtClean="0">
                <a:ea typeface="Times New Roman" panose="02020603050405020304" pitchFamily="18" charset="0"/>
              </a:rPr>
              <a:t>). </a:t>
            </a:r>
          </a:p>
          <a:p>
            <a:pPr marL="685800" indent="-457200" algn="just">
              <a:spcAft>
                <a:spcPts val="0"/>
              </a:spcAft>
              <a:buFontTx/>
              <a:buChar char="-"/>
            </a:pPr>
            <a:r>
              <a:rPr lang="sl-SI" dirty="0" smtClean="0">
                <a:ea typeface="Times New Roman" panose="02020603050405020304" pitchFamily="18" charset="0"/>
              </a:rPr>
              <a:t>Bistvo besedila učencu približamo s pomočjo slikovnega materiala, razlage posameznih/ključnih besed ter pomena le-teh v povedi.</a:t>
            </a:r>
          </a:p>
          <a:p>
            <a:pPr marL="685800" indent="-457200" algn="just">
              <a:spcAft>
                <a:spcPts val="0"/>
              </a:spcAft>
              <a:buFontTx/>
              <a:buChar char="-"/>
            </a:pPr>
            <a:r>
              <a:rPr lang="sl-SI" dirty="0" smtClean="0">
                <a:ea typeface="Times New Roman" panose="02020603050405020304" pitchFamily="18" charset="0"/>
              </a:rPr>
              <a:t>Vse to ima pomembno vlogo pri sprejemanju in interpretaciji umetnostnih besedil – posebej poezije. Dodaten problem je tudi razumevanje prenesenega pomena in vživljanje v dogajanje prebranega (slišanega/</a:t>
            </a:r>
            <a:r>
              <a:rPr lang="sl-SI" dirty="0" err="1" smtClean="0">
                <a:ea typeface="Times New Roman" panose="02020603050405020304" pitchFamily="18" charset="0"/>
              </a:rPr>
              <a:t>odgledanega</a:t>
            </a:r>
            <a:r>
              <a:rPr lang="sl-SI" dirty="0" smtClean="0">
                <a:ea typeface="Times New Roman" panose="02020603050405020304" pitchFamily="18" charset="0"/>
              </a:rPr>
              <a:t>).</a:t>
            </a:r>
            <a:endParaRPr lang="en-GB" dirty="0" smtClean="0">
              <a:ea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817" cy="931817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5" name="Označba mesta vsebine 2"/>
          <p:cNvSpPr txBox="1">
            <a:spLocks/>
          </p:cNvSpPr>
          <p:nvPr/>
        </p:nvSpPr>
        <p:spPr>
          <a:xfrm>
            <a:off x="838200" y="6531429"/>
            <a:ext cx="9257211" cy="4328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>
                <a:solidFill>
                  <a:srgbClr val="C00000"/>
                </a:solidFill>
              </a:rPr>
              <a:t>Učni načrt za glasbeno vzgojo v OŠ – prilagoditve za gluhe in naglušne učence (gl. spletno učilnico)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Naslov 1"/>
          <p:cNvSpPr txBox="1">
            <a:spLocks noGrp="1"/>
          </p:cNvSpPr>
          <p:nvPr>
            <p:ph type="title"/>
          </p:nvPr>
        </p:nvSpPr>
        <p:spPr>
          <a:xfrm>
            <a:off x="92252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200" dirty="0">
                <a:solidFill>
                  <a:srgbClr val="C00000"/>
                </a:solidFill>
              </a:rPr>
              <a:t>Dodatek</a:t>
            </a:r>
            <a:r>
              <a:rPr lang="sl-SI" sz="3600" dirty="0" smtClean="0">
                <a:solidFill>
                  <a:srgbClr val="C00000"/>
                </a:solidFill>
              </a:rPr>
              <a:t> k </a:t>
            </a:r>
            <a:r>
              <a:rPr lang="sl-SI" sz="3200" dirty="0">
                <a:solidFill>
                  <a:srgbClr val="C00000"/>
                </a:solidFill>
              </a:rPr>
              <a:t>učnemu</a:t>
            </a:r>
            <a:r>
              <a:rPr lang="sl-SI" sz="3600" dirty="0" smtClean="0">
                <a:solidFill>
                  <a:srgbClr val="C00000"/>
                </a:solidFill>
              </a:rPr>
              <a:t> </a:t>
            </a:r>
            <a:r>
              <a:rPr lang="sl-SI" sz="3200" dirty="0">
                <a:solidFill>
                  <a:srgbClr val="C00000"/>
                </a:solidFill>
              </a:rPr>
              <a:t>načrtu</a:t>
            </a:r>
            <a:r>
              <a:rPr lang="sl-SI" sz="3600" dirty="0" smtClean="0">
                <a:solidFill>
                  <a:srgbClr val="C00000"/>
                </a:solidFill>
              </a:rPr>
              <a:t> </a:t>
            </a:r>
            <a:r>
              <a:rPr lang="sl-SI" sz="3200" dirty="0">
                <a:solidFill>
                  <a:srgbClr val="C00000"/>
                </a:solidFill>
              </a:rPr>
              <a:t>glasbene</a:t>
            </a:r>
            <a:r>
              <a:rPr lang="sl-SI" sz="3600" dirty="0" smtClean="0">
                <a:solidFill>
                  <a:srgbClr val="C00000"/>
                </a:solidFill>
              </a:rPr>
              <a:t> </a:t>
            </a:r>
            <a:r>
              <a:rPr lang="sl-SI" sz="3200" dirty="0">
                <a:solidFill>
                  <a:srgbClr val="C00000"/>
                </a:solidFill>
              </a:rPr>
              <a:t>vzgoje</a:t>
            </a:r>
            <a:r>
              <a:rPr lang="sl-SI" sz="3600" dirty="0" smtClean="0">
                <a:solidFill>
                  <a:srgbClr val="C00000"/>
                </a:solidFill>
              </a:rPr>
              <a:t> </a:t>
            </a:r>
            <a:r>
              <a:rPr lang="sl-SI" sz="3200" dirty="0">
                <a:solidFill>
                  <a:srgbClr val="C00000"/>
                </a:solidFill>
              </a:rPr>
              <a:t>za</a:t>
            </a:r>
            <a:r>
              <a:rPr lang="sl-SI" sz="3600" dirty="0" smtClean="0">
                <a:solidFill>
                  <a:srgbClr val="C00000"/>
                </a:solidFill>
              </a:rPr>
              <a:t> </a:t>
            </a:r>
            <a:r>
              <a:rPr lang="sl-SI" sz="3200" dirty="0">
                <a:solidFill>
                  <a:srgbClr val="C00000"/>
                </a:solidFill>
              </a:rPr>
              <a:t>gluhe</a:t>
            </a:r>
            <a:r>
              <a:rPr lang="sl-SI" sz="3600" dirty="0" smtClean="0">
                <a:solidFill>
                  <a:srgbClr val="C00000"/>
                </a:solidFill>
              </a:rPr>
              <a:t> </a:t>
            </a:r>
            <a:r>
              <a:rPr lang="sl-SI" sz="3200" dirty="0">
                <a:solidFill>
                  <a:srgbClr val="C00000"/>
                </a:solidFill>
              </a:rPr>
              <a:t>in</a:t>
            </a:r>
            <a:r>
              <a:rPr lang="sl-SI" sz="3600" dirty="0" smtClean="0">
                <a:solidFill>
                  <a:srgbClr val="C00000"/>
                </a:solidFill>
              </a:rPr>
              <a:t> </a:t>
            </a:r>
            <a:r>
              <a:rPr lang="sl-SI" sz="3200" dirty="0">
                <a:solidFill>
                  <a:srgbClr val="C00000"/>
                </a:solidFill>
              </a:rPr>
              <a:t>naglušne</a:t>
            </a:r>
            <a:r>
              <a:rPr lang="sl-SI" sz="3600" dirty="0" smtClean="0">
                <a:solidFill>
                  <a:srgbClr val="C00000"/>
                </a:solidFill>
              </a:rPr>
              <a:t> </a:t>
            </a:r>
            <a:r>
              <a:rPr lang="sl-SI" sz="3200" dirty="0">
                <a:solidFill>
                  <a:srgbClr val="C00000"/>
                </a:solidFill>
              </a:rPr>
              <a:t>učence</a:t>
            </a:r>
            <a:r>
              <a:rPr lang="sl-SI" sz="3600" dirty="0" smtClean="0">
                <a:solidFill>
                  <a:srgbClr val="C00000"/>
                </a:solidFill>
              </a:rPr>
              <a:t> (3) – </a:t>
            </a:r>
            <a:r>
              <a:rPr lang="sl-SI" sz="3200" dirty="0">
                <a:solidFill>
                  <a:srgbClr val="C00000"/>
                </a:solidFill>
              </a:rPr>
              <a:t>branje</a:t>
            </a:r>
            <a:r>
              <a:rPr lang="sl-SI" sz="3600" dirty="0" smtClean="0">
                <a:solidFill>
                  <a:srgbClr val="C00000"/>
                </a:solidFill>
              </a:rPr>
              <a:t>  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10786067" y="931817"/>
            <a:ext cx="1304109" cy="132556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800" dirty="0" smtClean="0"/>
              <a:t>Poslušanje</a:t>
            </a:r>
          </a:p>
          <a:p>
            <a:r>
              <a:rPr lang="sl-SI" sz="1800" dirty="0" smtClean="0"/>
              <a:t>Govorjenje </a:t>
            </a:r>
          </a:p>
          <a:p>
            <a:r>
              <a:rPr lang="sl-SI" sz="1800" dirty="0" smtClean="0">
                <a:solidFill>
                  <a:srgbClr val="C00000"/>
                </a:solidFill>
              </a:rPr>
              <a:t>Branje</a:t>
            </a:r>
          </a:p>
          <a:p>
            <a:r>
              <a:rPr lang="sl-SI" sz="1800" dirty="0" smtClean="0"/>
              <a:t>Pisanje</a:t>
            </a:r>
            <a:endParaRPr lang="en-GB" sz="1800" dirty="0"/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62084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395333"/>
            <a:ext cx="10515600" cy="3958575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sl-SI" dirty="0" smtClean="0">
                <a:ea typeface="Times New Roman" panose="02020603050405020304" pitchFamily="18" charset="0"/>
              </a:rPr>
              <a:t>Pri gluhih in naglušnih učencih je glavni cilj na področju pisanja </a:t>
            </a:r>
            <a:r>
              <a:rPr lang="sl-SI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funkcionalna pismenost </a:t>
            </a:r>
            <a:r>
              <a:rPr lang="sl-SI" dirty="0" smtClean="0">
                <a:ea typeface="Times New Roman" panose="02020603050405020304" pitchFamily="18" charset="0"/>
              </a:rPr>
              <a:t>– samostojno ustvarjanje besedila, ki ga bodo drugi razumeli. </a:t>
            </a:r>
            <a:endParaRPr lang="en-GB" dirty="0" smtClean="0"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sl-SI" dirty="0" smtClean="0"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sl-SI" dirty="0" smtClean="0">
                <a:ea typeface="Times New Roman" panose="02020603050405020304" pitchFamily="18" charset="0"/>
              </a:rPr>
              <a:t>Tudi tu je pomembno, da izdelamo</a:t>
            </a:r>
            <a:r>
              <a:rPr lang="sl-SI" b="1" dirty="0" smtClean="0">
                <a:ea typeface="Times New Roman" panose="02020603050405020304" pitchFamily="18" charset="0"/>
              </a:rPr>
              <a:t> </a:t>
            </a:r>
            <a:r>
              <a:rPr lang="sl-SI" dirty="0" smtClean="0">
                <a:ea typeface="Times New Roman" panose="02020603050405020304" pitchFamily="18" charset="0"/>
              </a:rPr>
              <a:t>dobre strategije prilagojenega načina pridobivanja pismenosti za gluhe in naglušne učence. Upoštevanje pravopisa sicer sodi k učenju pisanja, vendar ne predstavlja glavnega cilja in pri vrednotenju učenčevih del predstavlja le majhen delež celotne ocene.</a:t>
            </a:r>
            <a:endParaRPr lang="en-GB" dirty="0" smtClean="0"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en-GB" dirty="0" smtClean="0"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817" cy="931817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5" name="Označba mesta vsebine 2"/>
          <p:cNvSpPr txBox="1">
            <a:spLocks/>
          </p:cNvSpPr>
          <p:nvPr/>
        </p:nvSpPr>
        <p:spPr>
          <a:xfrm>
            <a:off x="838200" y="6531429"/>
            <a:ext cx="9257211" cy="4328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>
                <a:solidFill>
                  <a:srgbClr val="C00000"/>
                </a:solidFill>
              </a:rPr>
              <a:t>Učni načrt za glasbeno vzgojo v OŠ – prilagoditve za gluhe in naglušne učence (gl. spletno učilnico)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Naslov 1"/>
          <p:cNvSpPr txBox="1">
            <a:spLocks noGrp="1"/>
          </p:cNvSpPr>
          <p:nvPr>
            <p:ph type="title"/>
          </p:nvPr>
        </p:nvSpPr>
        <p:spPr>
          <a:xfrm>
            <a:off x="838200" y="5738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200" dirty="0" smtClean="0">
                <a:solidFill>
                  <a:srgbClr val="C00000"/>
                </a:solidFill>
              </a:rPr>
              <a:t>Dodatek k učnemu načrtu glasbene vzgoje za gluhe in naglušne učence (4) – pisanje  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10701745" y="1169225"/>
            <a:ext cx="1304109" cy="132556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800" dirty="0" smtClean="0"/>
              <a:t>Poslušanje</a:t>
            </a:r>
          </a:p>
          <a:p>
            <a:r>
              <a:rPr lang="sl-SI" sz="1800" dirty="0" smtClean="0"/>
              <a:t>Govorjenje </a:t>
            </a:r>
          </a:p>
          <a:p>
            <a:r>
              <a:rPr lang="sl-SI" sz="1800" dirty="0" smtClean="0"/>
              <a:t>Branje</a:t>
            </a:r>
          </a:p>
          <a:p>
            <a:r>
              <a:rPr lang="sl-SI" sz="1800" dirty="0" smtClean="0">
                <a:solidFill>
                  <a:srgbClr val="C00000"/>
                </a:solidFill>
              </a:rPr>
              <a:t>Pisanje</a:t>
            </a:r>
            <a:endParaRPr lang="en-GB" sz="1800" dirty="0">
              <a:solidFill>
                <a:srgbClr val="C00000"/>
              </a:solidFill>
            </a:endParaRPr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75026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199" y="465908"/>
            <a:ext cx="11214464" cy="818607"/>
          </a:xfrm>
        </p:spPr>
        <p:txBody>
          <a:bodyPr>
            <a:normAutofit fontScale="90000"/>
          </a:bodyPr>
          <a:lstStyle/>
          <a:p>
            <a:r>
              <a:rPr lang="sl-SI" sz="3600" dirty="0" smtClean="0">
                <a:solidFill>
                  <a:srgbClr val="C00000"/>
                </a:solidFill>
              </a:rPr>
              <a:t>Splošni cilji glasbeno govornih in gibalno govornih stimulacij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57792" y="1041854"/>
            <a:ext cx="10515600" cy="3538856"/>
          </a:xfrm>
          <a:ln>
            <a:solidFill>
              <a:srgbClr val="C00000"/>
            </a:solidFill>
          </a:ln>
        </p:spPr>
        <p:txBody>
          <a:bodyPr>
            <a:normAutofit fontScale="70000" lnSpcReduction="20000"/>
          </a:bodyPr>
          <a:lstStyle/>
          <a:p>
            <a:pPr lvl="0"/>
            <a:r>
              <a:rPr lang="sl-SI" dirty="0" smtClean="0"/>
              <a:t>razvijati </a:t>
            </a:r>
            <a:r>
              <a:rPr lang="sl-SI" dirty="0"/>
              <a:t>zavest o lastnem telesu,</a:t>
            </a:r>
            <a:endParaRPr lang="en-GB" dirty="0"/>
          </a:p>
          <a:p>
            <a:pPr lvl="0"/>
            <a:r>
              <a:rPr lang="sl-SI" dirty="0"/>
              <a:t>usvajati različne dimenzije v času in prostoru,</a:t>
            </a:r>
            <a:endParaRPr lang="en-GB" dirty="0"/>
          </a:p>
          <a:p>
            <a:pPr lvl="0"/>
            <a:r>
              <a:rPr lang="sl-SI" dirty="0"/>
              <a:t>spodbujati otroke k spontanemu oglašanju,</a:t>
            </a:r>
            <a:endParaRPr lang="en-GB" dirty="0"/>
          </a:p>
          <a:p>
            <a:pPr lvl="0"/>
            <a:r>
              <a:rPr lang="sl-SI" dirty="0"/>
              <a:t>ozavestiti in naučiti otroke pravilnega dihanja,</a:t>
            </a:r>
            <a:endParaRPr lang="en-GB" dirty="0"/>
          </a:p>
          <a:p>
            <a:pPr lvl="0"/>
            <a:r>
              <a:rPr lang="sl-SI" dirty="0"/>
              <a:t>uporabiti gibalne elemente za razvoj in korekcijo otrokove artikulacije,</a:t>
            </a:r>
            <a:endParaRPr lang="en-GB" dirty="0"/>
          </a:p>
          <a:p>
            <a:pPr lvl="0"/>
            <a:r>
              <a:rPr lang="sl-SI" dirty="0"/>
              <a:t>razvijati </a:t>
            </a:r>
            <a:r>
              <a:rPr lang="sl-SI" dirty="0" err="1">
                <a:solidFill>
                  <a:srgbClr val="C00000"/>
                </a:solidFill>
              </a:rPr>
              <a:t>prozodijske</a:t>
            </a:r>
            <a:r>
              <a:rPr lang="sl-SI" dirty="0"/>
              <a:t> elemente prek glasbeno govornih in gibalno govornih postopkov,</a:t>
            </a:r>
            <a:endParaRPr lang="en-GB" dirty="0"/>
          </a:p>
          <a:p>
            <a:pPr lvl="0"/>
            <a:r>
              <a:rPr lang="sl-SI" dirty="0"/>
              <a:t>razvijati avditivne funkcije, </a:t>
            </a:r>
            <a:endParaRPr lang="en-GB" dirty="0"/>
          </a:p>
          <a:p>
            <a:pPr lvl="0"/>
            <a:r>
              <a:rPr lang="sl-SI" dirty="0"/>
              <a:t>sprostiti in razvedriti otroke s pomočjo glasbe in giba,</a:t>
            </a:r>
            <a:endParaRPr lang="en-GB" dirty="0"/>
          </a:p>
          <a:p>
            <a:pPr lvl="0"/>
            <a:r>
              <a:rPr lang="sl-SI" dirty="0"/>
              <a:t>razvijati in vzpodbujati govor, mišljenje, kreativnost in domišljijo preko glasbe in gibov,</a:t>
            </a:r>
            <a:endParaRPr lang="en-GB" dirty="0"/>
          </a:p>
          <a:p>
            <a:pPr lvl="0"/>
            <a:r>
              <a:rPr lang="sl-SI" dirty="0"/>
              <a:t>motivirati otroke k aktivnemu sodelovanju z različnimi AV.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817" cy="931817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838199" y="4690747"/>
            <a:ext cx="11049001" cy="209323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sl-SI" sz="8000" dirty="0" smtClean="0">
                <a:solidFill>
                  <a:srgbClr val="C00000"/>
                </a:solidFill>
                <a:latin typeface="+mn-lt"/>
              </a:rPr>
              <a:t>Pedagog, ki uči predmet glasbena vzgoja s prilagojenim programom OŠ z enakovrednim standardom za devetletno OŠ za gluhe in naglušne otroke, mora imeti ob ustrezni izobrazbi – učitelj za gluhe in naglušne otroke še pridobljena dodatna znanja:</a:t>
            </a:r>
          </a:p>
          <a:p>
            <a:pPr>
              <a:lnSpc>
                <a:spcPct val="120000"/>
              </a:lnSpc>
            </a:pPr>
            <a:endParaRPr lang="en-GB" sz="8000" dirty="0" smtClean="0">
              <a:solidFill>
                <a:srgbClr val="C00000"/>
              </a:solidFill>
              <a:latin typeface="+mn-lt"/>
            </a:endParaRPr>
          </a:p>
          <a:p>
            <a:pPr lvl="0">
              <a:lnSpc>
                <a:spcPct val="120000"/>
              </a:lnSpc>
            </a:pPr>
            <a:r>
              <a:rPr lang="sl-SI" sz="8000" dirty="0" smtClean="0">
                <a:solidFill>
                  <a:srgbClr val="C00000"/>
                </a:solidFill>
                <a:latin typeface="+mn-lt"/>
              </a:rPr>
              <a:t>- dokončano nižjo glasbeno šolo,</a:t>
            </a:r>
            <a:endParaRPr lang="en-GB" sz="8000" dirty="0" smtClean="0">
              <a:solidFill>
                <a:srgbClr val="C00000"/>
              </a:solidFill>
              <a:latin typeface="+mn-lt"/>
            </a:endParaRPr>
          </a:p>
          <a:p>
            <a:pPr lvl="0">
              <a:lnSpc>
                <a:spcPct val="120000"/>
              </a:lnSpc>
            </a:pPr>
            <a:r>
              <a:rPr lang="sl-SI" sz="8000" dirty="0" smtClean="0">
                <a:solidFill>
                  <a:srgbClr val="C00000"/>
                </a:solidFill>
                <a:latin typeface="+mn-lt"/>
              </a:rPr>
              <a:t>- specializacijo </a:t>
            </a:r>
            <a:r>
              <a:rPr lang="sl-SI" sz="8000" dirty="0" err="1" smtClean="0">
                <a:solidFill>
                  <a:srgbClr val="C00000"/>
                </a:solidFill>
                <a:latin typeface="+mn-lt"/>
              </a:rPr>
              <a:t>Verbotonalne</a:t>
            </a:r>
            <a:r>
              <a:rPr lang="sl-SI" sz="8000" dirty="0" smtClean="0">
                <a:solidFill>
                  <a:srgbClr val="C00000"/>
                </a:solidFill>
                <a:latin typeface="+mn-lt"/>
              </a:rPr>
              <a:t> metode – glasbene stimulacije.</a:t>
            </a:r>
            <a:endParaRPr lang="en-GB" dirty="0" smtClean="0">
              <a:solidFill>
                <a:srgbClr val="C00000"/>
              </a:solidFill>
              <a:latin typeface="+mn-lt"/>
            </a:endParaRPr>
          </a:p>
          <a:p>
            <a:r>
              <a:rPr lang="en-GB" b="1" dirty="0" smtClean="0">
                <a:solidFill>
                  <a:srgbClr val="C00000"/>
                </a:solidFill>
              </a:rPr>
              <a:t/>
            </a:r>
            <a:br>
              <a:rPr lang="en-GB" b="1" dirty="0" smtClean="0">
                <a:solidFill>
                  <a:srgbClr val="C00000"/>
                </a:solidFill>
              </a:rPr>
            </a:b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53267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rmAutofit/>
          </a:bodyPr>
          <a:lstStyle/>
          <a:p>
            <a:r>
              <a:rPr lang="sl-SI" sz="3200" dirty="0" err="1" smtClean="0">
                <a:solidFill>
                  <a:srgbClr val="C00000"/>
                </a:solidFill>
              </a:rPr>
              <a:t>Verbotonalna</a:t>
            </a:r>
            <a:r>
              <a:rPr lang="sl-SI" sz="3200" dirty="0" smtClean="0">
                <a:solidFill>
                  <a:srgbClr val="C00000"/>
                </a:solidFill>
              </a:rPr>
              <a:t> metoda 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683127"/>
            <a:ext cx="10515600" cy="3526971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l-SI" dirty="0"/>
              <a:t>S</a:t>
            </a:r>
            <a:r>
              <a:rPr lang="en-GB" dirty="0" err="1" smtClean="0"/>
              <a:t>tara</a:t>
            </a:r>
            <a:r>
              <a:rPr lang="en-GB" dirty="0" smtClean="0"/>
              <a:t> </a:t>
            </a:r>
            <a:r>
              <a:rPr lang="en-GB" dirty="0" err="1" smtClean="0"/>
              <a:t>že</a:t>
            </a:r>
            <a:r>
              <a:rPr lang="en-GB" dirty="0" smtClean="0"/>
              <a:t> </a:t>
            </a:r>
            <a:r>
              <a:rPr lang="en-GB" dirty="0" err="1" smtClean="0"/>
              <a:t>več</a:t>
            </a:r>
            <a:r>
              <a:rPr lang="en-GB" dirty="0" smtClean="0"/>
              <a:t> </a:t>
            </a:r>
            <a:r>
              <a:rPr lang="en-GB" dirty="0" err="1" smtClean="0"/>
              <a:t>kot</a:t>
            </a:r>
            <a:r>
              <a:rPr lang="en-GB" dirty="0" smtClean="0"/>
              <a:t> pol </a:t>
            </a:r>
            <a:r>
              <a:rPr lang="en-GB" dirty="0" err="1" smtClean="0"/>
              <a:t>stoletja</a:t>
            </a:r>
            <a:r>
              <a:rPr lang="sl-SI" dirty="0" smtClean="0"/>
              <a:t>, </a:t>
            </a:r>
            <a:r>
              <a:rPr lang="en-GB" dirty="0" smtClean="0"/>
              <a:t> </a:t>
            </a:r>
            <a:r>
              <a:rPr lang="en-GB" dirty="0" err="1" smtClean="0"/>
              <a:t>zagovornik</a:t>
            </a:r>
            <a:r>
              <a:rPr lang="en-GB" dirty="0" smtClean="0"/>
              <a:t> in </a:t>
            </a:r>
            <a:r>
              <a:rPr lang="en-GB" dirty="0" err="1" smtClean="0"/>
              <a:t>predstavnik</a:t>
            </a:r>
            <a:r>
              <a:rPr lang="en-GB" dirty="0" smtClean="0"/>
              <a:t> je </a:t>
            </a:r>
            <a:r>
              <a:rPr lang="en-GB" dirty="0" err="1" smtClean="0"/>
              <a:t>bil</a:t>
            </a:r>
            <a:r>
              <a:rPr lang="en-GB" dirty="0" smtClean="0"/>
              <a:t> </a:t>
            </a:r>
            <a:r>
              <a:rPr lang="en-GB" dirty="0" err="1" smtClean="0"/>
              <a:t>Petar</a:t>
            </a:r>
            <a:r>
              <a:rPr lang="en-GB" dirty="0" smtClean="0"/>
              <a:t> </a:t>
            </a:r>
            <a:r>
              <a:rPr lang="en-GB" dirty="0" err="1" smtClean="0"/>
              <a:t>Guberina</a:t>
            </a:r>
            <a:r>
              <a:rPr lang="en-GB" dirty="0" smtClean="0"/>
              <a:t> </a:t>
            </a:r>
            <a:r>
              <a:rPr lang="en-GB" dirty="0" err="1" smtClean="0"/>
              <a:t>iz</a:t>
            </a:r>
            <a:r>
              <a:rPr lang="en-GB" dirty="0" smtClean="0"/>
              <a:t> </a:t>
            </a:r>
            <a:r>
              <a:rPr lang="en-GB" dirty="0" err="1" smtClean="0"/>
              <a:t>zagrebške</a:t>
            </a:r>
            <a:r>
              <a:rPr lang="en-GB" dirty="0" smtClean="0"/>
              <a:t> </a:t>
            </a:r>
            <a:r>
              <a:rPr lang="en-GB" dirty="0" err="1" smtClean="0"/>
              <a:t>šole</a:t>
            </a:r>
            <a:r>
              <a:rPr lang="en-GB" dirty="0" smtClean="0"/>
              <a:t> </a:t>
            </a:r>
            <a:r>
              <a:rPr lang="en-GB" dirty="0" err="1" smtClean="0"/>
              <a:t>Suvag</a:t>
            </a:r>
            <a:r>
              <a:rPr lang="sl-SI" dirty="0" smtClean="0"/>
              <a:t>. </a:t>
            </a:r>
            <a:r>
              <a:rPr lang="en-GB" dirty="0" smtClean="0"/>
              <a:t> </a:t>
            </a:r>
            <a:endParaRPr lang="sl-SI" dirty="0"/>
          </a:p>
          <a:p>
            <a:pPr>
              <a:buFontTx/>
              <a:buChar char="-"/>
            </a:pPr>
            <a:r>
              <a:rPr lang="sl-SI" dirty="0"/>
              <a:t>T</a:t>
            </a:r>
            <a:r>
              <a:rPr lang="en-GB" dirty="0" err="1" smtClean="0"/>
              <a:t>emelji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minimalnih</a:t>
            </a:r>
            <a:r>
              <a:rPr lang="en-GB" dirty="0" smtClean="0"/>
              <a:t> </a:t>
            </a:r>
            <a:r>
              <a:rPr lang="en-GB" dirty="0" err="1" smtClean="0"/>
              <a:t>ostankih</a:t>
            </a:r>
            <a:r>
              <a:rPr lang="en-GB" dirty="0" smtClean="0"/>
              <a:t> </a:t>
            </a:r>
            <a:r>
              <a:rPr lang="en-GB" dirty="0" err="1" smtClean="0"/>
              <a:t>sluha</a:t>
            </a:r>
            <a:r>
              <a:rPr lang="en-GB" dirty="0" smtClean="0"/>
              <a:t>, </a:t>
            </a:r>
            <a:r>
              <a:rPr lang="en-GB" dirty="0" err="1" smtClean="0"/>
              <a:t>katere</a:t>
            </a:r>
            <a:r>
              <a:rPr lang="en-GB" dirty="0" smtClean="0"/>
              <a:t> </a:t>
            </a:r>
            <a:r>
              <a:rPr lang="en-GB" dirty="0" err="1" smtClean="0"/>
              <a:t>želijo</a:t>
            </a:r>
            <a:r>
              <a:rPr lang="en-GB" dirty="0" smtClean="0"/>
              <a:t> </a:t>
            </a:r>
            <a:r>
              <a:rPr lang="en-GB" dirty="0" err="1" smtClean="0"/>
              <a:t>izkoristiti</a:t>
            </a:r>
            <a:r>
              <a:rPr lang="en-GB" dirty="0" smtClean="0"/>
              <a:t> in </a:t>
            </a:r>
            <a:r>
              <a:rPr lang="en-GB" dirty="0" err="1" smtClean="0"/>
              <a:t>usposobiti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poslušanje</a:t>
            </a:r>
            <a:r>
              <a:rPr lang="sl-SI" dirty="0"/>
              <a:t> </a:t>
            </a:r>
            <a:endParaRPr lang="sl-SI" dirty="0" smtClean="0"/>
          </a:p>
          <a:p>
            <a:pPr marL="0" indent="0">
              <a:buNone/>
            </a:pPr>
            <a:r>
              <a:rPr lang="sl-SI" sz="2200" dirty="0"/>
              <a:t> </a:t>
            </a:r>
            <a:r>
              <a:rPr lang="sl-SI" sz="2200" dirty="0" smtClean="0"/>
              <a:t>  (d</a:t>
            </a:r>
            <a:r>
              <a:rPr lang="en-GB" sz="2200" dirty="0" err="1" smtClean="0"/>
              <a:t>ejansko</a:t>
            </a:r>
            <a:r>
              <a:rPr lang="en-GB" sz="2200" dirty="0" smtClean="0"/>
              <a:t> je to </a:t>
            </a:r>
            <a:r>
              <a:rPr lang="en-GB" sz="2200" dirty="0" err="1" smtClean="0"/>
              <a:t>ena</a:t>
            </a:r>
            <a:r>
              <a:rPr lang="en-GB" sz="2200" dirty="0" smtClean="0"/>
              <a:t> </a:t>
            </a:r>
            <a:r>
              <a:rPr lang="en-GB" sz="2200" dirty="0" err="1" smtClean="0"/>
              <a:t>najtežjih</a:t>
            </a:r>
            <a:r>
              <a:rPr lang="en-GB" sz="2200" dirty="0" smtClean="0"/>
              <a:t> in </a:t>
            </a:r>
            <a:r>
              <a:rPr lang="en-GB" sz="2200" dirty="0" err="1" smtClean="0"/>
              <a:t>zahtevnih</a:t>
            </a:r>
            <a:r>
              <a:rPr lang="en-GB" sz="2200" dirty="0" smtClean="0"/>
              <a:t> </a:t>
            </a:r>
            <a:r>
              <a:rPr lang="en-GB" sz="2200" dirty="0" err="1" smtClean="0"/>
              <a:t>metod</a:t>
            </a:r>
            <a:r>
              <a:rPr lang="en-GB" sz="2200" dirty="0" smtClean="0"/>
              <a:t>, </a:t>
            </a:r>
            <a:r>
              <a:rPr lang="en-GB" sz="2200" dirty="0" err="1" smtClean="0"/>
              <a:t>ki</a:t>
            </a:r>
            <a:r>
              <a:rPr lang="en-GB" sz="2200" dirty="0" smtClean="0"/>
              <a:t> je </a:t>
            </a:r>
            <a:r>
              <a:rPr lang="en-GB" sz="2200" dirty="0" err="1" smtClean="0"/>
              <a:t>uspešna</a:t>
            </a:r>
            <a:r>
              <a:rPr lang="en-GB" sz="2200" dirty="0" smtClean="0"/>
              <a:t> </a:t>
            </a:r>
            <a:r>
              <a:rPr lang="en-GB" sz="2200" dirty="0" err="1" smtClean="0"/>
              <a:t>za</a:t>
            </a:r>
            <a:r>
              <a:rPr lang="en-GB" sz="2200" dirty="0" smtClean="0"/>
              <a:t> </a:t>
            </a:r>
            <a:r>
              <a:rPr lang="en-GB" sz="2200" dirty="0" err="1" smtClean="0"/>
              <a:t>lažje</a:t>
            </a:r>
            <a:r>
              <a:rPr lang="en-GB" sz="2200" dirty="0" smtClean="0"/>
              <a:t> </a:t>
            </a:r>
            <a:r>
              <a:rPr lang="en-GB" sz="2200" dirty="0" err="1" smtClean="0"/>
              <a:t>naglušne</a:t>
            </a:r>
            <a:r>
              <a:rPr lang="en-GB" sz="2200" dirty="0" smtClean="0"/>
              <a:t>, </a:t>
            </a:r>
            <a:r>
              <a:rPr lang="en-GB" sz="2200" dirty="0" err="1" smtClean="0"/>
              <a:t>ki</a:t>
            </a:r>
            <a:r>
              <a:rPr lang="en-GB" sz="2200" dirty="0" smtClean="0"/>
              <a:t> </a:t>
            </a:r>
            <a:r>
              <a:rPr lang="en-GB" sz="2200" dirty="0" err="1" smtClean="0"/>
              <a:t>imajo</a:t>
            </a:r>
            <a:r>
              <a:rPr lang="en-GB" sz="2200" dirty="0" smtClean="0"/>
              <a:t> </a:t>
            </a:r>
            <a:r>
              <a:rPr lang="sl-SI" sz="2200" dirty="0" smtClean="0"/>
              <a:t>      </a:t>
            </a:r>
          </a:p>
          <a:p>
            <a:pPr marL="0" indent="0">
              <a:buNone/>
            </a:pPr>
            <a:r>
              <a:rPr lang="sl-SI" sz="2200" dirty="0"/>
              <a:t> </a:t>
            </a:r>
            <a:r>
              <a:rPr lang="sl-SI" sz="2200" dirty="0" smtClean="0"/>
              <a:t>   </a:t>
            </a:r>
            <a:r>
              <a:rPr lang="en-GB" sz="2200" dirty="0" err="1" smtClean="0"/>
              <a:t>še</a:t>
            </a:r>
            <a:r>
              <a:rPr lang="en-GB" sz="2200" dirty="0" smtClean="0"/>
              <a:t> </a:t>
            </a:r>
            <a:r>
              <a:rPr lang="en-GB" sz="2200" dirty="0" err="1" smtClean="0"/>
              <a:t>toliko</a:t>
            </a:r>
            <a:r>
              <a:rPr lang="en-GB" sz="2200" dirty="0" smtClean="0"/>
              <a:t> dobro </a:t>
            </a:r>
            <a:r>
              <a:rPr lang="en-GB" sz="2200" dirty="0" err="1" smtClean="0"/>
              <a:t>ohranjene</a:t>
            </a:r>
            <a:r>
              <a:rPr lang="en-GB" sz="2200" dirty="0" smtClean="0"/>
              <a:t> </a:t>
            </a:r>
            <a:r>
              <a:rPr lang="en-GB" sz="2200" dirty="0" err="1" smtClean="0"/>
              <a:t>ostanke</a:t>
            </a:r>
            <a:r>
              <a:rPr lang="en-GB" sz="2200" dirty="0" smtClean="0"/>
              <a:t> </a:t>
            </a:r>
            <a:r>
              <a:rPr lang="en-GB" sz="2200" dirty="0" err="1" smtClean="0"/>
              <a:t>sluha</a:t>
            </a:r>
            <a:r>
              <a:rPr lang="en-GB" sz="2200" dirty="0" smtClean="0"/>
              <a:t>, da </a:t>
            </a:r>
            <a:r>
              <a:rPr lang="en-GB" sz="2200" dirty="0" err="1" smtClean="0"/>
              <a:t>skorajda</a:t>
            </a:r>
            <a:r>
              <a:rPr lang="en-GB" sz="2200" dirty="0" smtClean="0"/>
              <a:t> </a:t>
            </a:r>
            <a:r>
              <a:rPr lang="en-GB" sz="2200" dirty="0" err="1" smtClean="0"/>
              <a:t>normalno</a:t>
            </a:r>
            <a:r>
              <a:rPr lang="en-GB" sz="2200" dirty="0" smtClean="0"/>
              <a:t> </a:t>
            </a:r>
            <a:r>
              <a:rPr lang="en-GB" sz="2200" dirty="0" err="1" smtClean="0"/>
              <a:t>funkcionirajo</a:t>
            </a:r>
            <a:r>
              <a:rPr lang="sl-SI" sz="2200" dirty="0" smtClean="0"/>
              <a:t>). </a:t>
            </a:r>
          </a:p>
          <a:p>
            <a:pPr>
              <a:buFontTx/>
              <a:buChar char="-"/>
            </a:pPr>
            <a:r>
              <a:rPr lang="sl-SI" dirty="0"/>
              <a:t>P</a:t>
            </a:r>
            <a:r>
              <a:rPr lang="sl-SI" dirty="0" smtClean="0"/>
              <a:t>ri</a:t>
            </a:r>
            <a:r>
              <a:rPr lang="en-GB" dirty="0" smtClean="0"/>
              <a:t> </a:t>
            </a:r>
            <a:r>
              <a:rPr lang="sl-SI" dirty="0" smtClean="0"/>
              <a:t>povsem </a:t>
            </a:r>
            <a:r>
              <a:rPr lang="en-GB" dirty="0" err="1" smtClean="0"/>
              <a:t>gluh</a:t>
            </a:r>
            <a:r>
              <a:rPr lang="sl-SI" dirty="0" smtClean="0"/>
              <a:t>ih</a:t>
            </a:r>
            <a:r>
              <a:rPr lang="en-GB" dirty="0" smtClean="0"/>
              <a:t> je </a:t>
            </a:r>
            <a:r>
              <a:rPr lang="en-GB" dirty="0" err="1" smtClean="0"/>
              <a:t>zelo</a:t>
            </a:r>
            <a:r>
              <a:rPr lang="en-GB" dirty="0" smtClean="0"/>
              <a:t> </a:t>
            </a:r>
            <a:r>
              <a:rPr lang="en-GB" dirty="0" err="1" smtClean="0"/>
              <a:t>redko</a:t>
            </a:r>
            <a:r>
              <a:rPr lang="en-GB" dirty="0" smtClean="0"/>
              <a:t> </a:t>
            </a:r>
            <a:r>
              <a:rPr lang="en-GB" dirty="0" err="1" smtClean="0"/>
              <a:t>uspešna</a:t>
            </a:r>
            <a:r>
              <a:rPr lang="en-GB" dirty="0" smtClean="0"/>
              <a:t>, </a:t>
            </a:r>
            <a:r>
              <a:rPr lang="en-GB" dirty="0" err="1" smtClean="0"/>
              <a:t>saj</a:t>
            </a:r>
            <a:r>
              <a:rPr lang="en-GB" dirty="0" smtClean="0"/>
              <a:t> </a:t>
            </a:r>
            <a:r>
              <a:rPr lang="en-GB" dirty="0" err="1" smtClean="0"/>
              <a:t>pri</a:t>
            </a:r>
            <a:r>
              <a:rPr lang="en-GB" dirty="0" smtClean="0"/>
              <a:t> </a:t>
            </a:r>
            <a:r>
              <a:rPr lang="en-GB" dirty="0" err="1" smtClean="0"/>
              <a:t>njej</a:t>
            </a:r>
            <a:r>
              <a:rPr lang="en-GB" dirty="0" smtClean="0"/>
              <a:t> </a:t>
            </a:r>
            <a:r>
              <a:rPr lang="en-GB" dirty="0" err="1" smtClean="0"/>
              <a:t>ni</a:t>
            </a:r>
            <a:r>
              <a:rPr lang="en-GB" dirty="0" smtClean="0"/>
              <a:t> </a:t>
            </a:r>
            <a:r>
              <a:rPr lang="en-GB" dirty="0" err="1" smtClean="0"/>
              <a:t>možno</a:t>
            </a:r>
            <a:r>
              <a:rPr lang="en-GB" dirty="0" smtClean="0"/>
              <a:t> </a:t>
            </a:r>
            <a:r>
              <a:rPr lang="en-GB" dirty="0" err="1" smtClean="0"/>
              <a:t>brati</a:t>
            </a:r>
            <a:r>
              <a:rPr lang="en-GB" dirty="0" smtClean="0"/>
              <a:t> z </a:t>
            </a:r>
            <a:r>
              <a:rPr lang="en-GB" dirty="0" err="1" smtClean="0"/>
              <a:t>ustnic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817" cy="931817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5" name="Pravokotnik 4"/>
          <p:cNvSpPr/>
          <p:nvPr/>
        </p:nvSpPr>
        <p:spPr>
          <a:xfrm>
            <a:off x="931817" y="5917866"/>
            <a:ext cx="58165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3"/>
              </a:rPr>
              <a:t>https://med.over.net/forum5/viewtopic.php?t=8421369</a:t>
            </a:r>
            <a:endParaRPr lang="sl-SI" dirty="0" smtClean="0"/>
          </a:p>
          <a:p>
            <a:r>
              <a:rPr lang="en-GB" dirty="0" smtClean="0">
                <a:hlinkClick r:id="rId4"/>
              </a:rPr>
              <a:t>https://svezamaturu.wordpress.com/verbotonalna-metoda/</a:t>
            </a:r>
            <a:endParaRPr lang="sl-SI" dirty="0" smtClean="0"/>
          </a:p>
          <a:p>
            <a:endParaRPr lang="en-GB" dirty="0"/>
          </a:p>
        </p:txBody>
      </p:sp>
      <p:sp>
        <p:nvSpPr>
          <p:cNvPr id="6" name="Pravokotnik 5"/>
          <p:cNvSpPr/>
          <p:nvPr/>
        </p:nvSpPr>
        <p:spPr>
          <a:xfrm>
            <a:off x="931817" y="5620211"/>
            <a:ext cx="5743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>
                <a:solidFill>
                  <a:srgbClr val="C00000"/>
                </a:solidFill>
                <a:hlinkClick r:id="rId5"/>
              </a:rPr>
              <a:t>(!) </a:t>
            </a:r>
            <a:r>
              <a:rPr lang="en-GB" dirty="0" smtClean="0">
                <a:solidFill>
                  <a:srgbClr val="C00000"/>
                </a:solidFill>
                <a:hlinkClick r:id="rId5"/>
              </a:rPr>
              <a:t>http</a:t>
            </a:r>
            <a:r>
              <a:rPr lang="en-GB" dirty="0">
                <a:solidFill>
                  <a:srgbClr val="C00000"/>
                </a:solidFill>
                <a:hlinkClick r:id="rId5"/>
              </a:rPr>
              <a:t>://csgm.splet.arnes.si/files/2012/10/casopis_st2.pdf</a:t>
            </a: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1535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99785" y="188119"/>
            <a:ext cx="5057824" cy="726281"/>
          </a:xfrm>
        </p:spPr>
        <p:txBody>
          <a:bodyPr>
            <a:normAutofit/>
          </a:bodyPr>
          <a:lstStyle/>
          <a:p>
            <a:r>
              <a:rPr lang="sl-SI" sz="3200" dirty="0" smtClean="0">
                <a:solidFill>
                  <a:srgbClr val="C00000"/>
                </a:solidFill>
              </a:rPr>
              <a:t>Dodatek: zvok / spektrogram  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+mj-lt"/>
                <a:hlinkClick r:id="rId2"/>
              </a:rPr>
              <a:t>https://</a:t>
            </a:r>
            <a:r>
              <a:rPr lang="en-GB" sz="2000" dirty="0" smtClean="0">
                <a:latin typeface="+mj-lt"/>
                <a:hlinkClick r:id="rId2"/>
              </a:rPr>
              <a:t>jvbalen.github.io/figs/richter.gif</a:t>
            </a:r>
            <a:r>
              <a:rPr lang="sl-SI" sz="2000" dirty="0" smtClean="0">
                <a:latin typeface="+mj-lt"/>
              </a:rPr>
              <a:t> </a:t>
            </a:r>
            <a:endParaRPr lang="en-GB" sz="2000" dirty="0">
              <a:latin typeface="+mj-lt"/>
            </a:endParaRPr>
          </a:p>
        </p:txBody>
      </p:sp>
      <p:pic>
        <p:nvPicPr>
          <p:cNvPr id="4" name="Slika 3" descr="Waveform zoomed out. Individual alternations above and below zero are now too small to be seen, but we may observe three large and a couple of smaller sound burst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81047"/>
            <a:ext cx="4476262" cy="2751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Waveform zoomed-in showing a graph of the sound wave as it alternates above and below zer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249" y="3681047"/>
            <a:ext cx="4688181" cy="276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 descr="Sound is pressure waves in the air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238" y="2288299"/>
            <a:ext cx="3346450" cy="92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 descr="A graph of the air pressure as it alternates above and below normal air pressure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608" y="2288299"/>
            <a:ext cx="3059430" cy="126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Spectrogram of saxophone melody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615" y="436166"/>
            <a:ext cx="3135630" cy="167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04"/>
            <a:ext cx="1047010" cy="104701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10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59133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2669" y="269967"/>
            <a:ext cx="10515600" cy="600890"/>
          </a:xfrm>
        </p:spPr>
        <p:txBody>
          <a:bodyPr>
            <a:normAutofit/>
          </a:bodyPr>
          <a:lstStyle/>
          <a:p>
            <a:r>
              <a:rPr lang="sl-SI" sz="3200" dirty="0" smtClean="0">
                <a:solidFill>
                  <a:srgbClr val="C00000"/>
                </a:solidFill>
              </a:rPr>
              <a:t>Primeri iz prakse in praktični nasveti </a:t>
            </a:r>
            <a:r>
              <a:rPr lang="sl-SI" sz="2700" dirty="0" smtClean="0">
                <a:solidFill>
                  <a:srgbClr val="C00000"/>
                </a:solidFill>
              </a:rPr>
              <a:t>(tudi gradivo V4)</a:t>
            </a:r>
            <a:endParaRPr lang="en-GB" sz="27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817" cy="931817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5" name="Naslov 1"/>
          <p:cNvSpPr>
            <a:spLocks noGrp="1"/>
          </p:cNvSpPr>
          <p:nvPr>
            <p:ph idx="1"/>
          </p:nvPr>
        </p:nvSpPr>
        <p:spPr>
          <a:xfrm>
            <a:off x="630590" y="931817"/>
            <a:ext cx="10946675" cy="1178337"/>
          </a:xfrm>
          <a:ln>
            <a:solidFill>
              <a:srgbClr val="C00000"/>
            </a:solidFill>
          </a:ln>
        </p:spPr>
        <p:txBody>
          <a:bodyPr>
            <a:normAutofit fontScale="750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sl-SI" dirty="0" smtClean="0"/>
              <a:t>DOSTOPNOST GLASBE ZA GLUHE OTROKE IN MLADOSTNIKE</a:t>
            </a:r>
            <a:br>
              <a:rPr lang="sl-SI" dirty="0" smtClean="0"/>
            </a:br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www.musicmark.org.uk/wp-content/uploads/ndcs_how_to_make_music_activities_accessible.pdf</a:t>
            </a:r>
            <a:r>
              <a:rPr lang="sl-SI" dirty="0" smtClean="0"/>
              <a:t> </a:t>
            </a:r>
            <a:endParaRPr lang="sl-SI" sz="2100" dirty="0" smtClean="0">
              <a:solidFill>
                <a:srgbClr val="C00000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sl-SI" sz="2000" dirty="0" smtClean="0"/>
              <a:t>„</a:t>
            </a:r>
            <a:r>
              <a:rPr lang="en-GB" sz="2000" dirty="0" smtClean="0"/>
              <a:t>How </a:t>
            </a:r>
            <a:r>
              <a:rPr lang="en-GB" sz="2000" dirty="0"/>
              <a:t>to make music activities accessible for deaf children and young </a:t>
            </a:r>
            <a:r>
              <a:rPr lang="en-GB" sz="2000" dirty="0" smtClean="0"/>
              <a:t>people</a:t>
            </a:r>
            <a:r>
              <a:rPr lang="sl-SI" sz="2000" dirty="0" smtClean="0"/>
              <a:t>“</a:t>
            </a:r>
            <a:endParaRPr lang="sl-SI" sz="20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sl-SI" sz="21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630590" y="2235823"/>
            <a:ext cx="10946675" cy="447937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 fontScale="97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Char char="-"/>
            </a:pPr>
            <a:r>
              <a:rPr lang="sl-SI" sz="2100" dirty="0" smtClean="0">
                <a:solidFill>
                  <a:srgbClr val="C00000"/>
                </a:solidFill>
              </a:rPr>
              <a:t>Praktični nasveti / prepovedi za delo z gluhimi </a:t>
            </a:r>
            <a:r>
              <a:rPr lang="sl-SI" sz="2100" dirty="0" smtClean="0"/>
              <a:t>(str. 5)</a:t>
            </a:r>
          </a:p>
          <a:p>
            <a:pPr algn="just">
              <a:buFontTx/>
              <a:buChar char="-"/>
            </a:pPr>
            <a:r>
              <a:rPr lang="sl-SI" sz="2100" dirty="0" smtClean="0"/>
              <a:t>Slušni pripomočki in njihov učinek (str. 6) (prim. tudi priloženi članek S. Grögl o polževem vsadku)</a:t>
            </a:r>
          </a:p>
          <a:p>
            <a:pPr algn="just">
              <a:buFontTx/>
              <a:buChar char="-"/>
            </a:pPr>
            <a:r>
              <a:rPr lang="sl-SI" sz="2100" dirty="0" smtClean="0">
                <a:solidFill>
                  <a:srgbClr val="C00000"/>
                </a:solidFill>
              </a:rPr>
              <a:t>Glasba in pevske skupine v zgodnjem otroštvu </a:t>
            </a:r>
            <a:r>
              <a:rPr lang="sl-SI" sz="2100" dirty="0" smtClean="0"/>
              <a:t>(praktični nasveti) (str. 8 - 9)</a:t>
            </a:r>
          </a:p>
          <a:p>
            <a:pPr algn="just">
              <a:buFontTx/>
              <a:buChar char="-"/>
            </a:pPr>
            <a:r>
              <a:rPr lang="sl-SI" sz="2100" dirty="0" smtClean="0">
                <a:solidFill>
                  <a:srgbClr val="C00000"/>
                </a:solidFill>
              </a:rPr>
              <a:t>Uvod v glasbeno poučevanje gluhih – poslušanje glasbe </a:t>
            </a:r>
            <a:r>
              <a:rPr lang="sl-SI" sz="2100" dirty="0" smtClean="0"/>
              <a:t>(str. 10)</a:t>
            </a:r>
          </a:p>
          <a:p>
            <a:pPr algn="just">
              <a:buFontTx/>
              <a:buChar char="-"/>
            </a:pPr>
            <a:r>
              <a:rPr lang="sl-SI" sz="2100" dirty="0" smtClean="0"/>
              <a:t>Individualni instrumentalni pouk (str. 11 – 12)</a:t>
            </a:r>
          </a:p>
          <a:p>
            <a:pPr algn="just">
              <a:buFontTx/>
              <a:buChar char="-"/>
            </a:pPr>
            <a:r>
              <a:rPr lang="sl-SI" sz="2100" dirty="0" smtClean="0"/>
              <a:t>Skupinski instrumentalni pouk (str. 13)</a:t>
            </a:r>
          </a:p>
          <a:p>
            <a:pPr algn="just">
              <a:buFontTx/>
              <a:buChar char="-"/>
            </a:pPr>
            <a:r>
              <a:rPr lang="sl-SI" sz="2100" dirty="0" smtClean="0">
                <a:solidFill>
                  <a:srgbClr val="C00000"/>
                </a:solidFill>
              </a:rPr>
              <a:t>Učenje petja </a:t>
            </a:r>
            <a:r>
              <a:rPr lang="sl-SI" sz="2100" dirty="0" smtClean="0"/>
              <a:t>(zborovskega in solističnega) (str. 14 – 15)</a:t>
            </a:r>
          </a:p>
          <a:p>
            <a:pPr algn="just">
              <a:buFontTx/>
              <a:buChar char="-"/>
            </a:pPr>
            <a:r>
              <a:rPr lang="sl-SI" sz="2100" dirty="0" smtClean="0">
                <a:solidFill>
                  <a:srgbClr val="C00000"/>
                </a:solidFill>
              </a:rPr>
              <a:t>„Znakovna“ pesem </a:t>
            </a:r>
            <a:r>
              <a:rPr lang="sl-SI" sz="2100" dirty="0" smtClean="0"/>
              <a:t>(</a:t>
            </a:r>
            <a:r>
              <a:rPr lang="sl-SI" sz="2100" dirty="0" err="1" smtClean="0"/>
              <a:t>an</a:t>
            </a:r>
            <a:r>
              <a:rPr lang="sl-SI" sz="2100" dirty="0" smtClean="0"/>
              <a:t>. </a:t>
            </a:r>
            <a:r>
              <a:rPr lang="sl-SI" sz="2100" dirty="0" err="1" smtClean="0"/>
              <a:t>Sign</a:t>
            </a:r>
            <a:r>
              <a:rPr lang="sl-SI" sz="2100" dirty="0" smtClean="0"/>
              <a:t> song) (str. 16)</a:t>
            </a:r>
          </a:p>
          <a:p>
            <a:pPr algn="just">
              <a:buFontTx/>
              <a:buChar char="-"/>
            </a:pPr>
            <a:r>
              <a:rPr lang="sl-SI" sz="2100" dirty="0" smtClean="0"/>
              <a:t>Sodelovanje v komornih skupinah trobil, godal, v pop skupinah (str. 17)</a:t>
            </a:r>
          </a:p>
          <a:p>
            <a:pPr algn="just">
              <a:buFontTx/>
              <a:buChar char="-"/>
            </a:pPr>
            <a:r>
              <a:rPr lang="sl-SI" sz="2100" dirty="0" smtClean="0"/>
              <a:t>Uporaba tehnologij (str. 19)</a:t>
            </a:r>
          </a:p>
          <a:p>
            <a:pPr algn="just">
              <a:buFontTx/>
              <a:buChar char="-"/>
            </a:pPr>
            <a:r>
              <a:rPr lang="sl-SI" sz="2100" dirty="0" smtClean="0"/>
              <a:t>Preverjanje glasbenih znanj (str. 20) (prim. Učni načrt)</a:t>
            </a:r>
          </a:p>
          <a:p>
            <a:pPr algn="just">
              <a:buFontTx/>
              <a:buChar char="-"/>
            </a:pPr>
            <a:r>
              <a:rPr lang="sl-SI" sz="2100" dirty="0" smtClean="0">
                <a:solidFill>
                  <a:srgbClr val="C00000"/>
                </a:solidFill>
              </a:rPr>
              <a:t>Izzivi gluhih (naglušnih) učencev pri pouku glasbe in oblike pomoči </a:t>
            </a:r>
            <a:r>
              <a:rPr lang="sl-SI" sz="2100" dirty="0" smtClean="0"/>
              <a:t>(str</a:t>
            </a:r>
            <a:r>
              <a:rPr lang="sl-SI" sz="2100" dirty="0"/>
              <a:t>.</a:t>
            </a:r>
            <a:r>
              <a:rPr lang="sl-SI" sz="2100" dirty="0" smtClean="0"/>
              <a:t> 21)</a:t>
            </a:r>
          </a:p>
          <a:p>
            <a:pPr algn="just">
              <a:buFontTx/>
              <a:buChar char="-"/>
            </a:pPr>
            <a:endParaRPr lang="sl-SI" sz="2100" dirty="0" smtClean="0"/>
          </a:p>
          <a:p>
            <a:pPr algn="just">
              <a:buFontTx/>
              <a:buChar char="-"/>
            </a:pPr>
            <a:endParaRPr lang="en-GB" dirty="0"/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21418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sl-SI" sz="3200" dirty="0" smtClean="0">
                <a:solidFill>
                  <a:srgbClr val="C00000"/>
                </a:solidFill>
              </a:rPr>
              <a:t>Vsebina predavanja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047010"/>
            <a:ext cx="10515600" cy="533717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l-SI" sz="1800" dirty="0" smtClean="0"/>
          </a:p>
          <a:p>
            <a:r>
              <a:rPr lang="sl-SI" sz="2400" dirty="0" smtClean="0"/>
              <a:t>Kako </a:t>
            </a:r>
            <a:r>
              <a:rPr lang="sl-SI" sz="2400" dirty="0"/>
              <a:t>slišimo</a:t>
            </a:r>
          </a:p>
          <a:p>
            <a:r>
              <a:rPr lang="sl-SI" sz="2400" dirty="0">
                <a:solidFill>
                  <a:srgbClr val="C00000"/>
                </a:solidFill>
              </a:rPr>
              <a:t>Specialno didaktična priporočila za delo z gluhimi in naglušnimi učenci</a:t>
            </a:r>
          </a:p>
          <a:p>
            <a:r>
              <a:rPr lang="sl-SI" sz="2400" dirty="0"/>
              <a:t>Dodatek učnega načrta za glasbeno vzgojo za gluhe in naglušne učence</a:t>
            </a:r>
          </a:p>
          <a:p>
            <a:r>
              <a:rPr lang="sl-SI" sz="2400" dirty="0"/>
              <a:t>Primeri iz prakse (navodila za praktično delo z gluhimi in naglušnimi učenci</a:t>
            </a:r>
            <a:r>
              <a:rPr lang="sl-SI" sz="2400" dirty="0" smtClean="0"/>
              <a:t>)</a:t>
            </a:r>
          </a:p>
          <a:p>
            <a:pPr marL="0" indent="0">
              <a:buNone/>
            </a:pPr>
            <a:r>
              <a:rPr lang="sl-SI" sz="2400" dirty="0" smtClean="0"/>
              <a:t>		________________________   </a:t>
            </a:r>
          </a:p>
          <a:p>
            <a:r>
              <a:rPr lang="sl-SI" sz="2400" dirty="0">
                <a:solidFill>
                  <a:srgbClr val="C00000"/>
                </a:solidFill>
              </a:rPr>
              <a:t>Prilagoditve učnega načrta za glasbeno vzgojo za učence z govorno-jezikovnimi motnjami </a:t>
            </a:r>
          </a:p>
          <a:p>
            <a:r>
              <a:rPr lang="sl-SI" sz="2400" dirty="0"/>
              <a:t>Glasbene dejavnosti pri posamezni govorno-jezikovni motnji</a:t>
            </a:r>
          </a:p>
          <a:p>
            <a:r>
              <a:rPr lang="sl-SI" sz="2400" dirty="0"/>
              <a:t>Ogled in analiza posnetkov iz prakse</a:t>
            </a:r>
          </a:p>
          <a:p>
            <a:r>
              <a:rPr lang="sl-SI" sz="2400" dirty="0"/>
              <a:t>Glasbene dejavnosti pri specifičnih učnih težavah</a:t>
            </a:r>
          </a:p>
          <a:p>
            <a:r>
              <a:rPr lang="sl-SI" sz="2400" dirty="0"/>
              <a:t>Dramska / glasbena terapija (odlomki)</a:t>
            </a:r>
          </a:p>
          <a:p>
            <a:r>
              <a:rPr lang="sl-SI" sz="2400" dirty="0" err="1"/>
              <a:t>Kazoo</a:t>
            </a:r>
            <a:endParaRPr lang="sl-SI" sz="2400" dirty="0"/>
          </a:p>
          <a:p>
            <a:endParaRPr lang="sl-SI" dirty="0"/>
          </a:p>
          <a:p>
            <a:pPr>
              <a:buFontTx/>
              <a:buChar char="-"/>
            </a:pPr>
            <a:endParaRPr lang="sl-SI" dirty="0" smtClean="0"/>
          </a:p>
          <a:p>
            <a:pPr>
              <a:buFontTx/>
              <a:buChar char="-"/>
            </a:pPr>
            <a:endParaRPr lang="sl-SI" dirty="0" smtClean="0"/>
          </a:p>
          <a:p>
            <a:endParaRPr lang="sl-SI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47010" cy="104701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380" y="365125"/>
            <a:ext cx="1963271" cy="1963271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18819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34961" y="-1471031"/>
            <a:ext cx="6857999" cy="9800061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3" name="Naslov 1"/>
          <p:cNvSpPr txBox="1">
            <a:spLocks/>
          </p:cNvSpPr>
          <p:nvPr/>
        </p:nvSpPr>
        <p:spPr>
          <a:xfrm>
            <a:off x="129889" y="1558835"/>
            <a:ext cx="2035628" cy="107986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200" dirty="0" smtClean="0">
                <a:solidFill>
                  <a:srgbClr val="C00000"/>
                </a:solidFill>
              </a:rPr>
              <a:t>Dodatna literatura (1)</a:t>
            </a:r>
            <a:endParaRPr lang="en-GB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9" y="0"/>
            <a:ext cx="1047010" cy="104701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3631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76789" y="661515"/>
            <a:ext cx="6460586" cy="556971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9" y="0"/>
            <a:ext cx="1047010" cy="104701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05027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79"/>
          <a:stretch/>
        </p:blipFill>
        <p:spPr>
          <a:xfrm>
            <a:off x="5512525" y="113211"/>
            <a:ext cx="6594728" cy="6617986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ravokotnik 5"/>
          <p:cNvSpPr/>
          <p:nvPr/>
        </p:nvSpPr>
        <p:spPr>
          <a:xfrm>
            <a:off x="315686" y="5530868"/>
            <a:ext cx="50596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dirty="0" smtClean="0"/>
              <a:t>Vir: </a:t>
            </a:r>
            <a:r>
              <a:rPr lang="en-GB" sz="1200" dirty="0" err="1" smtClean="0"/>
              <a:t>Skamlič</a:t>
            </a:r>
            <a:r>
              <a:rPr lang="en-GB" sz="1200" dirty="0"/>
              <a:t>, N. </a:t>
            </a:r>
            <a:r>
              <a:rPr lang="en-GB" sz="1200" dirty="0" smtClean="0"/>
              <a:t>(2020</a:t>
            </a:r>
            <a:r>
              <a:rPr lang="en-GB" sz="1200" dirty="0"/>
              <a:t>) </a:t>
            </a:r>
            <a:r>
              <a:rPr lang="en-GB" sz="1200" dirty="0" err="1"/>
              <a:t>Pojmi</a:t>
            </a:r>
            <a:r>
              <a:rPr lang="en-GB" sz="1200" dirty="0"/>
              <a:t>: </a:t>
            </a:r>
            <a:r>
              <a:rPr lang="en-GB" sz="1200" dirty="0" err="1"/>
              <a:t>govor</a:t>
            </a:r>
            <a:r>
              <a:rPr lang="en-GB" sz="1200" dirty="0"/>
              <a:t>, </a:t>
            </a:r>
            <a:r>
              <a:rPr lang="en-GB" sz="1200" dirty="0" err="1"/>
              <a:t>jezik</a:t>
            </a:r>
            <a:r>
              <a:rPr lang="en-GB" sz="1200" dirty="0"/>
              <a:t> in </a:t>
            </a:r>
            <a:r>
              <a:rPr lang="en-GB" sz="1200" dirty="0" err="1"/>
              <a:t>komunikacija</a:t>
            </a:r>
            <a:r>
              <a:rPr lang="en-GB" sz="1200" dirty="0"/>
              <a:t>. </a:t>
            </a:r>
            <a:r>
              <a:rPr lang="en-GB" sz="1200" dirty="0" err="1"/>
              <a:t>Otroci</a:t>
            </a:r>
            <a:r>
              <a:rPr lang="en-GB" sz="1200" dirty="0"/>
              <a:t> s </a:t>
            </a:r>
            <a:r>
              <a:rPr lang="en-GB" sz="1200" dirty="0" err="1"/>
              <a:t>posebnimi</a:t>
            </a:r>
            <a:r>
              <a:rPr lang="en-GB" sz="1200" dirty="0"/>
              <a:t> </a:t>
            </a:r>
            <a:r>
              <a:rPr lang="en-GB" sz="1200" dirty="0" err="1"/>
              <a:t>potrebami</a:t>
            </a:r>
            <a:r>
              <a:rPr lang="en-GB" sz="1200" dirty="0"/>
              <a:t>. </a:t>
            </a:r>
            <a:r>
              <a:rPr lang="en-GB" sz="1200" dirty="0">
                <a:hlinkClick r:id="rId3"/>
              </a:rPr>
              <a:t>https://www.otroci-s-posebnimi-potrebami.si/vsebine/otroci-z-govorno-jezikovnimi-motnjami/strokovne-zakonske-razlage/opredelitev-in-zna%C4%8Dilnosti/pojmi-govor-jezik-in-komunikacija</a:t>
            </a:r>
            <a:r>
              <a:rPr lang="en-GB" sz="1200" dirty="0" smtClean="0">
                <a:hlinkClick r:id="rId3"/>
              </a:rPr>
              <a:t>/</a:t>
            </a:r>
            <a:r>
              <a:rPr lang="sl-SI" sz="1200" dirty="0" smtClean="0"/>
              <a:t> </a:t>
            </a:r>
          </a:p>
          <a:p>
            <a:r>
              <a:rPr lang="sl-SI" sz="1200" dirty="0" smtClean="0"/>
              <a:t>- </a:t>
            </a:r>
            <a:r>
              <a:rPr lang="en-GB" sz="1200" dirty="0" smtClean="0">
                <a:hlinkClick r:id="rId4"/>
              </a:rPr>
              <a:t>https</a:t>
            </a:r>
            <a:r>
              <a:rPr lang="en-GB" sz="1200" dirty="0">
                <a:hlinkClick r:id="rId4"/>
              </a:rPr>
              <a:t>://www.center-motus.si/kaj-so-komunikacijske-govorne-in-jezikovne-motnje</a:t>
            </a:r>
            <a:r>
              <a:rPr lang="en-GB" sz="1200" dirty="0" smtClean="0">
                <a:hlinkClick r:id="rId4"/>
              </a:rPr>
              <a:t>/</a:t>
            </a:r>
            <a:r>
              <a:rPr lang="sl-SI" sz="1200" dirty="0" smtClean="0"/>
              <a:t> </a:t>
            </a:r>
            <a:endParaRPr lang="en-GB" sz="1200" dirty="0"/>
          </a:p>
        </p:txBody>
      </p:sp>
      <p:sp>
        <p:nvSpPr>
          <p:cNvPr id="7" name="Označba mesta vsebine 6"/>
          <p:cNvSpPr>
            <a:spLocks noGrp="1"/>
          </p:cNvSpPr>
          <p:nvPr>
            <p:ph idx="1"/>
          </p:nvPr>
        </p:nvSpPr>
        <p:spPr>
          <a:xfrm>
            <a:off x="315686" y="113211"/>
            <a:ext cx="4482737" cy="5120640"/>
          </a:xfrm>
        </p:spPr>
        <p:txBody>
          <a:bodyPr>
            <a:normAutofit fontScale="85000" lnSpcReduction="20000"/>
          </a:bodyPr>
          <a:lstStyle/>
          <a:p>
            <a:pPr indent="-252000">
              <a:lnSpc>
                <a:spcPct val="150000"/>
              </a:lnSpc>
              <a:spcBef>
                <a:spcPts val="600"/>
              </a:spcBef>
            </a:pPr>
            <a:r>
              <a:rPr lang="sl-SI" sz="2000" b="1" dirty="0" smtClean="0">
                <a:latin typeface="+mj-lt"/>
              </a:rPr>
              <a:t> </a:t>
            </a:r>
            <a:r>
              <a:rPr lang="en-GB" sz="2000" b="1" dirty="0" err="1" smtClean="0">
                <a:latin typeface="+mj-lt"/>
              </a:rPr>
              <a:t>Komunikacija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>
                <a:latin typeface="+mj-lt"/>
              </a:rPr>
              <a:t>se </a:t>
            </a:r>
            <a:r>
              <a:rPr lang="en-GB" sz="2000" dirty="0" err="1">
                <a:latin typeface="+mj-lt"/>
              </a:rPr>
              <a:t>nanaša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na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prenos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naših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mislih</a:t>
            </a:r>
            <a:r>
              <a:rPr lang="en-GB" sz="2000" dirty="0">
                <a:latin typeface="+mj-lt"/>
              </a:rPr>
              <a:t> in </a:t>
            </a:r>
            <a:r>
              <a:rPr lang="en-GB" sz="2000" dirty="0" err="1">
                <a:latin typeface="+mj-lt"/>
              </a:rPr>
              <a:t>občutkov</a:t>
            </a:r>
            <a:r>
              <a:rPr lang="en-GB" sz="2000" dirty="0">
                <a:latin typeface="+mj-lt"/>
              </a:rPr>
              <a:t> do </a:t>
            </a:r>
            <a:r>
              <a:rPr lang="en-GB" sz="2000" dirty="0" err="1">
                <a:latin typeface="+mj-lt"/>
              </a:rPr>
              <a:t>sprejemnika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oziroma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komunikacijskega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partnerja</a:t>
            </a:r>
            <a:r>
              <a:rPr lang="en-GB" sz="2000" dirty="0">
                <a:latin typeface="+mj-lt"/>
              </a:rPr>
              <a:t>. </a:t>
            </a:r>
            <a:r>
              <a:rPr lang="en-GB" sz="2000" dirty="0" err="1">
                <a:latin typeface="+mj-lt"/>
              </a:rPr>
              <a:t>Komuniciramo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lahko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besedno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ali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nebesedno</a:t>
            </a:r>
            <a:r>
              <a:rPr lang="en-GB" sz="2000" dirty="0">
                <a:latin typeface="+mj-lt"/>
              </a:rPr>
              <a:t> z </a:t>
            </a:r>
            <a:r>
              <a:rPr lang="en-GB" sz="2000" dirty="0" err="1">
                <a:latin typeface="+mj-lt"/>
              </a:rPr>
              <a:t>uporabo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besed</a:t>
            </a:r>
            <a:r>
              <a:rPr lang="en-GB" sz="2000" dirty="0">
                <a:latin typeface="+mj-lt"/>
              </a:rPr>
              <a:t>, </a:t>
            </a:r>
            <a:r>
              <a:rPr lang="en-GB" sz="2000" dirty="0" err="1">
                <a:latin typeface="+mj-lt"/>
              </a:rPr>
              <a:t>kretenj</a:t>
            </a:r>
            <a:r>
              <a:rPr lang="en-GB" sz="2000" dirty="0">
                <a:latin typeface="+mj-lt"/>
              </a:rPr>
              <a:t>, </a:t>
            </a:r>
            <a:r>
              <a:rPr lang="en-GB" sz="2000" dirty="0" err="1">
                <a:latin typeface="+mj-lt"/>
              </a:rPr>
              <a:t>mimike</a:t>
            </a:r>
            <a:r>
              <a:rPr lang="en-GB" sz="2000" dirty="0">
                <a:latin typeface="+mj-lt"/>
              </a:rPr>
              <a:t> in </a:t>
            </a:r>
            <a:r>
              <a:rPr lang="en-GB" sz="2000" dirty="0" err="1">
                <a:latin typeface="+mj-lt"/>
              </a:rPr>
              <a:t>govorice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telesa</a:t>
            </a:r>
            <a:r>
              <a:rPr lang="en-GB" sz="2000" dirty="0" smtClean="0">
                <a:latin typeface="+mj-lt"/>
              </a:rPr>
              <a:t>.</a:t>
            </a:r>
            <a:endParaRPr lang="sl-SI" sz="2000" dirty="0" smtClean="0">
              <a:latin typeface="+mj-lt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en-GB" sz="2000" dirty="0">
              <a:latin typeface="+mj-lt"/>
            </a:endParaRPr>
          </a:p>
          <a:p>
            <a:pPr indent="-252000">
              <a:lnSpc>
                <a:spcPct val="150000"/>
              </a:lnSpc>
              <a:spcBef>
                <a:spcPts val="600"/>
              </a:spcBef>
            </a:pPr>
            <a:r>
              <a:rPr lang="en-GB" sz="2000" b="1" dirty="0" err="1">
                <a:latin typeface="+mj-lt"/>
              </a:rPr>
              <a:t>Jezik</a:t>
            </a:r>
            <a:r>
              <a:rPr lang="en-GB" sz="2000" b="1" dirty="0">
                <a:latin typeface="+mj-lt"/>
              </a:rPr>
              <a:t> </a:t>
            </a:r>
            <a:r>
              <a:rPr lang="en-GB" sz="2000" dirty="0">
                <a:latin typeface="+mj-lt"/>
              </a:rPr>
              <a:t>je </a:t>
            </a:r>
            <a:r>
              <a:rPr lang="en-GB" sz="2000" dirty="0" err="1">
                <a:latin typeface="+mj-lt"/>
              </a:rPr>
              <a:t>vnaprej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določen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sistem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znakov</a:t>
            </a:r>
            <a:r>
              <a:rPr lang="en-GB" sz="2000" dirty="0">
                <a:latin typeface="+mj-lt"/>
              </a:rPr>
              <a:t>, </a:t>
            </a:r>
            <a:r>
              <a:rPr lang="en-GB" sz="2000" dirty="0" err="1">
                <a:latin typeface="+mj-lt"/>
              </a:rPr>
              <a:t>ki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ga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uporabljamo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za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komunikacijo</a:t>
            </a:r>
            <a:r>
              <a:rPr lang="en-GB" sz="2000" dirty="0">
                <a:latin typeface="+mj-lt"/>
              </a:rPr>
              <a:t>. </a:t>
            </a:r>
            <a:r>
              <a:rPr lang="en-GB" sz="2000" dirty="0" err="1">
                <a:latin typeface="+mj-lt"/>
              </a:rPr>
              <a:t>Uporabljamo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ga</a:t>
            </a:r>
            <a:r>
              <a:rPr lang="en-GB" sz="2000" dirty="0">
                <a:latin typeface="+mj-lt"/>
              </a:rPr>
              <a:t> med </a:t>
            </a:r>
            <a:r>
              <a:rPr lang="en-GB" sz="2000" dirty="0" err="1">
                <a:latin typeface="+mj-lt"/>
              </a:rPr>
              <a:t>govorom</a:t>
            </a:r>
            <a:r>
              <a:rPr lang="en-GB" sz="2000" dirty="0">
                <a:latin typeface="+mj-lt"/>
              </a:rPr>
              <a:t>, </a:t>
            </a:r>
            <a:r>
              <a:rPr lang="en-GB" sz="2000" dirty="0" err="1">
                <a:latin typeface="+mj-lt"/>
              </a:rPr>
              <a:t>pisanjem</a:t>
            </a:r>
            <a:r>
              <a:rPr lang="en-GB" sz="2000" dirty="0">
                <a:latin typeface="+mj-lt"/>
              </a:rPr>
              <a:t> in </a:t>
            </a:r>
            <a:r>
              <a:rPr lang="en-GB" sz="2000" dirty="0" err="1">
                <a:latin typeface="+mj-lt"/>
              </a:rPr>
              <a:t>branjem</a:t>
            </a:r>
            <a:r>
              <a:rPr lang="en-GB" sz="2000" dirty="0" smtClean="0">
                <a:latin typeface="+mj-lt"/>
              </a:rPr>
              <a:t>.</a:t>
            </a:r>
            <a:endParaRPr lang="sl-SI" sz="2000" dirty="0" smtClean="0">
              <a:latin typeface="+mj-lt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en-GB" sz="2000" dirty="0">
              <a:latin typeface="+mj-lt"/>
            </a:endParaRPr>
          </a:p>
          <a:p>
            <a:pPr indent="-252000">
              <a:lnSpc>
                <a:spcPct val="150000"/>
              </a:lnSpc>
              <a:spcBef>
                <a:spcPts val="600"/>
              </a:spcBef>
            </a:pPr>
            <a:r>
              <a:rPr lang="en-GB" sz="2000" b="1" dirty="0" err="1">
                <a:latin typeface="+mj-lt"/>
              </a:rPr>
              <a:t>Govor</a:t>
            </a:r>
            <a:r>
              <a:rPr lang="en-GB" sz="2000" b="1" dirty="0">
                <a:latin typeface="+mj-lt"/>
              </a:rPr>
              <a:t> </a:t>
            </a:r>
            <a:r>
              <a:rPr lang="en-GB" sz="2000" dirty="0">
                <a:latin typeface="+mj-lt"/>
              </a:rPr>
              <a:t>je </a:t>
            </a:r>
            <a:r>
              <a:rPr lang="en-GB" sz="2000" dirty="0" err="1">
                <a:latin typeface="+mj-lt"/>
              </a:rPr>
              <a:t>govorjena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oblika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jezika</a:t>
            </a:r>
            <a:r>
              <a:rPr lang="en-GB" sz="2000" dirty="0">
                <a:latin typeface="+mj-lt"/>
              </a:rPr>
              <a:t>. Je </a:t>
            </a:r>
            <a:r>
              <a:rPr lang="en-GB" sz="2000" dirty="0" err="1">
                <a:latin typeface="+mj-lt"/>
              </a:rPr>
              <a:t>način</a:t>
            </a:r>
            <a:r>
              <a:rPr lang="en-GB" sz="2000" dirty="0">
                <a:latin typeface="+mj-lt"/>
              </a:rPr>
              <a:t>, </a:t>
            </a:r>
            <a:r>
              <a:rPr lang="en-GB" sz="2000" dirty="0" err="1">
                <a:latin typeface="+mj-lt"/>
              </a:rPr>
              <a:t>kako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izgovarjamo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glasove</a:t>
            </a:r>
            <a:r>
              <a:rPr lang="en-GB" sz="2000" dirty="0">
                <a:latin typeface="+mj-lt"/>
              </a:rPr>
              <a:t> in </a:t>
            </a:r>
            <a:r>
              <a:rPr lang="en-GB" sz="2000" dirty="0" err="1">
                <a:latin typeface="+mj-lt"/>
              </a:rPr>
              <a:t>besede</a:t>
            </a:r>
            <a:r>
              <a:rPr lang="en-GB" sz="2000" dirty="0">
                <a:latin typeface="+mj-lt"/>
              </a:rPr>
              <a:t>. </a:t>
            </a:r>
            <a:r>
              <a:rPr lang="en-GB" sz="2000" dirty="0" err="1">
                <a:latin typeface="+mj-lt"/>
              </a:rPr>
              <a:t>Vključuje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artikulacijo</a:t>
            </a:r>
            <a:r>
              <a:rPr lang="en-GB" sz="2000" dirty="0">
                <a:latin typeface="+mj-lt"/>
              </a:rPr>
              <a:t>, </a:t>
            </a:r>
            <a:r>
              <a:rPr lang="en-GB" sz="2000" dirty="0" err="1">
                <a:latin typeface="+mj-lt"/>
              </a:rPr>
              <a:t>kvaliteto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glasu</a:t>
            </a:r>
            <a:r>
              <a:rPr lang="en-GB" sz="2000" dirty="0">
                <a:latin typeface="+mj-lt"/>
              </a:rPr>
              <a:t> in </a:t>
            </a:r>
            <a:r>
              <a:rPr lang="en-GB" sz="2000" dirty="0" err="1">
                <a:latin typeface="+mj-lt"/>
              </a:rPr>
              <a:t>tekočnost</a:t>
            </a:r>
            <a:r>
              <a:rPr lang="en-GB" sz="2000" dirty="0">
                <a:latin typeface="+mj-lt"/>
              </a:rPr>
              <a:t> </a:t>
            </a:r>
            <a:r>
              <a:rPr lang="sl-SI" sz="2000" dirty="0">
                <a:latin typeface="+mj-lt"/>
              </a:rPr>
              <a:t> </a:t>
            </a:r>
            <a:r>
              <a:rPr lang="sl-SI" sz="2000" dirty="0" smtClean="0">
                <a:latin typeface="+mj-lt"/>
              </a:rPr>
              <a:t>        </a:t>
            </a:r>
            <a:r>
              <a:rPr lang="en-GB" sz="1300" dirty="0" smtClean="0">
                <a:latin typeface="+mj-lt"/>
              </a:rPr>
              <a:t>(</a:t>
            </a:r>
            <a:r>
              <a:rPr lang="en-GB" sz="1300" dirty="0" err="1">
                <a:latin typeface="+mj-lt"/>
              </a:rPr>
              <a:t>Skamlič</a:t>
            </a:r>
            <a:r>
              <a:rPr lang="en-GB" sz="1300" dirty="0">
                <a:latin typeface="+mj-lt"/>
              </a:rPr>
              <a:t>, 2020</a:t>
            </a:r>
            <a:r>
              <a:rPr lang="en-GB" sz="1300" dirty="0" smtClean="0">
                <a:latin typeface="+mj-lt"/>
              </a:rPr>
              <a:t>).</a:t>
            </a:r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3384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77240" y="1386381"/>
            <a:ext cx="11144794" cy="14177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000" dirty="0" smtClean="0">
                <a:latin typeface="+mj-lt"/>
              </a:rPr>
              <a:t>Učenci z govorno-jezikovnimi motnjami potrebujejo čim bolj zgodno usposabljanje na :</a:t>
            </a:r>
          </a:p>
          <a:p>
            <a:pPr>
              <a:buFontTx/>
              <a:buChar char="-"/>
            </a:pPr>
            <a:r>
              <a:rPr lang="sl-SI" sz="2000" dirty="0">
                <a:latin typeface="+mj-lt"/>
              </a:rPr>
              <a:t>j</a:t>
            </a:r>
            <a:r>
              <a:rPr lang="sl-SI" sz="2000" dirty="0" smtClean="0">
                <a:latin typeface="+mj-lt"/>
              </a:rPr>
              <a:t>ezikovnem področju,</a:t>
            </a:r>
          </a:p>
          <a:p>
            <a:pPr>
              <a:buFontTx/>
              <a:buChar char="-"/>
            </a:pPr>
            <a:r>
              <a:rPr lang="sl-SI" sz="2000" dirty="0" smtClean="0">
                <a:latin typeface="+mj-lt"/>
              </a:rPr>
              <a:t>komunikacijskem govornem področju in </a:t>
            </a:r>
          </a:p>
          <a:p>
            <a:pPr>
              <a:buFontTx/>
              <a:buChar char="-"/>
            </a:pPr>
            <a:r>
              <a:rPr lang="sl-SI" sz="2000" dirty="0" smtClean="0">
                <a:latin typeface="+mj-lt"/>
              </a:rPr>
              <a:t>področju razvoja motorike. </a:t>
            </a:r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>
          <a:xfrm>
            <a:off x="444137" y="3251074"/>
            <a:ext cx="11338560" cy="235724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4400" dirty="0" smtClean="0">
                <a:solidFill>
                  <a:srgbClr val="C00000"/>
                </a:solidFill>
                <a:latin typeface="+mj-lt"/>
              </a:rPr>
              <a:t>Namen zgodnje rehabilitacije je omiliti težave, ki se pojavljajo na področjih: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l-SI" sz="200" dirty="0" smtClean="0">
              <a:latin typeface="+mj-lt"/>
            </a:endParaRPr>
          </a:p>
          <a:p>
            <a:pPr>
              <a:buFontTx/>
              <a:buChar char="-"/>
            </a:pPr>
            <a:r>
              <a:rPr lang="sl-SI" sz="3400" dirty="0">
                <a:latin typeface="+mj-lt"/>
              </a:rPr>
              <a:t>čustev, </a:t>
            </a:r>
            <a:r>
              <a:rPr lang="sl-SI" sz="3400" dirty="0" smtClean="0">
                <a:latin typeface="+mj-lt"/>
              </a:rPr>
              <a:t>						</a:t>
            </a:r>
            <a:r>
              <a:rPr lang="sl-SI" sz="3200" dirty="0" smtClean="0">
                <a:latin typeface="+mj-lt"/>
              </a:rPr>
              <a:t>- spomina,</a:t>
            </a:r>
          </a:p>
          <a:p>
            <a:pPr>
              <a:buFontTx/>
              <a:buChar char="-"/>
            </a:pPr>
            <a:r>
              <a:rPr lang="sl-SI" sz="3200" dirty="0" smtClean="0">
                <a:latin typeface="+mj-lt"/>
              </a:rPr>
              <a:t>percepcije (vid, sluh, tip, okus, vonj),</a:t>
            </a:r>
            <a:r>
              <a:rPr lang="sl-SI" sz="3200" dirty="0">
                <a:latin typeface="+mj-lt"/>
              </a:rPr>
              <a:t> </a:t>
            </a:r>
            <a:r>
              <a:rPr lang="sl-SI" sz="3200" dirty="0" smtClean="0">
                <a:latin typeface="+mj-lt"/>
              </a:rPr>
              <a:t>			- pozornosti</a:t>
            </a:r>
            <a:r>
              <a:rPr lang="sl-SI" sz="3200" dirty="0">
                <a:latin typeface="+mj-lt"/>
              </a:rPr>
              <a:t>, koncentracije</a:t>
            </a:r>
            <a:r>
              <a:rPr lang="sl-SI" sz="3200" dirty="0" smtClean="0">
                <a:latin typeface="+mj-lt"/>
              </a:rPr>
              <a:t>,</a:t>
            </a:r>
          </a:p>
          <a:p>
            <a:pPr>
              <a:buFontTx/>
              <a:buChar char="-"/>
            </a:pPr>
            <a:r>
              <a:rPr lang="sl-SI" sz="3200" dirty="0" smtClean="0">
                <a:latin typeface="+mj-lt"/>
              </a:rPr>
              <a:t>motorike (ravnotežje, fina / groba </a:t>
            </a:r>
            <a:r>
              <a:rPr lang="sl-SI" sz="3200" dirty="0">
                <a:latin typeface="+mj-lt"/>
              </a:rPr>
              <a:t>motorika), </a:t>
            </a:r>
            <a:r>
              <a:rPr lang="sl-SI" sz="3200" dirty="0" smtClean="0">
                <a:latin typeface="+mj-lt"/>
              </a:rPr>
              <a:t>          		-  motivacije</a:t>
            </a:r>
            <a:r>
              <a:rPr lang="sl-SI" sz="3200" dirty="0">
                <a:latin typeface="+mj-lt"/>
              </a:rPr>
              <a:t>, </a:t>
            </a:r>
            <a:r>
              <a:rPr lang="sl-SI" sz="3200" dirty="0" smtClean="0">
                <a:latin typeface="+mj-lt"/>
              </a:rPr>
              <a:t>vztrajnosti,</a:t>
            </a:r>
          </a:p>
          <a:p>
            <a:pPr>
              <a:buFontTx/>
              <a:buChar char="-"/>
            </a:pPr>
            <a:r>
              <a:rPr lang="sl-SI" sz="3200" dirty="0" smtClean="0">
                <a:latin typeface="+mj-lt"/>
              </a:rPr>
              <a:t>smeri </a:t>
            </a:r>
            <a:r>
              <a:rPr lang="sl-SI" sz="3200" dirty="0">
                <a:latin typeface="+mj-lt"/>
              </a:rPr>
              <a:t>(navzgor, navzdol, levo, desno), </a:t>
            </a:r>
            <a:r>
              <a:rPr lang="sl-SI" sz="3200" dirty="0" smtClean="0">
                <a:latin typeface="+mj-lt"/>
              </a:rPr>
              <a:t>			- orientacije (telo, prostor, čas …). 		</a:t>
            </a:r>
          </a:p>
          <a:p>
            <a:pPr>
              <a:buFontTx/>
              <a:buChar char="-"/>
            </a:pPr>
            <a:r>
              <a:rPr lang="sl-SI" sz="3200" dirty="0" smtClean="0">
                <a:latin typeface="+mj-lt"/>
              </a:rPr>
              <a:t>govora (artikulacija, besedni zaklad, pojmi, razumevanje),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2550"/>
            <a:ext cx="1047010" cy="104701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6" name="Označba mesta vsebine 2"/>
          <p:cNvSpPr txBox="1">
            <a:spLocks/>
          </p:cNvSpPr>
          <p:nvPr/>
        </p:nvSpPr>
        <p:spPr>
          <a:xfrm>
            <a:off x="357052" y="6425157"/>
            <a:ext cx="11425645" cy="43284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>
                <a:latin typeface="+mj-lt"/>
              </a:rPr>
              <a:t>Učni načrt za prilagojen izobraževalni program z enakovrednim izobrazbenim standardom za </a:t>
            </a:r>
            <a:r>
              <a:rPr lang="pl-PL" dirty="0" smtClean="0">
                <a:latin typeface="+mj-lt"/>
              </a:rPr>
              <a:t>učence z govorno-jezikovnimi motnjami </a:t>
            </a:r>
            <a:r>
              <a:rPr lang="sl-SI" dirty="0" smtClean="0">
                <a:latin typeface="+mj-lt"/>
              </a:rPr>
              <a:t>(gl. spletno učilnico)</a:t>
            </a:r>
            <a:endParaRPr lang="en-GB" dirty="0">
              <a:latin typeface="+mj-lt"/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-26126" y="364980"/>
            <a:ext cx="12192000" cy="862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3600" dirty="0" smtClean="0">
                <a:solidFill>
                  <a:srgbClr val="C00000"/>
                </a:solidFill>
              </a:rPr>
              <a:t>   Specialno didaktična priporočila za učence </a:t>
            </a:r>
          </a:p>
          <a:p>
            <a:pPr algn="ctr"/>
            <a:r>
              <a:rPr lang="sl-SI" sz="3600" dirty="0" smtClean="0">
                <a:solidFill>
                  <a:srgbClr val="C00000"/>
                </a:solidFill>
              </a:rPr>
              <a:t>z govorno-jezikovnimi 	motnjami (1)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6964681" y="1"/>
            <a:ext cx="5227319" cy="272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53378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199" y="1152639"/>
            <a:ext cx="10334897" cy="209243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 smtClean="0">
                <a:solidFill>
                  <a:srgbClr val="C00000"/>
                </a:solidFill>
                <a:latin typeface="+mj-lt"/>
              </a:rPr>
              <a:t>Zgodnja obravnava zajema:</a:t>
            </a:r>
          </a:p>
          <a:p>
            <a:pPr>
              <a:buFontTx/>
              <a:buChar char="-"/>
            </a:pPr>
            <a:r>
              <a:rPr lang="sl-SI" sz="2000" dirty="0" smtClean="0">
                <a:latin typeface="+mj-lt"/>
              </a:rPr>
              <a:t>vaje pozornosti, 				- vaje prostorske orientacije,</a:t>
            </a:r>
          </a:p>
          <a:p>
            <a:pPr>
              <a:buFontTx/>
              <a:buChar char="-"/>
            </a:pPr>
            <a:r>
              <a:rPr lang="sl-SI" sz="2000" dirty="0" smtClean="0">
                <a:latin typeface="+mj-lt"/>
              </a:rPr>
              <a:t>vaje zavedanja lastnega telesa, 			- vaje napetosti in sproščanja,</a:t>
            </a:r>
          </a:p>
          <a:p>
            <a:pPr>
              <a:buFontTx/>
              <a:buChar char="-"/>
            </a:pPr>
            <a:r>
              <a:rPr lang="sl-SI" sz="2000" dirty="0" smtClean="0">
                <a:latin typeface="+mj-lt"/>
              </a:rPr>
              <a:t>vaje imitacije, 					- urjenje </a:t>
            </a:r>
            <a:r>
              <a:rPr lang="sl-SI" sz="2000" dirty="0" err="1" smtClean="0">
                <a:latin typeface="+mj-lt"/>
              </a:rPr>
              <a:t>mikro</a:t>
            </a:r>
            <a:r>
              <a:rPr lang="sl-SI" sz="2000" dirty="0" smtClean="0">
                <a:latin typeface="+mj-lt"/>
              </a:rPr>
              <a:t> in makro motorike, </a:t>
            </a:r>
          </a:p>
          <a:p>
            <a:pPr>
              <a:buFontTx/>
              <a:buChar char="-"/>
            </a:pPr>
            <a:r>
              <a:rPr lang="sl-SI" sz="2000" dirty="0" smtClean="0">
                <a:latin typeface="+mj-lt"/>
              </a:rPr>
              <a:t>ritmične vaje, 					- vaje povezovanja zvoka z gibom.</a:t>
            </a:r>
            <a:endParaRPr lang="en-GB" sz="2000" dirty="0">
              <a:latin typeface="+mj-lt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47010" cy="104701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6" name="Označba mesta vsebine 2"/>
          <p:cNvSpPr txBox="1">
            <a:spLocks/>
          </p:cNvSpPr>
          <p:nvPr/>
        </p:nvSpPr>
        <p:spPr>
          <a:xfrm>
            <a:off x="838200" y="3353984"/>
            <a:ext cx="10515600" cy="295978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2400" dirty="0" smtClean="0">
                <a:solidFill>
                  <a:srgbClr val="C00000"/>
                </a:solidFill>
                <a:latin typeface="+mj-lt"/>
              </a:rPr>
              <a:t>Glasbena vzgoja zajema dve različni področji,                                                                                </a:t>
            </a:r>
            <a:r>
              <a:rPr lang="sl-SI" sz="1800" dirty="0" smtClean="0">
                <a:latin typeface="+mj-lt"/>
              </a:rPr>
              <a:t>ki imata skupen cilj: urjenje emisije, transmisije, percepcije in produkcije oz. reprodukcije govora</a:t>
            </a:r>
            <a:r>
              <a:rPr lang="sl-SI" sz="1800" dirty="0" smtClean="0"/>
              <a:t>.</a:t>
            </a:r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0" y="287649"/>
            <a:ext cx="12192000" cy="862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3600" dirty="0" smtClean="0">
                <a:solidFill>
                  <a:srgbClr val="C00000"/>
                </a:solidFill>
              </a:rPr>
              <a:t>   Specialno didaktična priporočila za učence </a:t>
            </a:r>
          </a:p>
          <a:p>
            <a:pPr algn="ctr"/>
            <a:r>
              <a:rPr lang="sl-SI" sz="3600" dirty="0" smtClean="0">
                <a:solidFill>
                  <a:srgbClr val="C00000"/>
                </a:solidFill>
              </a:rPr>
              <a:t>z govorno-jezikovnimi 	motnjami (2)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9" name="Označba mesta vsebine 2"/>
          <p:cNvSpPr txBox="1">
            <a:spLocks/>
          </p:cNvSpPr>
          <p:nvPr/>
        </p:nvSpPr>
        <p:spPr>
          <a:xfrm>
            <a:off x="357052" y="6550572"/>
            <a:ext cx="11425645" cy="3074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/>
              <a:t>Učni načrt za prilagojen izobraževalni program z enakovrednim izobrazbenim standardom za </a:t>
            </a:r>
            <a:r>
              <a:rPr lang="pl-PL" dirty="0" smtClean="0"/>
              <a:t>učence z govorno-jezikovnimi motnjami </a:t>
            </a:r>
            <a:r>
              <a:rPr lang="sl-SI" dirty="0" smtClean="0"/>
              <a:t>(gl. spletno učilnico)</a:t>
            </a:r>
            <a:endParaRPr lang="en-GB" dirty="0"/>
          </a:p>
        </p:txBody>
      </p:sp>
      <p:sp>
        <p:nvSpPr>
          <p:cNvPr id="10" name="Označba mesta vsebine 2"/>
          <p:cNvSpPr txBox="1">
            <a:spLocks/>
          </p:cNvSpPr>
          <p:nvPr/>
        </p:nvSpPr>
        <p:spPr>
          <a:xfrm>
            <a:off x="838199" y="4105835"/>
            <a:ext cx="4680728" cy="220793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600" dirty="0" smtClean="0">
                <a:solidFill>
                  <a:srgbClr val="C00000"/>
                </a:solidFill>
                <a:latin typeface="+mj-lt"/>
              </a:rPr>
              <a:t>Glasbeno - govorne stimulacije</a:t>
            </a:r>
          </a:p>
          <a:p>
            <a:pPr marL="0" indent="0">
              <a:buNone/>
            </a:pPr>
            <a:r>
              <a:rPr lang="sl-SI" sz="2200" dirty="0">
                <a:latin typeface="+mj-lt"/>
              </a:rPr>
              <a:t>R</a:t>
            </a:r>
            <a:r>
              <a:rPr lang="sl-SI" sz="2200" dirty="0" smtClean="0">
                <a:latin typeface="+mj-lt"/>
              </a:rPr>
              <a:t>itmične vsebine izštevank in telesni občutek ritma vpliva na govorno strukturo.</a:t>
            </a:r>
          </a:p>
          <a:p>
            <a:pPr marL="0" indent="0">
              <a:buNone/>
            </a:pPr>
            <a:r>
              <a:rPr lang="sl-SI" sz="2200" dirty="0" smtClean="0">
                <a:latin typeface="+mj-lt"/>
              </a:rPr>
              <a:t>Glasbeni parametri </a:t>
            </a:r>
            <a:r>
              <a:rPr lang="sl-SI" sz="1800" dirty="0" smtClean="0">
                <a:latin typeface="+mj-lt"/>
              </a:rPr>
              <a:t>(metrum , ritem - tudi tišina, višina tonov, zvočna barva, dinamika)</a:t>
            </a:r>
            <a:r>
              <a:rPr lang="sl-SI" sz="2000" dirty="0" smtClean="0">
                <a:latin typeface="+mj-lt"/>
              </a:rPr>
              <a:t>                   </a:t>
            </a:r>
            <a:r>
              <a:rPr lang="sl-SI" sz="2200" dirty="0" smtClean="0">
                <a:latin typeface="+mj-lt"/>
              </a:rPr>
              <a:t>ter intonacija, melodija … vplivajo na razvoj in razumevanje govora. </a:t>
            </a:r>
          </a:p>
        </p:txBody>
      </p:sp>
      <p:sp>
        <p:nvSpPr>
          <p:cNvPr id="11" name="Označba mesta vsebine 2"/>
          <p:cNvSpPr txBox="1">
            <a:spLocks/>
          </p:cNvSpPr>
          <p:nvPr/>
        </p:nvSpPr>
        <p:spPr>
          <a:xfrm>
            <a:off x="5777624" y="4100723"/>
            <a:ext cx="5395472" cy="221305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400" dirty="0" smtClean="0">
                <a:solidFill>
                  <a:srgbClr val="C00000"/>
                </a:solidFill>
                <a:latin typeface="+mj-lt"/>
              </a:rPr>
              <a:t>Gibalno - govorne stimulacije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2000" dirty="0" smtClean="0">
                <a:latin typeface="+mj-lt"/>
              </a:rPr>
              <a:t>Preko doživljanja telesa in giba utirajo pot h komunikaciji in so uvod v glasbeno govorne stimulacije.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2000" dirty="0" smtClean="0">
                <a:latin typeface="+mj-lt"/>
              </a:rPr>
              <a:t>Telo predstavlja naraven instrument za pridobivanje in izražanje govora.</a:t>
            </a:r>
          </a:p>
        </p:txBody>
      </p:sp>
      <p:sp>
        <p:nvSpPr>
          <p:cNvPr id="12" name="Naslov 1"/>
          <p:cNvSpPr txBox="1">
            <a:spLocks/>
          </p:cNvSpPr>
          <p:nvPr/>
        </p:nvSpPr>
        <p:spPr>
          <a:xfrm>
            <a:off x="6964681" y="0"/>
            <a:ext cx="5227319" cy="291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40133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35725" y="1550126"/>
            <a:ext cx="11025051" cy="4626837"/>
          </a:xfr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l-SI" sz="2400" dirty="0" smtClean="0">
                <a:latin typeface="+mj-lt"/>
              </a:rPr>
              <a:t>Elementi, kot npr. </a:t>
            </a:r>
          </a:p>
          <a:p>
            <a:pPr marL="0" indent="0" algn="ctr">
              <a:buNone/>
            </a:pPr>
            <a:r>
              <a:rPr lang="sl-SI" sz="2400" dirty="0" smtClean="0">
                <a:solidFill>
                  <a:srgbClr val="C00000"/>
                </a:solidFill>
                <a:latin typeface="+mj-lt"/>
              </a:rPr>
              <a:t>ritem, intonacija, napetost, gibi, pavza, mimika in različni položaji telesa,</a:t>
            </a:r>
            <a:r>
              <a:rPr lang="sl-SI" sz="2400" dirty="0" smtClean="0">
                <a:latin typeface="+mj-lt"/>
              </a:rPr>
              <a:t> </a:t>
            </a:r>
          </a:p>
          <a:p>
            <a:pPr marL="0" indent="0" algn="ctr">
              <a:buNone/>
            </a:pPr>
            <a:r>
              <a:rPr lang="sl-SI" sz="2400" dirty="0" smtClean="0">
                <a:latin typeface="+mj-lt"/>
              </a:rPr>
              <a:t>so izredno pomembni pri pridobivanju govora s pomočjo gibalno govornih stimulacij.</a:t>
            </a:r>
          </a:p>
          <a:p>
            <a:pPr marL="0" indent="0">
              <a:buNone/>
            </a:pPr>
            <a:endParaRPr lang="sl-SI" dirty="0">
              <a:latin typeface="+mj-lt"/>
            </a:endParaRPr>
          </a:p>
          <a:p>
            <a:pPr marL="0" indent="0">
              <a:buNone/>
            </a:pPr>
            <a:r>
              <a:rPr lang="sl-SI" sz="2400" dirty="0" smtClean="0">
                <a:solidFill>
                  <a:srgbClr val="C00000"/>
                </a:solidFill>
                <a:latin typeface="+mj-lt"/>
              </a:rPr>
              <a:t>Splošni cilji glasbeno govornih in gibalno govornih stimulacij</a:t>
            </a:r>
            <a:r>
              <a:rPr lang="sl-SI" sz="2400" dirty="0" smtClean="0">
                <a:latin typeface="+mj-lt"/>
              </a:rPr>
              <a:t>:</a:t>
            </a:r>
          </a:p>
          <a:p>
            <a:pPr>
              <a:buFontTx/>
              <a:buChar char="-"/>
            </a:pPr>
            <a:r>
              <a:rPr lang="sl-SI" sz="2000" dirty="0" smtClean="0">
                <a:latin typeface="+mj-lt"/>
              </a:rPr>
              <a:t>razvijati zavest o lastnem telesu, 		 	- osvajati različne dimenzije v času in prostoru,</a:t>
            </a:r>
          </a:p>
          <a:p>
            <a:pPr>
              <a:buFontTx/>
              <a:buChar char="-"/>
            </a:pPr>
            <a:r>
              <a:rPr lang="sl-SI" sz="2000" dirty="0" smtClean="0">
                <a:latin typeface="+mj-lt"/>
              </a:rPr>
              <a:t>spodbujati otroke k spontanemu oglašanju, 	- naučiti otroke pravilnega dihanja,</a:t>
            </a:r>
          </a:p>
          <a:p>
            <a:pPr>
              <a:buFontTx/>
              <a:buChar char="-"/>
            </a:pPr>
            <a:r>
              <a:rPr lang="sl-SI" sz="2000" dirty="0" smtClean="0">
                <a:latin typeface="+mj-lt"/>
              </a:rPr>
              <a:t>motivirati otroke k aktivnemu sodelovanju, 	- razvijati </a:t>
            </a:r>
            <a:r>
              <a:rPr lang="sl-SI" sz="2000" dirty="0" err="1" smtClean="0">
                <a:latin typeface="+mj-lt"/>
              </a:rPr>
              <a:t>prozodijske</a:t>
            </a:r>
            <a:r>
              <a:rPr lang="sl-SI" sz="2000" dirty="0" smtClean="0">
                <a:latin typeface="+mj-lt"/>
              </a:rPr>
              <a:t> elemente,  </a:t>
            </a:r>
          </a:p>
          <a:p>
            <a:pPr>
              <a:buFontTx/>
              <a:buChar char="-"/>
            </a:pPr>
            <a:r>
              <a:rPr lang="sl-SI" sz="2000" dirty="0" smtClean="0">
                <a:latin typeface="+mj-lt"/>
              </a:rPr>
              <a:t>uporabiti gibalne elemente za razvoj in korekcijo otrokove artikulacije,  </a:t>
            </a:r>
          </a:p>
          <a:p>
            <a:pPr>
              <a:buFontTx/>
              <a:buChar char="-"/>
            </a:pPr>
            <a:r>
              <a:rPr lang="sl-SI" sz="2000" dirty="0" smtClean="0">
                <a:latin typeface="+mj-lt"/>
              </a:rPr>
              <a:t>razvijati avditivne funkcije, sprostiti in razvedriti otroke s pomočjo glasbe in giba, </a:t>
            </a:r>
          </a:p>
          <a:p>
            <a:pPr>
              <a:buFontTx/>
              <a:buChar char="-"/>
            </a:pPr>
            <a:r>
              <a:rPr lang="sl-SI" sz="2000" dirty="0" smtClean="0">
                <a:latin typeface="+mj-lt"/>
              </a:rPr>
              <a:t>razvijati in spodbujati govor, mišljenje, ustvarjalnost in domišljijo preko glasbe in gibov.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>
          <a:xfrm>
            <a:off x="357052" y="6425157"/>
            <a:ext cx="11425645" cy="43284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>
                <a:latin typeface="+mj-lt"/>
              </a:rPr>
              <a:t>Učni načrt za prilagojen izobraževalni program z enakovrednim izobrazbenim standardom za </a:t>
            </a:r>
            <a:r>
              <a:rPr lang="pl-PL" dirty="0" smtClean="0">
                <a:latin typeface="+mj-lt"/>
              </a:rPr>
              <a:t>učence z govorno-jezikovnimi motnjami </a:t>
            </a:r>
            <a:r>
              <a:rPr lang="sl-SI" dirty="0" smtClean="0">
                <a:latin typeface="+mj-lt"/>
              </a:rPr>
              <a:t>(gl. spletno učilnico)</a:t>
            </a:r>
            <a:endParaRPr lang="en-GB" dirty="0">
              <a:latin typeface="+mj-lt"/>
            </a:endParaRPr>
          </a:p>
        </p:txBody>
      </p:sp>
      <p:sp>
        <p:nvSpPr>
          <p:cNvPr id="5" name="Naslov 1"/>
          <p:cNvSpPr txBox="1">
            <a:spLocks noGrp="1"/>
          </p:cNvSpPr>
          <p:nvPr>
            <p:ph type="title"/>
          </p:nvPr>
        </p:nvSpPr>
        <p:spPr>
          <a:xfrm>
            <a:off x="812074" y="489222"/>
            <a:ext cx="10515600" cy="681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3600" dirty="0" smtClean="0">
                <a:solidFill>
                  <a:srgbClr val="C00000"/>
                </a:solidFill>
              </a:rPr>
              <a:t>   Specialno didaktična priporočila za učence </a:t>
            </a:r>
          </a:p>
          <a:p>
            <a:pPr algn="ctr"/>
            <a:r>
              <a:rPr lang="sl-SI" sz="3600" dirty="0" smtClean="0">
                <a:solidFill>
                  <a:srgbClr val="C00000"/>
                </a:solidFill>
              </a:rPr>
              <a:t>z govorno-jezikovnimi 	motnjami (3)</a:t>
            </a:r>
            <a:endParaRPr lang="en-GB" sz="3600" dirty="0">
              <a:solidFill>
                <a:srgbClr val="C00000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203"/>
            <a:ext cx="1047010" cy="104701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02199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0876" y="382543"/>
            <a:ext cx="10515600" cy="322852"/>
          </a:xfrm>
        </p:spPr>
        <p:txBody>
          <a:bodyPr>
            <a:noAutofit/>
          </a:bodyPr>
          <a:lstStyle/>
          <a:p>
            <a:r>
              <a:rPr lang="sl-SI" sz="3200" dirty="0" smtClean="0">
                <a:solidFill>
                  <a:srgbClr val="C00000"/>
                </a:solidFill>
              </a:rPr>
              <a:t>Pogoste govorne motnje (1)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4" name="Označba mesta vsebine 2"/>
          <p:cNvSpPr txBox="1">
            <a:spLocks noGrp="1"/>
          </p:cNvSpPr>
          <p:nvPr>
            <p:ph idx="1"/>
          </p:nvPr>
        </p:nvSpPr>
        <p:spPr>
          <a:xfrm>
            <a:off x="838200" y="1227909"/>
            <a:ext cx="10515600" cy="4757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GB" sz="2800" dirty="0" err="1">
                <a:solidFill>
                  <a:srgbClr val="C00000"/>
                </a:solidFill>
                <a:latin typeface="+mj-lt"/>
              </a:rPr>
              <a:t>Motnja</a:t>
            </a:r>
            <a:r>
              <a:rPr lang="en-GB" sz="2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rgbClr val="C00000"/>
                </a:solidFill>
                <a:latin typeface="+mj-lt"/>
              </a:rPr>
              <a:t>izreke</a:t>
            </a:r>
            <a:r>
              <a:rPr lang="en-GB" sz="2800" dirty="0">
                <a:solidFill>
                  <a:srgbClr val="C00000"/>
                </a:solidFill>
                <a:latin typeface="+mj-lt"/>
              </a:rPr>
              <a:t> / </a:t>
            </a:r>
            <a:r>
              <a:rPr lang="en-GB" sz="2800" dirty="0" err="1">
                <a:solidFill>
                  <a:srgbClr val="C00000"/>
                </a:solidFill>
                <a:latin typeface="+mj-lt"/>
              </a:rPr>
              <a:t>artikulacije</a:t>
            </a:r>
            <a:r>
              <a:rPr lang="en-GB" sz="2800" dirty="0">
                <a:solidFill>
                  <a:srgbClr val="C00000"/>
                </a:solidFill>
                <a:latin typeface="+mj-lt"/>
              </a:rPr>
              <a:t> – </a:t>
            </a:r>
            <a:r>
              <a:rPr lang="en-GB" sz="2800" dirty="0" err="1" smtClean="0">
                <a:solidFill>
                  <a:srgbClr val="C00000"/>
                </a:solidFill>
                <a:latin typeface="+mj-lt"/>
              </a:rPr>
              <a:t>dislalija</a:t>
            </a:r>
            <a:endParaRPr lang="sl-SI" sz="2800" dirty="0">
              <a:latin typeface="+mj-lt"/>
            </a:endParaRPr>
          </a:p>
          <a:p>
            <a:pPr indent="0">
              <a:buNone/>
            </a:pPr>
            <a:r>
              <a:rPr lang="en-GB" sz="2000" dirty="0" err="1" smtClean="0">
                <a:latin typeface="+mj-lt"/>
              </a:rPr>
              <a:t>Otrok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b="1" dirty="0">
                <a:latin typeface="+mj-lt"/>
              </a:rPr>
              <a:t>ne </a:t>
            </a:r>
            <a:r>
              <a:rPr lang="en-GB" sz="2000" b="1" dirty="0" err="1">
                <a:latin typeface="+mj-lt"/>
              </a:rPr>
              <a:t>izgovarja</a:t>
            </a:r>
            <a:r>
              <a:rPr lang="en-GB" sz="2000" b="1" dirty="0">
                <a:latin typeface="+mj-lt"/>
              </a:rPr>
              <a:t>, </a:t>
            </a:r>
            <a:r>
              <a:rPr lang="en-GB" sz="2000" b="1" dirty="0" err="1">
                <a:latin typeface="+mj-lt"/>
              </a:rPr>
              <a:t>zamenjuje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ali</a:t>
            </a:r>
            <a:r>
              <a:rPr lang="en-GB" sz="2000" dirty="0">
                <a:latin typeface="+mj-lt"/>
              </a:rPr>
              <a:t> </a:t>
            </a:r>
            <a:r>
              <a:rPr lang="en-GB" sz="2000" b="1" dirty="0" err="1">
                <a:latin typeface="+mj-lt"/>
              </a:rPr>
              <a:t>napačno</a:t>
            </a:r>
            <a:r>
              <a:rPr lang="en-GB" sz="2000" b="1" dirty="0">
                <a:latin typeface="+mj-lt"/>
              </a:rPr>
              <a:t> </a:t>
            </a:r>
            <a:r>
              <a:rPr lang="en-GB" sz="2000" b="1" dirty="0" err="1">
                <a:latin typeface="+mj-lt"/>
              </a:rPr>
              <a:t>izreka</a:t>
            </a:r>
            <a:r>
              <a:rPr lang="en-GB" sz="2000" b="1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določen</a:t>
            </a:r>
            <a:r>
              <a:rPr lang="en-GB" sz="2000" b="1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glas</a:t>
            </a:r>
            <a:r>
              <a:rPr lang="en-GB" sz="2000" dirty="0">
                <a:latin typeface="+mj-lt"/>
              </a:rPr>
              <a:t>, </a:t>
            </a:r>
            <a:r>
              <a:rPr lang="en-GB" sz="2000" dirty="0" err="1">
                <a:latin typeface="+mj-lt"/>
              </a:rPr>
              <a:t>ki</a:t>
            </a:r>
            <a:r>
              <a:rPr lang="en-GB" sz="2000" dirty="0">
                <a:latin typeface="+mj-lt"/>
              </a:rPr>
              <a:t> so </a:t>
            </a:r>
            <a:r>
              <a:rPr lang="en-GB" sz="2000" dirty="0" err="1">
                <a:latin typeface="+mj-lt"/>
              </a:rPr>
              <a:t>ga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vrstniki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njegove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starosti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običajno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že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usvojili</a:t>
            </a:r>
            <a:r>
              <a:rPr lang="en-GB" sz="2000" dirty="0">
                <a:latin typeface="+mj-lt"/>
              </a:rPr>
              <a:t>. </a:t>
            </a:r>
            <a:endParaRPr lang="sl-SI" sz="2000" dirty="0" smtClean="0">
              <a:latin typeface="+mj-lt"/>
            </a:endParaRPr>
          </a:p>
          <a:p>
            <a:pPr indent="0">
              <a:buNone/>
            </a:pPr>
            <a:r>
              <a:rPr lang="en-GB" sz="2000" dirty="0" err="1" smtClean="0">
                <a:latin typeface="+mj-lt"/>
              </a:rPr>
              <a:t>Najpogosteje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gre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za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glasove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smtClean="0">
                <a:latin typeface="+mj-lt"/>
              </a:rPr>
              <a:t>L</a:t>
            </a:r>
            <a:r>
              <a:rPr lang="sl-SI" sz="2000" dirty="0" smtClean="0">
                <a:latin typeface="+mj-lt"/>
              </a:rPr>
              <a:t>, </a:t>
            </a:r>
            <a:r>
              <a:rPr lang="en-GB" sz="2000" dirty="0" smtClean="0">
                <a:latin typeface="+mj-lt"/>
              </a:rPr>
              <a:t>R, S, C, Z, Š, Č </a:t>
            </a:r>
            <a:r>
              <a:rPr lang="en-GB" sz="2000" dirty="0">
                <a:latin typeface="+mj-lt"/>
              </a:rPr>
              <a:t>in </a:t>
            </a:r>
            <a:r>
              <a:rPr lang="en-GB" sz="2000" dirty="0" smtClean="0">
                <a:latin typeface="+mj-lt"/>
              </a:rPr>
              <a:t>Ž</a:t>
            </a:r>
            <a:r>
              <a:rPr lang="sl-SI" sz="2000" dirty="0" smtClean="0">
                <a:latin typeface="+mj-lt"/>
              </a:rPr>
              <a:t> (v</a:t>
            </a:r>
            <a:r>
              <a:rPr lang="en-GB" sz="2000" dirty="0" err="1" smtClean="0">
                <a:latin typeface="+mj-lt"/>
              </a:rPr>
              <a:t>časih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tudi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druge</a:t>
            </a:r>
            <a:r>
              <a:rPr lang="sl-SI" sz="2000" dirty="0" smtClean="0">
                <a:latin typeface="+mj-lt"/>
              </a:rPr>
              <a:t>)</a:t>
            </a:r>
            <a:r>
              <a:rPr lang="en-GB" sz="2000" dirty="0" smtClean="0">
                <a:latin typeface="+mj-lt"/>
              </a:rPr>
              <a:t>.</a:t>
            </a:r>
            <a:endParaRPr lang="en-GB" sz="2000" dirty="0">
              <a:latin typeface="+mj-lt"/>
            </a:endParaRPr>
          </a:p>
          <a:p>
            <a:pPr indent="0">
              <a:buNone/>
            </a:pPr>
            <a:r>
              <a:rPr lang="en-GB" sz="2000" b="1" dirty="0" err="1">
                <a:latin typeface="+mj-lt"/>
              </a:rPr>
              <a:t>Časovnica</a:t>
            </a:r>
            <a:r>
              <a:rPr lang="en-GB" sz="2000" b="1" dirty="0">
                <a:latin typeface="+mj-lt"/>
              </a:rPr>
              <a:t> </a:t>
            </a:r>
            <a:r>
              <a:rPr lang="en-GB" sz="2000" b="1" dirty="0" err="1">
                <a:latin typeface="+mj-lt"/>
              </a:rPr>
              <a:t>razvoja</a:t>
            </a:r>
            <a:r>
              <a:rPr lang="en-GB" sz="2000" b="1" dirty="0">
                <a:latin typeface="+mj-lt"/>
              </a:rPr>
              <a:t> </a:t>
            </a:r>
            <a:r>
              <a:rPr lang="en-GB" sz="2000" b="1" dirty="0" err="1">
                <a:latin typeface="+mj-lt"/>
              </a:rPr>
              <a:t>izreke</a:t>
            </a:r>
            <a:r>
              <a:rPr lang="en-GB" sz="2000" b="1" dirty="0">
                <a:latin typeface="+mj-lt"/>
              </a:rPr>
              <a:t> </a:t>
            </a:r>
            <a:r>
              <a:rPr lang="en-GB" sz="2000" b="1" dirty="0" err="1">
                <a:latin typeface="+mj-lt"/>
              </a:rPr>
              <a:t>glasov</a:t>
            </a:r>
            <a:r>
              <a:rPr lang="en-GB" sz="2000" b="1" dirty="0">
                <a:latin typeface="+mj-lt"/>
              </a:rPr>
              <a:t> </a:t>
            </a:r>
            <a:r>
              <a:rPr lang="en-GB" sz="2000" dirty="0" err="1">
                <a:latin typeface="+mj-lt"/>
              </a:rPr>
              <a:t>po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letih</a:t>
            </a:r>
            <a:r>
              <a:rPr lang="en-GB" sz="2000" dirty="0">
                <a:latin typeface="+mj-lt"/>
              </a:rPr>
              <a:t> </a:t>
            </a:r>
            <a:r>
              <a:rPr lang="en-GB" sz="2000" dirty="0" err="1">
                <a:latin typeface="+mj-lt"/>
              </a:rPr>
              <a:t>predstavlja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starostno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mejo</a:t>
            </a:r>
            <a:r>
              <a:rPr lang="en-GB" sz="2000" dirty="0">
                <a:latin typeface="+mj-lt"/>
              </a:rPr>
              <a:t>, do </a:t>
            </a:r>
            <a:r>
              <a:rPr lang="en-GB" sz="2000" dirty="0" err="1">
                <a:latin typeface="+mj-lt"/>
              </a:rPr>
              <a:t>katere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naj</a:t>
            </a:r>
            <a:r>
              <a:rPr lang="en-GB" sz="2000" dirty="0">
                <a:latin typeface="+mj-lt"/>
              </a:rPr>
              <a:t> bi </a:t>
            </a:r>
            <a:r>
              <a:rPr lang="en-GB" sz="2000" dirty="0" err="1">
                <a:latin typeface="+mj-lt"/>
              </a:rPr>
              <a:t>bil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določen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glas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že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usvojen</a:t>
            </a:r>
            <a:r>
              <a:rPr lang="en-GB" sz="2000" dirty="0">
                <a:latin typeface="+mj-lt"/>
              </a:rPr>
              <a:t>. </a:t>
            </a:r>
          </a:p>
        </p:txBody>
      </p:sp>
      <p:sp>
        <p:nvSpPr>
          <p:cNvPr id="5" name="Označba mesta vsebine 2"/>
          <p:cNvSpPr txBox="1">
            <a:spLocks/>
          </p:cNvSpPr>
          <p:nvPr/>
        </p:nvSpPr>
        <p:spPr>
          <a:xfrm>
            <a:off x="357052" y="6425157"/>
            <a:ext cx="11425645" cy="432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C00000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2107473" y="3606642"/>
          <a:ext cx="7193282" cy="219456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596641">
                  <a:extLst>
                    <a:ext uri="{9D8B030D-6E8A-4147-A177-3AD203B41FA5}">
                      <a16:colId xmlns:a16="http://schemas.microsoft.com/office/drawing/2014/main" val="3360719776"/>
                    </a:ext>
                  </a:extLst>
                </a:gridCol>
                <a:gridCol w="3596641">
                  <a:extLst>
                    <a:ext uri="{9D8B030D-6E8A-4147-A177-3AD203B41FA5}">
                      <a16:colId xmlns:a16="http://schemas.microsoft.com/office/drawing/2014/main" val="4013122597"/>
                    </a:ext>
                  </a:extLst>
                </a:gridCol>
              </a:tblGrid>
              <a:tr h="331357">
                <a:tc>
                  <a:txBody>
                    <a:bodyPr/>
                    <a:lstStyle/>
                    <a:p>
                      <a:r>
                        <a:rPr lang="en-GB" dirty="0" err="1"/>
                        <a:t>Obdobje</a:t>
                      </a:r>
                      <a:endParaRPr lang="en-GB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Glasovi</a:t>
                      </a:r>
                      <a:endParaRPr lang="en-GB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580282"/>
                  </a:ext>
                </a:extLst>
              </a:tr>
              <a:tr h="331357">
                <a:tc>
                  <a:txBody>
                    <a:bodyPr/>
                    <a:lstStyle/>
                    <a:p>
                      <a:r>
                        <a:rPr lang="en-GB"/>
                        <a:t>Do 2 let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A, E, I, O, U, P, B, M, N, J, T, 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833378"/>
                  </a:ext>
                </a:extLst>
              </a:tr>
              <a:tr h="331357">
                <a:tc>
                  <a:txBody>
                    <a:bodyPr/>
                    <a:lstStyle/>
                    <a:p>
                      <a:r>
                        <a:rPr lang="pl-PL"/>
                        <a:t>Od 2 do 3 let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/>
                        <a:t>K, G, V, F, H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7870438"/>
                  </a:ext>
                </a:extLst>
              </a:tr>
              <a:tr h="331357">
                <a:tc>
                  <a:txBody>
                    <a:bodyPr/>
                    <a:lstStyle/>
                    <a:p>
                      <a:r>
                        <a:rPr lang="pl-PL"/>
                        <a:t>Od 3 do 3,5 let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9703383"/>
                  </a:ext>
                </a:extLst>
              </a:tr>
              <a:tr h="331357">
                <a:tc>
                  <a:txBody>
                    <a:bodyPr/>
                    <a:lstStyle/>
                    <a:p>
                      <a:r>
                        <a:rPr lang="pl-PL"/>
                        <a:t>Od 3,5 do 4 let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/>
                        <a:t>S, Z, 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9265523"/>
                  </a:ext>
                </a:extLst>
              </a:tr>
              <a:tr h="331357">
                <a:tc>
                  <a:txBody>
                    <a:bodyPr/>
                    <a:lstStyle/>
                    <a:p>
                      <a:r>
                        <a:rPr lang="pl-PL"/>
                        <a:t>Od 4 do 5 let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Š, Ž, Č, 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445951"/>
                  </a:ext>
                </a:extLst>
              </a:tr>
            </a:tbl>
          </a:graphicData>
        </a:graphic>
      </p:graphicFrame>
      <p:sp>
        <p:nvSpPr>
          <p:cNvPr id="7" name="Pravokotnik 6"/>
          <p:cNvSpPr/>
          <p:nvPr/>
        </p:nvSpPr>
        <p:spPr>
          <a:xfrm>
            <a:off x="750876" y="6487689"/>
            <a:ext cx="51186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400" dirty="0" smtClean="0"/>
              <a:t>Vir: </a:t>
            </a:r>
            <a:r>
              <a:rPr lang="en-GB" sz="1400" dirty="0" smtClean="0">
                <a:hlinkClick r:id="rId2"/>
              </a:rPr>
              <a:t>https://www.mojlogoped.si/pogoste-govorno-jezikovne-motnje</a:t>
            </a:r>
            <a:r>
              <a:rPr lang="sl-SI" sz="1400" dirty="0" smtClean="0"/>
              <a:t> </a:t>
            </a:r>
            <a:endParaRPr lang="en-GB" sz="1400" dirty="0"/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6614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40377" y="1407614"/>
            <a:ext cx="10515600" cy="4351338"/>
          </a:xfrm>
        </p:spPr>
        <p:txBody>
          <a:bodyPr>
            <a:normAutofit/>
          </a:bodyPr>
          <a:lstStyle/>
          <a:p>
            <a:r>
              <a:rPr lang="en-GB" sz="2400" dirty="0" err="1" smtClean="0">
                <a:solidFill>
                  <a:srgbClr val="C00000"/>
                </a:solidFill>
                <a:effectLst/>
                <a:latin typeface="+mj-lt"/>
              </a:rPr>
              <a:t>Motnja</a:t>
            </a:r>
            <a:r>
              <a:rPr lang="en-GB" sz="2400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sz="2400" dirty="0" err="1" smtClean="0">
                <a:solidFill>
                  <a:srgbClr val="C00000"/>
                </a:solidFill>
                <a:effectLst/>
                <a:latin typeface="+mj-lt"/>
              </a:rPr>
              <a:t>ritma</a:t>
            </a:r>
            <a:r>
              <a:rPr lang="en-GB" sz="2400" dirty="0" smtClean="0">
                <a:solidFill>
                  <a:srgbClr val="C00000"/>
                </a:solidFill>
                <a:effectLst/>
                <a:latin typeface="+mj-lt"/>
              </a:rPr>
              <a:t> in </a:t>
            </a:r>
            <a:r>
              <a:rPr lang="en-GB" sz="2400" dirty="0" err="1" smtClean="0">
                <a:solidFill>
                  <a:srgbClr val="C00000"/>
                </a:solidFill>
                <a:effectLst/>
                <a:latin typeface="+mj-lt"/>
              </a:rPr>
              <a:t>tempa</a:t>
            </a:r>
            <a:r>
              <a:rPr lang="en-GB" sz="2400" dirty="0" smtClean="0">
                <a:solidFill>
                  <a:srgbClr val="C00000"/>
                </a:solidFill>
                <a:effectLst/>
                <a:latin typeface="+mj-lt"/>
              </a:rPr>
              <a:t> – </a:t>
            </a:r>
            <a:r>
              <a:rPr lang="en-GB" sz="2400" dirty="0" err="1" smtClean="0">
                <a:solidFill>
                  <a:srgbClr val="C00000"/>
                </a:solidFill>
                <a:effectLst/>
                <a:latin typeface="+mj-lt"/>
              </a:rPr>
              <a:t>jecljanje</a:t>
            </a:r>
            <a:r>
              <a:rPr lang="en-GB" sz="2400" dirty="0" smtClean="0">
                <a:solidFill>
                  <a:srgbClr val="C00000"/>
                </a:solidFill>
                <a:effectLst/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en-GB" sz="2000" dirty="0" smtClean="0">
                <a:effectLst/>
                <a:latin typeface="+mj-lt"/>
              </a:rPr>
              <a:t>V </a:t>
            </a:r>
            <a:r>
              <a:rPr lang="en-GB" sz="2000" dirty="0" err="1" smtClean="0">
                <a:effectLst/>
                <a:latin typeface="+mj-lt"/>
              </a:rPr>
              <a:t>otrokovem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govoru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zaznamo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naslednje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znake</a:t>
            </a:r>
            <a:r>
              <a:rPr lang="en-GB" sz="2000" dirty="0" smtClean="0">
                <a:effectLst/>
                <a:latin typeface="+mj-lt"/>
              </a:rPr>
              <a:t> – </a:t>
            </a:r>
            <a:r>
              <a:rPr lang="en-GB" sz="2000" b="1" dirty="0" err="1" smtClean="0">
                <a:effectLst/>
                <a:latin typeface="+mj-lt"/>
              </a:rPr>
              <a:t>ponavljanje</a:t>
            </a:r>
            <a:r>
              <a:rPr lang="en-GB" sz="2000" b="1" dirty="0" smtClean="0">
                <a:effectLst/>
                <a:latin typeface="+mj-lt"/>
              </a:rPr>
              <a:t> </a:t>
            </a:r>
            <a:r>
              <a:rPr lang="en-GB" sz="2000" b="1" dirty="0" err="1" smtClean="0">
                <a:effectLst/>
                <a:latin typeface="+mj-lt"/>
              </a:rPr>
              <a:t>glasov</a:t>
            </a:r>
            <a:r>
              <a:rPr lang="en-GB" sz="2000" b="1" dirty="0" smtClean="0">
                <a:effectLst/>
                <a:latin typeface="+mj-lt"/>
              </a:rPr>
              <a:t>, </a:t>
            </a:r>
            <a:r>
              <a:rPr lang="en-GB" sz="2000" b="1" dirty="0" err="1" smtClean="0">
                <a:effectLst/>
                <a:latin typeface="+mj-lt"/>
              </a:rPr>
              <a:t>zlogov</a:t>
            </a:r>
            <a:r>
              <a:rPr lang="en-GB" sz="2000" b="1" dirty="0" smtClean="0">
                <a:effectLst/>
                <a:latin typeface="+mj-lt"/>
              </a:rPr>
              <a:t>, </a:t>
            </a:r>
            <a:r>
              <a:rPr lang="en-GB" sz="2000" b="1" dirty="0" err="1" smtClean="0">
                <a:effectLst/>
                <a:latin typeface="+mj-lt"/>
              </a:rPr>
              <a:t>besed</a:t>
            </a:r>
            <a:r>
              <a:rPr lang="en-GB" sz="2000" b="1" dirty="0" smtClean="0">
                <a:effectLst/>
                <a:latin typeface="+mj-lt"/>
              </a:rPr>
              <a:t>, </a:t>
            </a:r>
            <a:r>
              <a:rPr lang="en-GB" sz="2000" b="1" dirty="0" err="1" smtClean="0">
                <a:effectLst/>
                <a:latin typeface="+mj-lt"/>
              </a:rPr>
              <a:t>celih</a:t>
            </a:r>
            <a:r>
              <a:rPr lang="en-GB" sz="2000" b="1" dirty="0" smtClean="0">
                <a:effectLst/>
                <a:latin typeface="+mj-lt"/>
              </a:rPr>
              <a:t> </a:t>
            </a:r>
            <a:r>
              <a:rPr lang="en-GB" sz="2000" b="1" dirty="0" err="1" smtClean="0">
                <a:effectLst/>
                <a:latin typeface="+mj-lt"/>
              </a:rPr>
              <a:t>delov</a:t>
            </a:r>
            <a:r>
              <a:rPr lang="en-GB" sz="2000" b="1" dirty="0" smtClean="0">
                <a:effectLst/>
                <a:latin typeface="+mj-lt"/>
              </a:rPr>
              <a:t> </a:t>
            </a:r>
            <a:r>
              <a:rPr lang="en-GB" sz="2000" b="1" dirty="0" err="1" smtClean="0">
                <a:effectLst/>
                <a:latin typeface="+mj-lt"/>
              </a:rPr>
              <a:t>stavka</a:t>
            </a:r>
            <a:r>
              <a:rPr lang="en-GB" sz="2000" b="1" dirty="0" smtClean="0">
                <a:effectLst/>
                <a:latin typeface="+mj-lt"/>
              </a:rPr>
              <a:t>, </a:t>
            </a:r>
            <a:r>
              <a:rPr lang="en-GB" sz="2000" b="1" dirty="0" err="1" smtClean="0">
                <a:effectLst/>
                <a:latin typeface="+mj-lt"/>
              </a:rPr>
              <a:t>podaljševanje</a:t>
            </a:r>
            <a:r>
              <a:rPr lang="en-GB" sz="2000" b="1" dirty="0" smtClean="0">
                <a:effectLst/>
                <a:latin typeface="+mj-lt"/>
              </a:rPr>
              <a:t> </a:t>
            </a:r>
            <a:r>
              <a:rPr lang="en-GB" sz="2000" b="1" dirty="0" err="1" smtClean="0">
                <a:effectLst/>
                <a:latin typeface="+mj-lt"/>
              </a:rPr>
              <a:t>glasov</a:t>
            </a:r>
            <a:r>
              <a:rPr lang="en-GB" sz="2000" b="1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ali</a:t>
            </a:r>
            <a:r>
              <a:rPr lang="en-GB" sz="2000" b="1" dirty="0" smtClean="0">
                <a:effectLst/>
                <a:latin typeface="+mj-lt"/>
              </a:rPr>
              <a:t> </a:t>
            </a:r>
            <a:r>
              <a:rPr lang="en-GB" sz="2000" b="1" dirty="0" err="1" smtClean="0">
                <a:effectLst/>
                <a:latin typeface="+mj-lt"/>
              </a:rPr>
              <a:t>premore</a:t>
            </a:r>
            <a:r>
              <a:rPr lang="en-GB" sz="2000" b="1" dirty="0" smtClean="0">
                <a:effectLst/>
                <a:latin typeface="+mj-lt"/>
              </a:rPr>
              <a:t> med </a:t>
            </a:r>
            <a:r>
              <a:rPr lang="en-GB" sz="2000" b="1" dirty="0" err="1" smtClean="0">
                <a:effectLst/>
                <a:latin typeface="+mj-lt"/>
              </a:rPr>
              <a:t>besedami</a:t>
            </a:r>
            <a:r>
              <a:rPr lang="en-GB" sz="2000" dirty="0" smtClean="0">
                <a:effectLst/>
                <a:latin typeface="+mj-lt"/>
              </a:rPr>
              <a:t>. </a:t>
            </a:r>
            <a:endParaRPr lang="sl-SI" sz="2000" dirty="0" smtClean="0">
              <a:effectLst/>
              <a:latin typeface="+mj-lt"/>
            </a:endParaRPr>
          </a:p>
          <a:p>
            <a:pPr marL="0" indent="0">
              <a:buNone/>
            </a:pPr>
            <a:r>
              <a:rPr lang="en-GB" sz="2000" dirty="0" smtClean="0">
                <a:effectLst/>
                <a:latin typeface="+mj-lt"/>
              </a:rPr>
              <a:t>Ob tem </a:t>
            </a:r>
            <a:r>
              <a:rPr lang="en-GB" sz="2000" dirty="0" err="1" smtClean="0">
                <a:effectLst/>
                <a:latin typeface="+mj-lt"/>
              </a:rPr>
              <a:t>otrok</a:t>
            </a:r>
            <a:r>
              <a:rPr lang="en-GB" sz="2000" dirty="0" smtClean="0">
                <a:effectLst/>
                <a:latin typeface="+mj-lt"/>
              </a:rPr>
              <a:t> z </a:t>
            </a:r>
            <a:r>
              <a:rPr lang="en-GB" sz="2000" dirty="0" err="1" smtClean="0">
                <a:effectLst/>
                <a:latin typeface="+mj-lt"/>
              </a:rPr>
              <a:t>nebesednimi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znaki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izraža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tudi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nelagodje</a:t>
            </a:r>
            <a:r>
              <a:rPr lang="en-GB" sz="2000" dirty="0" smtClean="0">
                <a:effectLst/>
                <a:latin typeface="+mj-lt"/>
              </a:rPr>
              <a:t> med </a:t>
            </a:r>
            <a:r>
              <a:rPr lang="en-GB" sz="2000" dirty="0" err="1" smtClean="0">
                <a:effectLst/>
                <a:latin typeface="+mj-lt"/>
              </a:rPr>
              <a:t>samim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govorom</a:t>
            </a:r>
            <a:r>
              <a:rPr lang="en-GB" sz="2000" dirty="0" smtClean="0">
                <a:effectLst/>
                <a:latin typeface="+mj-lt"/>
              </a:rPr>
              <a:t>. </a:t>
            </a:r>
            <a:endParaRPr lang="sl-SI" sz="2000" dirty="0" smtClean="0">
              <a:effectLst/>
              <a:latin typeface="+mj-lt"/>
            </a:endParaRPr>
          </a:p>
          <a:p>
            <a:pPr marL="0" indent="0">
              <a:buNone/>
            </a:pPr>
            <a:r>
              <a:rPr lang="en-GB" sz="2000" b="1" dirty="0" smtClean="0">
                <a:effectLst/>
                <a:latin typeface="+mj-lt"/>
              </a:rPr>
              <a:t>V </a:t>
            </a:r>
            <a:r>
              <a:rPr lang="en-GB" sz="2000" b="1" dirty="0" err="1" smtClean="0">
                <a:effectLst/>
                <a:latin typeface="+mj-lt"/>
              </a:rPr>
              <a:t>predšolskem</a:t>
            </a:r>
            <a:r>
              <a:rPr lang="en-GB" sz="2000" b="1" dirty="0" smtClean="0">
                <a:effectLst/>
                <a:latin typeface="+mj-lt"/>
              </a:rPr>
              <a:t> </a:t>
            </a:r>
            <a:r>
              <a:rPr lang="en-GB" sz="2000" b="1" dirty="0" err="1" smtClean="0">
                <a:effectLst/>
                <a:latin typeface="+mj-lt"/>
              </a:rPr>
              <a:t>obdobju</a:t>
            </a:r>
            <a:r>
              <a:rPr lang="en-GB" sz="2000" dirty="0" smtClean="0">
                <a:effectLst/>
                <a:latin typeface="+mj-lt"/>
              </a:rPr>
              <a:t> je</a:t>
            </a:r>
            <a:r>
              <a:rPr lang="en-GB" sz="2000" b="1" dirty="0" smtClean="0">
                <a:effectLst/>
                <a:latin typeface="+mj-lt"/>
              </a:rPr>
              <a:t> </a:t>
            </a:r>
            <a:r>
              <a:rPr lang="en-GB" sz="2000" b="1" dirty="0" err="1" smtClean="0">
                <a:effectLst/>
                <a:latin typeface="+mj-lt"/>
              </a:rPr>
              <a:t>jecljanje</a:t>
            </a:r>
            <a:r>
              <a:rPr lang="en-GB" sz="2000" b="1" dirty="0" smtClean="0">
                <a:effectLst/>
                <a:latin typeface="+mj-lt"/>
              </a:rPr>
              <a:t> </a:t>
            </a:r>
            <a:r>
              <a:rPr lang="en-GB" sz="2000" b="1" dirty="0" err="1" smtClean="0">
                <a:effectLst/>
                <a:latin typeface="+mj-lt"/>
              </a:rPr>
              <a:t>pogost</a:t>
            </a:r>
            <a:r>
              <a:rPr lang="en-GB" sz="2000" b="1" dirty="0" smtClean="0">
                <a:effectLst/>
                <a:latin typeface="+mj-lt"/>
              </a:rPr>
              <a:t> </a:t>
            </a:r>
            <a:r>
              <a:rPr lang="en-GB" sz="2000" b="1" dirty="0" err="1" smtClean="0">
                <a:effectLst/>
                <a:latin typeface="+mj-lt"/>
              </a:rPr>
              <a:t>pojav</a:t>
            </a:r>
            <a:r>
              <a:rPr lang="en-GB" sz="2000" dirty="0" smtClean="0">
                <a:effectLst/>
                <a:latin typeface="+mj-lt"/>
              </a:rPr>
              <a:t>, </a:t>
            </a:r>
            <a:r>
              <a:rPr lang="en-GB" sz="2000" dirty="0" err="1" smtClean="0">
                <a:effectLst/>
                <a:latin typeface="+mj-lt"/>
              </a:rPr>
              <a:t>ki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ob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pravilnem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ravnanju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staršev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pogosto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spontano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izzveni</a:t>
            </a:r>
            <a:r>
              <a:rPr lang="en-GB" sz="2000" dirty="0" smtClean="0">
                <a:effectLst/>
                <a:latin typeface="+mj-lt"/>
              </a:rPr>
              <a:t>. </a:t>
            </a:r>
            <a:endParaRPr lang="sl-SI" sz="2000" dirty="0" smtClean="0">
              <a:effectLst/>
              <a:latin typeface="+mj-lt"/>
            </a:endParaRPr>
          </a:p>
          <a:p>
            <a:pPr marL="0" indent="0">
              <a:buNone/>
            </a:pPr>
            <a:endParaRPr lang="sl-SI" sz="2000" dirty="0" smtClean="0">
              <a:effectLst/>
              <a:latin typeface="+mj-lt"/>
            </a:endParaRPr>
          </a:p>
          <a:p>
            <a:r>
              <a:rPr lang="en-GB" sz="2400" dirty="0" err="1" smtClean="0">
                <a:solidFill>
                  <a:srgbClr val="C00000"/>
                </a:solidFill>
                <a:effectLst/>
                <a:latin typeface="+mj-lt"/>
              </a:rPr>
              <a:t>Glasovne</a:t>
            </a:r>
            <a:r>
              <a:rPr lang="en-GB" sz="2400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sz="2400" dirty="0" err="1" smtClean="0">
                <a:solidFill>
                  <a:srgbClr val="C00000"/>
                </a:solidFill>
                <a:effectLst/>
                <a:latin typeface="+mj-lt"/>
              </a:rPr>
              <a:t>motnje</a:t>
            </a:r>
            <a:r>
              <a:rPr lang="en-GB" sz="2400" dirty="0" smtClean="0">
                <a:solidFill>
                  <a:srgbClr val="C00000"/>
                </a:solidFill>
                <a:effectLst/>
                <a:latin typeface="+mj-lt"/>
              </a:rPr>
              <a:t> – </a:t>
            </a:r>
            <a:r>
              <a:rPr lang="en-GB" sz="2400" dirty="0" err="1" smtClean="0">
                <a:solidFill>
                  <a:srgbClr val="C00000"/>
                </a:solidFill>
                <a:effectLst/>
                <a:latin typeface="+mj-lt"/>
              </a:rPr>
              <a:t>disfonija</a:t>
            </a:r>
            <a:r>
              <a:rPr lang="en-GB" sz="2400" dirty="0" smtClean="0">
                <a:solidFill>
                  <a:srgbClr val="C00000"/>
                </a:solidFill>
                <a:effectLst/>
                <a:latin typeface="+mj-lt"/>
              </a:rPr>
              <a:t>:</a:t>
            </a:r>
            <a:endParaRPr lang="en-GB" sz="2400" dirty="0" smtClean="0">
              <a:effectLst/>
              <a:latin typeface="+mj-lt"/>
            </a:endParaRPr>
          </a:p>
          <a:p>
            <a:pPr marL="0" indent="0">
              <a:buNone/>
            </a:pPr>
            <a:r>
              <a:rPr lang="en-GB" sz="2000" dirty="0" err="1" smtClean="0">
                <a:effectLst/>
                <a:latin typeface="+mj-lt"/>
              </a:rPr>
              <a:t>Otrok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ima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b="1" dirty="0" err="1" smtClean="0">
                <a:effectLst/>
                <a:latin typeface="+mj-lt"/>
              </a:rPr>
              <a:t>hripav</a:t>
            </a:r>
            <a:r>
              <a:rPr lang="en-GB" sz="2000" b="1" dirty="0" smtClean="0">
                <a:effectLst/>
                <a:latin typeface="+mj-lt"/>
              </a:rPr>
              <a:t> </a:t>
            </a:r>
            <a:r>
              <a:rPr lang="en-GB" sz="2000" b="1" dirty="0" err="1" smtClean="0">
                <a:effectLst/>
                <a:latin typeface="+mj-lt"/>
              </a:rPr>
              <a:t>glas</a:t>
            </a:r>
            <a:r>
              <a:rPr lang="en-GB" sz="2000" dirty="0" smtClean="0">
                <a:effectLst/>
                <a:latin typeface="+mj-lt"/>
              </a:rPr>
              <a:t>. </a:t>
            </a:r>
            <a:r>
              <a:rPr lang="en-GB" sz="2000" dirty="0" err="1" smtClean="0">
                <a:effectLst/>
                <a:latin typeface="+mj-lt"/>
              </a:rPr>
              <a:t>Vzrok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za</a:t>
            </a:r>
            <a:r>
              <a:rPr lang="en-GB" sz="2000" dirty="0" smtClean="0">
                <a:effectLst/>
                <a:latin typeface="+mj-lt"/>
              </a:rPr>
              <a:t> to </a:t>
            </a:r>
            <a:r>
              <a:rPr lang="en-GB" sz="2000" dirty="0" err="1" smtClean="0">
                <a:effectLst/>
                <a:latin typeface="+mj-lt"/>
              </a:rPr>
              <a:t>sta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običajno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b="1" dirty="0" err="1" smtClean="0">
                <a:effectLst/>
                <a:latin typeface="+mj-lt"/>
              </a:rPr>
              <a:t>okvara</a:t>
            </a:r>
            <a:r>
              <a:rPr lang="en-GB" sz="2000" b="1" dirty="0" smtClean="0">
                <a:effectLst/>
                <a:latin typeface="+mj-lt"/>
              </a:rPr>
              <a:t> </a:t>
            </a:r>
            <a:r>
              <a:rPr lang="en-GB" sz="2000" b="1" dirty="0" err="1" smtClean="0">
                <a:effectLst/>
                <a:latin typeface="+mj-lt"/>
              </a:rPr>
              <a:t>glasilk</a:t>
            </a:r>
            <a:r>
              <a:rPr lang="en-GB" sz="2000" b="1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ali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b="1" dirty="0" err="1" smtClean="0">
                <a:effectLst/>
                <a:latin typeface="+mj-lt"/>
              </a:rPr>
              <a:t>vnetje</a:t>
            </a:r>
            <a:r>
              <a:rPr lang="en-GB" sz="2000" b="1" dirty="0" smtClean="0">
                <a:effectLst/>
                <a:latin typeface="+mj-lt"/>
              </a:rPr>
              <a:t> </a:t>
            </a:r>
            <a:r>
              <a:rPr lang="en-GB" sz="2000" b="1" dirty="0" err="1" smtClean="0">
                <a:effectLst/>
                <a:latin typeface="+mj-lt"/>
              </a:rPr>
              <a:t>grla</a:t>
            </a:r>
            <a:r>
              <a:rPr lang="en-GB" sz="2000" dirty="0" smtClean="0">
                <a:effectLst/>
                <a:latin typeface="+mj-lt"/>
              </a:rPr>
              <a:t>. </a:t>
            </a:r>
            <a:endParaRPr lang="sl-SI" sz="2000" dirty="0" smtClean="0">
              <a:effectLst/>
              <a:latin typeface="+mj-lt"/>
            </a:endParaRPr>
          </a:p>
          <a:p>
            <a:pPr marL="0" indent="0">
              <a:buNone/>
            </a:pPr>
            <a:r>
              <a:rPr lang="en-GB" sz="2000" dirty="0" err="1" smtClean="0">
                <a:effectLst/>
                <a:latin typeface="+mj-lt"/>
              </a:rPr>
              <a:t>Posebno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pozornost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moramo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nameniti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takim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stanjem</a:t>
            </a:r>
            <a:r>
              <a:rPr lang="en-GB" sz="2000" dirty="0" smtClean="0">
                <a:effectLst/>
                <a:latin typeface="+mj-lt"/>
              </a:rPr>
              <a:t>, </a:t>
            </a:r>
            <a:r>
              <a:rPr lang="en-GB" sz="2000" dirty="0" err="1" smtClean="0">
                <a:effectLst/>
                <a:latin typeface="+mj-lt"/>
              </a:rPr>
              <a:t>ki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trajajo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b="1" dirty="0" err="1" smtClean="0">
                <a:effectLst/>
                <a:latin typeface="+mj-lt"/>
              </a:rPr>
              <a:t>dalj</a:t>
            </a:r>
            <a:r>
              <a:rPr lang="en-GB" sz="2000" b="1" dirty="0" smtClean="0">
                <a:effectLst/>
                <a:latin typeface="+mj-lt"/>
              </a:rPr>
              <a:t> </a:t>
            </a:r>
            <a:r>
              <a:rPr lang="en-GB" sz="2000" b="1" dirty="0" err="1" smtClean="0">
                <a:effectLst/>
                <a:latin typeface="+mj-lt"/>
              </a:rPr>
              <a:t>časa</a:t>
            </a:r>
            <a:r>
              <a:rPr lang="en-GB" sz="2000" dirty="0" smtClean="0">
                <a:effectLst/>
                <a:latin typeface="+mj-lt"/>
              </a:rPr>
              <a:t> in </a:t>
            </a:r>
            <a:r>
              <a:rPr lang="en-GB" sz="2000" b="1" dirty="0" smtClean="0">
                <a:effectLst/>
                <a:latin typeface="+mj-lt"/>
              </a:rPr>
              <a:t>se ne </a:t>
            </a:r>
            <a:r>
              <a:rPr lang="en-GB" sz="2000" b="1" dirty="0" err="1" smtClean="0">
                <a:effectLst/>
                <a:latin typeface="+mj-lt"/>
              </a:rPr>
              <a:t>izboljšujejo</a:t>
            </a:r>
            <a:r>
              <a:rPr lang="en-GB" sz="2000" dirty="0" smtClean="0">
                <a:effectLst/>
                <a:latin typeface="+mj-lt"/>
              </a:rPr>
              <a:t>. </a:t>
            </a:r>
            <a:endParaRPr lang="sl-SI" sz="2000" dirty="0" smtClean="0">
              <a:effectLst/>
              <a:latin typeface="+mj-lt"/>
            </a:endParaRPr>
          </a:p>
          <a:p>
            <a:pPr marL="0" indent="0">
              <a:buNone/>
            </a:pPr>
            <a:r>
              <a:rPr lang="en-GB" sz="2000" dirty="0" smtClean="0">
                <a:effectLst/>
                <a:latin typeface="+mj-lt"/>
              </a:rPr>
              <a:t>V tem </a:t>
            </a:r>
            <a:r>
              <a:rPr lang="en-GB" sz="2000" dirty="0" err="1" smtClean="0">
                <a:effectLst/>
                <a:latin typeface="+mj-lt"/>
              </a:rPr>
              <a:t>primeru</a:t>
            </a:r>
            <a:r>
              <a:rPr lang="en-GB" sz="2000" dirty="0" smtClean="0">
                <a:effectLst/>
                <a:latin typeface="+mj-lt"/>
              </a:rPr>
              <a:t> je </a:t>
            </a:r>
            <a:r>
              <a:rPr lang="en-GB" sz="2000" dirty="0" err="1" smtClean="0">
                <a:effectLst/>
                <a:latin typeface="+mj-lt"/>
              </a:rPr>
              <a:t>potrebno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b="1" dirty="0" err="1" smtClean="0">
                <a:effectLst/>
                <a:latin typeface="+mj-lt"/>
              </a:rPr>
              <a:t>mnenje</a:t>
            </a:r>
            <a:r>
              <a:rPr lang="en-GB" sz="2000" b="1" dirty="0" smtClean="0">
                <a:effectLst/>
                <a:latin typeface="+mj-lt"/>
              </a:rPr>
              <a:t> </a:t>
            </a:r>
            <a:r>
              <a:rPr lang="en-GB" sz="2000" b="1" dirty="0" err="1" smtClean="0">
                <a:effectLst/>
                <a:latin typeface="+mj-lt"/>
              </a:rPr>
              <a:t>foniatra</a:t>
            </a:r>
            <a:r>
              <a:rPr lang="en-GB" sz="2000" dirty="0" smtClean="0">
                <a:effectLst/>
                <a:latin typeface="+mj-lt"/>
              </a:rPr>
              <a:t>, </a:t>
            </a:r>
            <a:r>
              <a:rPr lang="en-GB" sz="2000" dirty="0" err="1" smtClean="0">
                <a:effectLst/>
                <a:latin typeface="+mj-lt"/>
              </a:rPr>
              <a:t>ki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po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potrebi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predlaga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logopedsko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obravnavo</a:t>
            </a:r>
            <a:r>
              <a:rPr lang="en-GB" sz="2000" dirty="0" smtClean="0">
                <a:effectLst/>
                <a:latin typeface="+mj-lt"/>
              </a:rPr>
              <a:t>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5366"/>
          </a:xfrm>
        </p:spPr>
        <p:txBody>
          <a:bodyPr>
            <a:noAutofit/>
          </a:bodyPr>
          <a:lstStyle/>
          <a:p>
            <a:r>
              <a:rPr lang="sl-SI" sz="3200" dirty="0" smtClean="0">
                <a:solidFill>
                  <a:srgbClr val="C00000"/>
                </a:solidFill>
              </a:rPr>
              <a:t>Pogoste govorne motnje (2)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743127" y="6493664"/>
            <a:ext cx="51186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400" dirty="0" smtClean="0"/>
              <a:t>Vir: </a:t>
            </a:r>
            <a:r>
              <a:rPr lang="en-GB" sz="1400" dirty="0" smtClean="0">
                <a:hlinkClick r:id="rId2"/>
              </a:rPr>
              <a:t>https://www.mojlogoped.si/pogoste-govorno-jezikovne-motnje</a:t>
            </a:r>
            <a:r>
              <a:rPr lang="sl-SI" sz="1400" dirty="0" smtClean="0"/>
              <a:t> </a:t>
            </a:r>
            <a:endParaRPr lang="en-GB" sz="1400" dirty="0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991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3200" dirty="0" smtClean="0">
                <a:solidFill>
                  <a:srgbClr val="C00000"/>
                </a:solidFill>
              </a:rPr>
              <a:t>Pogoste jezikovne motnje (1)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09918" y="1426577"/>
            <a:ext cx="10668946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Odsotnost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govorno-jezikovne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komunikacije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 </a:t>
            </a:r>
            <a:endParaRPr lang="sl-SI" altLang="en-US" sz="2400" dirty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sl-SI" altLang="en-US" sz="2000" dirty="0" smtClean="0">
                <a:latin typeface="+mj-lt"/>
              </a:rPr>
              <a:t>O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trok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ne 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govori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, 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komunicira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le z 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oglašanjem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, 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kazanjem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in 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gestami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ali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celo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ne 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komunicira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.</a:t>
            </a:r>
            <a:endParaRPr kumimoji="0" lang="sl-SI" alt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Zakasnel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razvoj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govorne-jezikovne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komunikacije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 </a:t>
            </a:r>
            <a:endParaRPr lang="sl-SI" altLang="en-US" sz="2400" dirty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sl-SI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trok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na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več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področjih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govorno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- 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jezikovnega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razvoja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kaže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zaostanke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v 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primerjavi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z 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njegovimi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vrstniki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. </a:t>
            </a:r>
            <a:endParaRPr kumimoji="0" lang="sl-SI" alt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Opaziti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je 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nezainteresiranost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za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vzpostavljanje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govorno-jezikovne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komunikacije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– 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otrok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ne 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kaže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želje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endParaRPr kumimoji="0" lang="sl-SI" alt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po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komunikaciji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s 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starši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, 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vrstniki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…</a:t>
            </a:r>
            <a:endParaRPr kumimoji="0" lang="sl-SI" alt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Slaba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slušna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pozornost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 </a:t>
            </a:r>
            <a:endParaRPr lang="sl-SI" altLang="en-US" sz="1800" dirty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sl-SI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trok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ne 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zmore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poslušati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, 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motijo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ga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drugi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dražljaji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.</a:t>
            </a:r>
            <a:r>
              <a:rPr lang="sl-SI" altLang="en-US" sz="2000" dirty="0">
                <a:latin typeface="+mj-lt"/>
              </a:rPr>
              <a:t> 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Slabo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razumeva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govor</a:t>
            </a:r>
            <a:r>
              <a:rPr lang="sl-SI" altLang="en-US" sz="2000" dirty="0" smtClean="0">
                <a:latin typeface="+mj-lt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redko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ali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sploh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ne 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izpolni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navodil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, ne 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razume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, 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kaj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mu 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govorimo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, 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opisujemo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…</a:t>
            </a:r>
            <a:endParaRPr kumimoji="0" lang="sl-SI" alt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sl-SI" altLang="en-US" sz="2000" dirty="0">
              <a:latin typeface="+mj-lt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sl-SI" altLang="en-US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Slaba razumljivost</a:t>
            </a:r>
            <a:r>
              <a:rPr kumimoji="0" lang="sl-SI" altLang="en-US" sz="240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 otrokovega govora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sl-SI" sz="2000" dirty="0" smtClean="0">
                <a:effectLst/>
                <a:latin typeface="+mj-lt"/>
              </a:rPr>
              <a:t>O</a:t>
            </a:r>
            <a:r>
              <a:rPr lang="en-GB" sz="2000" dirty="0" err="1" smtClean="0">
                <a:effectLst/>
                <a:latin typeface="+mj-lt"/>
              </a:rPr>
              <a:t>trok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sporoča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na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način</a:t>
            </a:r>
            <a:r>
              <a:rPr lang="en-GB" sz="2000" dirty="0" smtClean="0">
                <a:effectLst/>
                <a:latin typeface="+mj-lt"/>
              </a:rPr>
              <a:t>, da </a:t>
            </a:r>
            <a:r>
              <a:rPr lang="en-GB" sz="2000" dirty="0" err="1" smtClean="0">
                <a:effectLst/>
                <a:latin typeface="+mj-lt"/>
              </a:rPr>
              <a:t>ga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domači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ali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kasneje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ljudje</a:t>
            </a:r>
            <a:r>
              <a:rPr lang="en-GB" sz="2000" dirty="0" smtClean="0">
                <a:effectLst/>
                <a:latin typeface="+mj-lt"/>
              </a:rPr>
              <a:t> v </a:t>
            </a:r>
            <a:r>
              <a:rPr lang="en-GB" sz="2000" dirty="0" err="1" smtClean="0">
                <a:effectLst/>
                <a:latin typeface="+mj-lt"/>
              </a:rPr>
              <a:t>okolici</a:t>
            </a:r>
            <a:r>
              <a:rPr lang="en-GB" sz="2000" dirty="0" smtClean="0">
                <a:effectLst/>
                <a:latin typeface="+mj-lt"/>
              </a:rPr>
              <a:t> ne </a:t>
            </a:r>
            <a:r>
              <a:rPr lang="en-GB" sz="2000" dirty="0" err="1" smtClean="0">
                <a:effectLst/>
                <a:latin typeface="+mj-lt"/>
              </a:rPr>
              <a:t>razumejo</a:t>
            </a:r>
            <a:r>
              <a:rPr lang="en-GB" sz="2000" dirty="0" smtClean="0">
                <a:effectLst/>
                <a:latin typeface="+mj-lt"/>
              </a:rPr>
              <a:t>.</a:t>
            </a:r>
          </a:p>
        </p:txBody>
      </p:sp>
      <p:sp>
        <p:nvSpPr>
          <p:cNvPr id="6" name="Pravokotnik 5"/>
          <p:cNvSpPr/>
          <p:nvPr/>
        </p:nvSpPr>
        <p:spPr>
          <a:xfrm>
            <a:off x="750876" y="6371417"/>
            <a:ext cx="51186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400" dirty="0" smtClean="0"/>
              <a:t>Vir: </a:t>
            </a:r>
            <a:r>
              <a:rPr lang="en-GB" sz="1400" dirty="0" smtClean="0"/>
              <a:t>https://www.mojlogoped.si/pogoste-govorno-jezikovne-motnje</a:t>
            </a:r>
            <a:endParaRPr lang="en-GB" sz="1400" dirty="0"/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2151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88126" y="949234"/>
            <a:ext cx="10515600" cy="5693613"/>
          </a:xfrm>
        </p:spPr>
        <p:txBody>
          <a:bodyPr>
            <a:normAutofit fontScale="92500" lnSpcReduction="20000"/>
          </a:bodyPr>
          <a:lstStyle/>
          <a:p>
            <a:r>
              <a:rPr lang="en-GB" sz="2600" dirty="0" err="1" smtClean="0">
                <a:solidFill>
                  <a:srgbClr val="C00000"/>
                </a:solidFill>
                <a:effectLst/>
                <a:latin typeface="+mj-lt"/>
              </a:rPr>
              <a:t>Šibek</a:t>
            </a:r>
            <a:r>
              <a:rPr lang="en-GB" sz="2600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sz="2600" dirty="0" err="1" smtClean="0">
                <a:solidFill>
                  <a:srgbClr val="C00000"/>
                </a:solidFill>
                <a:effectLst/>
                <a:latin typeface="+mj-lt"/>
              </a:rPr>
              <a:t>besedni</a:t>
            </a:r>
            <a:r>
              <a:rPr lang="en-GB" sz="2600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sz="2600" dirty="0" err="1" smtClean="0">
                <a:solidFill>
                  <a:srgbClr val="C00000"/>
                </a:solidFill>
                <a:effectLst/>
                <a:latin typeface="+mj-lt"/>
              </a:rPr>
              <a:t>zaklad</a:t>
            </a:r>
            <a:r>
              <a:rPr lang="en-GB" sz="2600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endParaRPr lang="sl-SI" sz="2600" dirty="0" smtClean="0">
              <a:solidFill>
                <a:srgbClr val="C00000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sl-SI" sz="2000" dirty="0" smtClean="0">
                <a:latin typeface="+mj-lt"/>
              </a:rPr>
              <a:t>O</a:t>
            </a:r>
            <a:r>
              <a:rPr lang="en-GB" sz="2000" dirty="0" err="1" smtClean="0">
                <a:effectLst/>
                <a:latin typeface="+mj-lt"/>
              </a:rPr>
              <a:t>trok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razume</a:t>
            </a:r>
            <a:r>
              <a:rPr lang="en-GB" sz="2000" dirty="0" smtClean="0">
                <a:effectLst/>
                <a:latin typeface="+mj-lt"/>
              </a:rPr>
              <a:t> in </a:t>
            </a:r>
            <a:r>
              <a:rPr lang="en-GB" sz="2000" dirty="0" err="1" smtClean="0">
                <a:effectLst/>
                <a:latin typeface="+mj-lt"/>
              </a:rPr>
              <a:t>uporablja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veliko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manj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besed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kot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njegovi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vrstniki</a:t>
            </a:r>
            <a:r>
              <a:rPr lang="en-GB" sz="2200" dirty="0" smtClean="0">
                <a:effectLst/>
                <a:latin typeface="+mj-lt"/>
              </a:rPr>
              <a:t>.</a:t>
            </a:r>
            <a:endParaRPr lang="sl-SI" sz="2200" dirty="0" smtClean="0">
              <a:effectLst/>
              <a:latin typeface="+mj-lt"/>
            </a:endParaRPr>
          </a:p>
          <a:p>
            <a:pPr marL="0" indent="0">
              <a:buNone/>
            </a:pPr>
            <a:endParaRPr lang="en-GB" sz="100" dirty="0" smtClean="0">
              <a:effectLst/>
              <a:latin typeface="+mj-lt"/>
            </a:endParaRPr>
          </a:p>
          <a:p>
            <a:r>
              <a:rPr lang="en-GB" sz="2600" dirty="0" err="1" smtClean="0">
                <a:solidFill>
                  <a:srgbClr val="C00000"/>
                </a:solidFill>
                <a:effectLst/>
                <a:latin typeface="+mj-lt"/>
              </a:rPr>
              <a:t>Neustrezna</a:t>
            </a:r>
            <a:r>
              <a:rPr lang="en-GB" sz="2600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sz="2600" dirty="0" err="1" smtClean="0">
                <a:solidFill>
                  <a:srgbClr val="C00000"/>
                </a:solidFill>
                <a:effectLst/>
                <a:latin typeface="+mj-lt"/>
              </a:rPr>
              <a:t>dolžina</a:t>
            </a:r>
            <a:r>
              <a:rPr lang="en-GB" sz="2600" dirty="0" smtClean="0">
                <a:solidFill>
                  <a:srgbClr val="C00000"/>
                </a:solidFill>
                <a:effectLst/>
                <a:latin typeface="+mj-lt"/>
              </a:rPr>
              <a:t> in </a:t>
            </a:r>
            <a:r>
              <a:rPr lang="en-GB" sz="2600" dirty="0" err="1" smtClean="0">
                <a:solidFill>
                  <a:srgbClr val="C00000"/>
                </a:solidFill>
                <a:effectLst/>
                <a:latin typeface="+mj-lt"/>
              </a:rPr>
              <a:t>struktura</a:t>
            </a:r>
            <a:r>
              <a:rPr lang="en-GB" sz="2600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sz="2600" dirty="0" err="1" smtClean="0">
                <a:solidFill>
                  <a:srgbClr val="C00000"/>
                </a:solidFill>
                <a:effectLst/>
                <a:latin typeface="+mj-lt"/>
              </a:rPr>
              <a:t>stavka</a:t>
            </a:r>
            <a:r>
              <a:rPr lang="en-GB" sz="2600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endParaRPr lang="sl-SI" sz="2600" dirty="0" smtClean="0">
              <a:solidFill>
                <a:srgbClr val="C00000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sl-SI" sz="2000" dirty="0" smtClean="0">
                <a:latin typeface="+mj-lt"/>
              </a:rPr>
              <a:t>O</a:t>
            </a:r>
            <a:r>
              <a:rPr lang="en-GB" sz="2000" dirty="0" err="1" smtClean="0">
                <a:effectLst/>
                <a:latin typeface="+mj-lt"/>
              </a:rPr>
              <a:t>trok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tvori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prekratke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stavke</a:t>
            </a:r>
            <a:r>
              <a:rPr lang="en-GB" sz="2000" dirty="0" smtClean="0">
                <a:effectLst/>
                <a:latin typeface="+mj-lt"/>
              </a:rPr>
              <a:t> in ne </a:t>
            </a:r>
            <a:r>
              <a:rPr lang="en-GB" sz="2000" dirty="0" err="1" smtClean="0">
                <a:effectLst/>
                <a:latin typeface="+mj-lt"/>
              </a:rPr>
              <a:t>ve</a:t>
            </a:r>
            <a:r>
              <a:rPr lang="en-GB" sz="2000" dirty="0" smtClean="0">
                <a:effectLst/>
                <a:latin typeface="+mj-lt"/>
              </a:rPr>
              <a:t>, </a:t>
            </a:r>
            <a:r>
              <a:rPr lang="en-GB" sz="2000" dirty="0" err="1" smtClean="0">
                <a:effectLst/>
                <a:latin typeface="+mj-lt"/>
              </a:rPr>
              <a:t>kje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stoji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katera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beseda</a:t>
            </a:r>
            <a:r>
              <a:rPr lang="en-GB" sz="2000" dirty="0" smtClean="0">
                <a:effectLst/>
                <a:latin typeface="+mj-lt"/>
              </a:rPr>
              <a:t> v </a:t>
            </a:r>
            <a:r>
              <a:rPr lang="en-GB" sz="2000" dirty="0" err="1" smtClean="0">
                <a:effectLst/>
                <a:latin typeface="+mj-lt"/>
              </a:rPr>
              <a:t>stavku</a:t>
            </a:r>
            <a:r>
              <a:rPr lang="en-GB" sz="2000" dirty="0" smtClean="0">
                <a:effectLst/>
                <a:latin typeface="+mj-lt"/>
              </a:rPr>
              <a:t>.</a:t>
            </a:r>
            <a:endParaRPr lang="sl-SI" sz="2000" dirty="0" smtClean="0">
              <a:effectLst/>
              <a:latin typeface="+mj-lt"/>
            </a:endParaRPr>
          </a:p>
          <a:p>
            <a:pPr marL="0" indent="0">
              <a:buNone/>
            </a:pPr>
            <a:endParaRPr lang="en-GB" sz="100" dirty="0" smtClean="0">
              <a:effectLst/>
              <a:latin typeface="+mj-lt"/>
            </a:endParaRPr>
          </a:p>
          <a:p>
            <a:r>
              <a:rPr lang="en-GB" sz="2600" dirty="0" err="1" smtClean="0">
                <a:solidFill>
                  <a:srgbClr val="C00000"/>
                </a:solidFill>
                <a:effectLst/>
                <a:latin typeface="+mj-lt"/>
              </a:rPr>
              <a:t>Slovnično</a:t>
            </a:r>
            <a:r>
              <a:rPr lang="en-GB" sz="2600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sz="2600" dirty="0" err="1" smtClean="0">
                <a:solidFill>
                  <a:srgbClr val="C00000"/>
                </a:solidFill>
                <a:effectLst/>
                <a:latin typeface="+mj-lt"/>
              </a:rPr>
              <a:t>neustrezni</a:t>
            </a:r>
            <a:r>
              <a:rPr lang="en-GB" sz="2600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sz="2600" dirty="0" err="1" smtClean="0">
                <a:solidFill>
                  <a:srgbClr val="C00000"/>
                </a:solidFill>
                <a:effectLst/>
                <a:latin typeface="+mj-lt"/>
              </a:rPr>
              <a:t>ali</a:t>
            </a:r>
            <a:r>
              <a:rPr lang="en-GB" sz="2600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sz="2600" dirty="0" err="1" smtClean="0">
                <a:solidFill>
                  <a:srgbClr val="C00000"/>
                </a:solidFill>
                <a:effectLst/>
                <a:latin typeface="+mj-lt"/>
              </a:rPr>
              <a:t>slovnično</a:t>
            </a:r>
            <a:r>
              <a:rPr lang="en-GB" sz="2600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sz="2600" dirty="0" err="1" smtClean="0">
                <a:solidFill>
                  <a:srgbClr val="C00000"/>
                </a:solidFill>
                <a:effectLst/>
                <a:latin typeface="+mj-lt"/>
              </a:rPr>
              <a:t>skopi</a:t>
            </a:r>
            <a:r>
              <a:rPr lang="en-GB" sz="2600" dirty="0" smtClean="0">
                <a:solidFill>
                  <a:srgbClr val="C00000"/>
                </a:solidFill>
                <a:effectLst/>
                <a:latin typeface="+mj-lt"/>
              </a:rPr>
              <a:t> </a:t>
            </a:r>
            <a:r>
              <a:rPr lang="en-GB" sz="2600" dirty="0" err="1" smtClean="0">
                <a:solidFill>
                  <a:srgbClr val="C00000"/>
                </a:solidFill>
                <a:effectLst/>
                <a:latin typeface="+mj-lt"/>
              </a:rPr>
              <a:t>stavki</a:t>
            </a:r>
            <a:r>
              <a:rPr lang="en-GB" sz="2600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endParaRPr lang="sl-SI" sz="2600" dirty="0" smtClean="0">
              <a:solidFill>
                <a:srgbClr val="C00000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sl-SI" sz="2000" dirty="0" smtClean="0">
                <a:latin typeface="+mj-lt"/>
              </a:rPr>
              <a:t>O</a:t>
            </a:r>
            <a:r>
              <a:rPr lang="en-GB" sz="2000" dirty="0" err="1" smtClean="0">
                <a:effectLst/>
                <a:latin typeface="+mj-lt"/>
              </a:rPr>
              <a:t>trok</a:t>
            </a:r>
            <a:r>
              <a:rPr lang="en-GB" sz="2000" dirty="0" smtClean="0">
                <a:effectLst/>
                <a:latin typeface="+mj-lt"/>
              </a:rPr>
              <a:t> ne </a:t>
            </a:r>
            <a:r>
              <a:rPr lang="en-GB" sz="2000" dirty="0" err="1" smtClean="0">
                <a:effectLst/>
                <a:latin typeface="+mj-lt"/>
              </a:rPr>
              <a:t>zna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uporabljati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veznikov</a:t>
            </a:r>
            <a:r>
              <a:rPr lang="en-GB" sz="2000" dirty="0" smtClean="0">
                <a:effectLst/>
                <a:latin typeface="+mj-lt"/>
              </a:rPr>
              <a:t>, </a:t>
            </a:r>
            <a:r>
              <a:rPr lang="en-GB" sz="2000" dirty="0" err="1" smtClean="0">
                <a:effectLst/>
                <a:latin typeface="+mj-lt"/>
              </a:rPr>
              <a:t>zaimkov</a:t>
            </a:r>
            <a:r>
              <a:rPr lang="en-GB" sz="2000" dirty="0" smtClean="0">
                <a:effectLst/>
                <a:latin typeface="+mj-lt"/>
              </a:rPr>
              <a:t>, </a:t>
            </a:r>
            <a:r>
              <a:rPr lang="en-GB" sz="2000" dirty="0" err="1" smtClean="0">
                <a:effectLst/>
                <a:latin typeface="+mj-lt"/>
              </a:rPr>
              <a:t>predlogov</a:t>
            </a:r>
            <a:r>
              <a:rPr lang="en-GB" sz="2000" dirty="0" smtClean="0">
                <a:effectLst/>
                <a:latin typeface="+mj-lt"/>
              </a:rPr>
              <a:t> … in </a:t>
            </a:r>
            <a:r>
              <a:rPr lang="en-GB" sz="2000" dirty="0" err="1" smtClean="0">
                <a:effectLst/>
                <a:latin typeface="+mj-lt"/>
              </a:rPr>
              <a:t>tvori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kratke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stavke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iz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osnovnih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besednih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vrst</a:t>
            </a:r>
            <a:r>
              <a:rPr lang="en-GB" sz="2000" dirty="0" smtClean="0">
                <a:effectLst/>
                <a:latin typeface="+mj-lt"/>
              </a:rPr>
              <a:t>. </a:t>
            </a:r>
            <a:endParaRPr lang="sl-SI" sz="2000" dirty="0" smtClean="0">
              <a:effectLst/>
              <a:latin typeface="+mj-lt"/>
            </a:endParaRPr>
          </a:p>
          <a:p>
            <a:pPr marL="0" indent="0">
              <a:buNone/>
            </a:pPr>
            <a:r>
              <a:rPr lang="en-GB" sz="2000" dirty="0" smtClean="0">
                <a:effectLst/>
                <a:latin typeface="+mj-lt"/>
              </a:rPr>
              <a:t>(</a:t>
            </a:r>
            <a:r>
              <a:rPr lang="en-GB" sz="2000" dirty="0" err="1" smtClean="0">
                <a:effectLst/>
                <a:latin typeface="+mj-lt"/>
              </a:rPr>
              <a:t>Kuža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laja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drevo</a:t>
            </a:r>
            <a:r>
              <a:rPr lang="en-GB" sz="2000" dirty="0" smtClean="0">
                <a:effectLst/>
                <a:latin typeface="+mj-lt"/>
              </a:rPr>
              <a:t>.)</a:t>
            </a:r>
            <a:endParaRPr lang="sl-SI" sz="2000" dirty="0" smtClean="0">
              <a:effectLst/>
              <a:latin typeface="+mj-lt"/>
            </a:endParaRPr>
          </a:p>
          <a:p>
            <a:pPr marL="0" indent="0">
              <a:buNone/>
            </a:pPr>
            <a:endParaRPr lang="en-GB" sz="100" dirty="0" smtClean="0">
              <a:effectLst/>
              <a:latin typeface="+mj-lt"/>
            </a:endParaRPr>
          </a:p>
          <a:p>
            <a:r>
              <a:rPr lang="en-GB" sz="2600" dirty="0" err="1" smtClean="0">
                <a:solidFill>
                  <a:srgbClr val="C00000"/>
                </a:solidFill>
                <a:effectLst/>
                <a:latin typeface="+mj-lt"/>
              </a:rPr>
              <a:t>Napačna</a:t>
            </a:r>
            <a:r>
              <a:rPr lang="en-GB" sz="2600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sz="2600" dirty="0" err="1" smtClean="0">
                <a:solidFill>
                  <a:srgbClr val="C00000"/>
                </a:solidFill>
                <a:effectLst/>
                <a:latin typeface="+mj-lt"/>
              </a:rPr>
              <a:t>raba</a:t>
            </a:r>
            <a:r>
              <a:rPr lang="en-GB" sz="2600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sz="2600" dirty="0" err="1" smtClean="0">
                <a:solidFill>
                  <a:srgbClr val="C00000"/>
                </a:solidFill>
                <a:effectLst/>
                <a:latin typeface="+mj-lt"/>
              </a:rPr>
              <a:t>besednih</a:t>
            </a:r>
            <a:r>
              <a:rPr lang="en-GB" sz="2600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sz="2600" dirty="0" err="1" smtClean="0">
                <a:solidFill>
                  <a:srgbClr val="C00000"/>
                </a:solidFill>
                <a:effectLst/>
                <a:latin typeface="+mj-lt"/>
              </a:rPr>
              <a:t>končnic</a:t>
            </a:r>
            <a:r>
              <a:rPr lang="en-GB" sz="2600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endParaRPr lang="sl-SI" sz="2600" dirty="0" smtClean="0">
              <a:solidFill>
                <a:srgbClr val="C00000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sl-SI" sz="2000" dirty="0" err="1" smtClean="0">
                <a:latin typeface="+mj-lt"/>
              </a:rPr>
              <a:t>Ot</a:t>
            </a:r>
            <a:r>
              <a:rPr lang="en-GB" sz="2000" dirty="0" err="1" smtClean="0">
                <a:effectLst/>
                <a:latin typeface="+mj-lt"/>
              </a:rPr>
              <a:t>rok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napačno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uporablja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spol</a:t>
            </a:r>
            <a:r>
              <a:rPr lang="en-GB" sz="2000" dirty="0" smtClean="0">
                <a:effectLst/>
                <a:latin typeface="+mj-lt"/>
              </a:rPr>
              <a:t>, </a:t>
            </a:r>
            <a:r>
              <a:rPr lang="en-GB" sz="2000" dirty="0" err="1" smtClean="0">
                <a:effectLst/>
                <a:latin typeface="+mj-lt"/>
              </a:rPr>
              <a:t>število</a:t>
            </a:r>
            <a:r>
              <a:rPr lang="en-GB" sz="2000" dirty="0" smtClean="0">
                <a:effectLst/>
                <a:latin typeface="+mj-lt"/>
              </a:rPr>
              <a:t> in </a:t>
            </a:r>
            <a:r>
              <a:rPr lang="en-GB" sz="2000" dirty="0" err="1" smtClean="0">
                <a:effectLst/>
                <a:latin typeface="+mj-lt"/>
              </a:rPr>
              <a:t>sklon</a:t>
            </a:r>
            <a:r>
              <a:rPr lang="en-GB" sz="2200" dirty="0" smtClean="0">
                <a:effectLst/>
                <a:latin typeface="+mj-lt"/>
              </a:rPr>
              <a:t>.</a:t>
            </a:r>
            <a:endParaRPr lang="sl-SI" sz="2200" dirty="0" smtClean="0">
              <a:effectLst/>
              <a:latin typeface="+mj-lt"/>
            </a:endParaRPr>
          </a:p>
          <a:p>
            <a:pPr marL="0" indent="0">
              <a:buNone/>
            </a:pPr>
            <a:endParaRPr lang="en-GB" sz="100" dirty="0" smtClean="0">
              <a:effectLst/>
              <a:latin typeface="+mj-lt"/>
            </a:endParaRPr>
          </a:p>
          <a:p>
            <a:r>
              <a:rPr lang="en-GB" sz="2600" dirty="0" err="1" smtClean="0">
                <a:solidFill>
                  <a:srgbClr val="C00000"/>
                </a:solidFill>
                <a:effectLst/>
                <a:latin typeface="+mj-lt"/>
              </a:rPr>
              <a:t>Napačna</a:t>
            </a:r>
            <a:r>
              <a:rPr lang="en-GB" sz="2600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sz="2600" dirty="0" err="1" smtClean="0">
                <a:solidFill>
                  <a:srgbClr val="C00000"/>
                </a:solidFill>
                <a:effectLst/>
                <a:latin typeface="+mj-lt"/>
              </a:rPr>
              <a:t>raba</a:t>
            </a:r>
            <a:r>
              <a:rPr lang="en-GB" sz="2600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sz="2600" dirty="0" err="1" smtClean="0">
                <a:solidFill>
                  <a:srgbClr val="C00000"/>
                </a:solidFill>
                <a:effectLst/>
                <a:latin typeface="+mj-lt"/>
              </a:rPr>
              <a:t>besed</a:t>
            </a:r>
            <a:r>
              <a:rPr lang="en-GB" sz="2600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sz="2600" dirty="0" err="1" smtClean="0">
                <a:solidFill>
                  <a:srgbClr val="C00000"/>
                </a:solidFill>
                <a:effectLst/>
                <a:latin typeface="+mj-lt"/>
              </a:rPr>
              <a:t>pri</a:t>
            </a:r>
            <a:r>
              <a:rPr lang="en-GB" sz="2600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sz="2600" dirty="0" err="1" smtClean="0">
                <a:solidFill>
                  <a:srgbClr val="C00000"/>
                </a:solidFill>
                <a:effectLst/>
                <a:latin typeface="+mj-lt"/>
              </a:rPr>
              <a:t>sporočanju</a:t>
            </a:r>
            <a:r>
              <a:rPr lang="en-GB" sz="2600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endParaRPr lang="sl-SI" sz="2600" dirty="0" smtClean="0">
              <a:solidFill>
                <a:srgbClr val="C00000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sl-SI" sz="2000" dirty="0" smtClean="0">
                <a:latin typeface="+mj-lt"/>
              </a:rPr>
              <a:t>O</a:t>
            </a:r>
            <a:r>
              <a:rPr lang="en-GB" sz="2000" dirty="0" err="1" smtClean="0">
                <a:effectLst/>
                <a:latin typeface="+mj-lt"/>
              </a:rPr>
              <a:t>trok</a:t>
            </a:r>
            <a:r>
              <a:rPr lang="en-GB" sz="2000" dirty="0" smtClean="0">
                <a:effectLst/>
                <a:latin typeface="+mj-lt"/>
              </a:rPr>
              <a:t> ne </a:t>
            </a:r>
            <a:r>
              <a:rPr lang="en-GB" sz="2000" dirty="0" err="1" smtClean="0">
                <a:effectLst/>
                <a:latin typeface="+mj-lt"/>
              </a:rPr>
              <a:t>najde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pravih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besed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za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sporočanje</a:t>
            </a:r>
            <a:r>
              <a:rPr lang="en-GB" sz="2000" dirty="0" smtClean="0">
                <a:effectLst/>
                <a:latin typeface="+mj-lt"/>
              </a:rPr>
              <a:t>, </a:t>
            </a:r>
            <a:r>
              <a:rPr lang="en-GB" sz="2000" dirty="0" err="1" smtClean="0">
                <a:effectLst/>
                <a:latin typeface="+mj-lt"/>
              </a:rPr>
              <a:t>zato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stavke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posplošuje</a:t>
            </a:r>
            <a:r>
              <a:rPr lang="en-GB" sz="2000" dirty="0" smtClean="0">
                <a:effectLst/>
                <a:latin typeface="+mj-lt"/>
              </a:rPr>
              <a:t>.</a:t>
            </a:r>
            <a:endParaRPr lang="sl-SI" sz="2000" dirty="0" smtClean="0">
              <a:effectLst/>
              <a:latin typeface="+mj-lt"/>
            </a:endParaRPr>
          </a:p>
          <a:p>
            <a:pPr marL="0" indent="0">
              <a:buNone/>
            </a:pPr>
            <a:endParaRPr lang="en-GB" sz="100" dirty="0" smtClean="0">
              <a:effectLst/>
              <a:latin typeface="+mj-lt"/>
            </a:endParaRPr>
          </a:p>
          <a:p>
            <a:r>
              <a:rPr lang="en-GB" sz="2600" dirty="0" err="1" smtClean="0">
                <a:solidFill>
                  <a:srgbClr val="C00000"/>
                </a:solidFill>
                <a:effectLst/>
                <a:latin typeface="+mj-lt"/>
              </a:rPr>
              <a:t>Slaba</a:t>
            </a:r>
            <a:r>
              <a:rPr lang="en-GB" sz="2600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sz="2600" dirty="0" err="1" smtClean="0">
                <a:solidFill>
                  <a:srgbClr val="C00000"/>
                </a:solidFill>
                <a:effectLst/>
                <a:latin typeface="+mj-lt"/>
              </a:rPr>
              <a:t>sposobnost</a:t>
            </a:r>
            <a:r>
              <a:rPr lang="en-GB" sz="2600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sz="2600" dirty="0" err="1" smtClean="0">
                <a:solidFill>
                  <a:srgbClr val="C00000"/>
                </a:solidFill>
                <a:effectLst/>
                <a:latin typeface="+mj-lt"/>
              </a:rPr>
              <a:t>zavedanja</a:t>
            </a:r>
            <a:r>
              <a:rPr lang="en-GB" sz="2600" dirty="0" smtClean="0">
                <a:solidFill>
                  <a:srgbClr val="C00000"/>
                </a:solidFill>
                <a:effectLst/>
                <a:latin typeface="+mj-lt"/>
              </a:rPr>
              <a:t> in </a:t>
            </a:r>
            <a:r>
              <a:rPr lang="en-GB" sz="2600" dirty="0" err="1" smtClean="0">
                <a:solidFill>
                  <a:srgbClr val="C00000"/>
                </a:solidFill>
                <a:effectLst/>
                <a:latin typeface="+mj-lt"/>
              </a:rPr>
              <a:t>ločevanja</a:t>
            </a:r>
            <a:r>
              <a:rPr lang="en-GB" sz="2600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sz="2600" dirty="0" err="1" smtClean="0">
                <a:solidFill>
                  <a:srgbClr val="C00000"/>
                </a:solidFill>
                <a:effectLst/>
                <a:latin typeface="+mj-lt"/>
              </a:rPr>
              <a:t>glasov</a:t>
            </a:r>
            <a:r>
              <a:rPr lang="en-GB" sz="2600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endParaRPr lang="sl-SI" sz="2600" dirty="0">
              <a:latin typeface="+mj-lt"/>
            </a:endParaRPr>
          </a:p>
          <a:p>
            <a:pPr marL="0" indent="0">
              <a:buNone/>
            </a:pPr>
            <a:r>
              <a:rPr lang="sl-SI" sz="2000" dirty="0" err="1">
                <a:latin typeface="+mj-lt"/>
              </a:rPr>
              <a:t>P</a:t>
            </a:r>
            <a:r>
              <a:rPr lang="en-GB" sz="2000" dirty="0" err="1" smtClean="0">
                <a:effectLst/>
                <a:latin typeface="+mj-lt"/>
              </a:rPr>
              <a:t>ogosto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vodi</a:t>
            </a:r>
            <a:r>
              <a:rPr lang="en-GB" sz="2000" dirty="0" smtClean="0">
                <a:effectLst/>
                <a:latin typeface="+mj-lt"/>
              </a:rPr>
              <a:t> do </a:t>
            </a:r>
            <a:r>
              <a:rPr lang="en-GB" sz="2000" dirty="0" err="1" smtClean="0">
                <a:effectLst/>
                <a:latin typeface="+mj-lt"/>
              </a:rPr>
              <a:t>pojava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motenj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branja</a:t>
            </a:r>
            <a:r>
              <a:rPr lang="en-GB" sz="2000" dirty="0" smtClean="0">
                <a:effectLst/>
                <a:latin typeface="+mj-lt"/>
              </a:rPr>
              <a:t> in </a:t>
            </a:r>
            <a:r>
              <a:rPr lang="en-GB" sz="2000" dirty="0" err="1" smtClean="0">
                <a:effectLst/>
                <a:latin typeface="+mj-lt"/>
              </a:rPr>
              <a:t>pisanja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ali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celo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disleksije</a:t>
            </a:r>
            <a:r>
              <a:rPr lang="en-GB" sz="2000" dirty="0" smtClean="0">
                <a:effectLst/>
                <a:latin typeface="+mj-lt"/>
              </a:rPr>
              <a:t> v </a:t>
            </a:r>
            <a:r>
              <a:rPr lang="en-GB" sz="2000" dirty="0" err="1" smtClean="0">
                <a:effectLst/>
                <a:latin typeface="+mj-lt"/>
              </a:rPr>
              <a:t>šolski</a:t>
            </a:r>
            <a:r>
              <a:rPr lang="en-GB" sz="2000" dirty="0" smtClean="0">
                <a:effectLst/>
                <a:latin typeface="+mj-lt"/>
              </a:rPr>
              <a:t> </a:t>
            </a:r>
            <a:r>
              <a:rPr lang="en-GB" sz="2000" dirty="0" err="1" smtClean="0">
                <a:effectLst/>
                <a:latin typeface="+mj-lt"/>
              </a:rPr>
              <a:t>dobi</a:t>
            </a:r>
            <a:r>
              <a:rPr lang="en-GB" sz="2000" dirty="0" smtClean="0">
                <a:effectLst/>
                <a:latin typeface="+mj-lt"/>
              </a:rPr>
              <a:t>.</a:t>
            </a:r>
          </a:p>
          <a:p>
            <a:pPr marL="0" indent="0">
              <a:buNone/>
            </a:pPr>
            <a:endParaRPr lang="en-GB" sz="2200" dirty="0" smtClean="0">
              <a:effectLst/>
              <a:latin typeface="+mj-lt"/>
            </a:endParaRPr>
          </a:p>
          <a:p>
            <a:endParaRPr lang="en-GB" dirty="0"/>
          </a:p>
        </p:txBody>
      </p:sp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838200" y="284442"/>
            <a:ext cx="10515600" cy="576169"/>
          </a:xfrm>
        </p:spPr>
        <p:txBody>
          <a:bodyPr>
            <a:noAutofit/>
          </a:bodyPr>
          <a:lstStyle/>
          <a:p>
            <a:r>
              <a:rPr lang="sl-SI" sz="3200" dirty="0" smtClean="0">
                <a:solidFill>
                  <a:srgbClr val="C00000"/>
                </a:solidFill>
              </a:rPr>
              <a:t>Pogoste jezikovne motnje (2)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838200" y="6488959"/>
            <a:ext cx="51186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400" dirty="0" smtClean="0"/>
              <a:t>Vir: </a:t>
            </a:r>
            <a:r>
              <a:rPr lang="en-GB" sz="1400" dirty="0" smtClean="0"/>
              <a:t>https://www.mojlogoped.si/pogoste-govorno-jezikovne-motnje</a:t>
            </a:r>
            <a:endParaRPr lang="en-GB" sz="1400" dirty="0"/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45552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81722" y="523702"/>
            <a:ext cx="10072077" cy="801824"/>
          </a:xfrm>
        </p:spPr>
        <p:txBody>
          <a:bodyPr>
            <a:normAutofit fontScale="90000"/>
          </a:bodyPr>
          <a:lstStyle/>
          <a:p>
            <a:r>
              <a:rPr lang="sl-SI" sz="3600" dirty="0" err="1" smtClean="0">
                <a:solidFill>
                  <a:srgbClr val="C00000"/>
                </a:solidFill>
              </a:rPr>
              <a:t>McGurkov</a:t>
            </a:r>
            <a:r>
              <a:rPr lang="sl-SI" sz="3600" dirty="0" smtClean="0">
                <a:solidFill>
                  <a:srgbClr val="C00000"/>
                </a:solidFill>
              </a:rPr>
              <a:t> efekt - </a:t>
            </a:r>
            <a:r>
              <a:rPr lang="sl-SI" sz="3600" dirty="0" err="1">
                <a:solidFill>
                  <a:srgbClr val="C00000"/>
                </a:solidFill>
              </a:rPr>
              <a:t>avditorina</a:t>
            </a:r>
            <a:r>
              <a:rPr lang="sl-SI" sz="3600" dirty="0">
                <a:solidFill>
                  <a:srgbClr val="C00000"/>
                </a:solidFill>
              </a:rPr>
              <a:t> iluzija </a:t>
            </a:r>
            <a:r>
              <a:rPr lang="sl-SI" sz="2700" dirty="0"/>
              <a:t>(razumevanje oseb s PP</a:t>
            </a:r>
            <a:r>
              <a:rPr lang="sl-SI" sz="2700" dirty="0" smtClean="0"/>
              <a:t>)</a:t>
            </a:r>
            <a:br>
              <a:rPr lang="sl-SI" sz="2700" dirty="0" smtClean="0"/>
            </a:br>
            <a:r>
              <a:rPr lang="sl-SI" sz="2700" dirty="0" smtClean="0"/>
              <a:t>(</a:t>
            </a:r>
            <a:r>
              <a:rPr lang="sl-SI" sz="2700" dirty="0" smtClean="0">
                <a:solidFill>
                  <a:schemeClr val="accent1">
                    <a:lumMod val="50000"/>
                  </a:schemeClr>
                </a:solidFill>
              </a:rPr>
              <a:t>PONOVITEV P6!</a:t>
            </a:r>
            <a:r>
              <a:rPr lang="sl-SI" sz="2700" dirty="0" smtClean="0"/>
              <a:t>)</a:t>
            </a:r>
            <a:r>
              <a:rPr lang="sl-SI" sz="3200" dirty="0"/>
              <a:t/>
            </a:r>
            <a:br>
              <a:rPr lang="sl-SI" sz="3200" dirty="0"/>
            </a:b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199" y="1236422"/>
            <a:ext cx="10753970" cy="473140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800" dirty="0" smtClean="0">
                <a:hlinkClick r:id="rId2"/>
              </a:rPr>
              <a:t>https</a:t>
            </a:r>
            <a:r>
              <a:rPr lang="en-GB" sz="1800" dirty="0">
                <a:hlinkClick r:id="rId2"/>
              </a:rPr>
              <a:t>://</a:t>
            </a:r>
            <a:r>
              <a:rPr lang="en-GB" sz="1800" dirty="0" smtClean="0">
                <a:hlinkClick r:id="rId2"/>
              </a:rPr>
              <a:t>youtu.be/2k8fHR9jKVM</a:t>
            </a:r>
            <a:r>
              <a:rPr lang="sl-SI" sz="1800" dirty="0" smtClean="0"/>
              <a:t> </a:t>
            </a:r>
          </a:p>
          <a:p>
            <a:endParaRPr lang="sl-SI" dirty="0" smtClean="0"/>
          </a:p>
          <a:p>
            <a:r>
              <a:rPr lang="sl-SI" dirty="0" err="1" smtClean="0">
                <a:solidFill>
                  <a:srgbClr val="C00000"/>
                </a:solidFill>
                <a:latin typeface="+mj-lt"/>
              </a:rPr>
              <a:t>Veččutna</a:t>
            </a:r>
            <a:r>
              <a:rPr lang="sl-SI" dirty="0" smtClean="0">
                <a:solidFill>
                  <a:srgbClr val="C00000"/>
                </a:solidFill>
                <a:latin typeface="+mj-lt"/>
              </a:rPr>
              <a:t> iluzija</a:t>
            </a:r>
            <a:r>
              <a:rPr lang="sl-SI" dirty="0" smtClean="0">
                <a:latin typeface="+mj-lt"/>
              </a:rPr>
              <a:t>, ki se zgodi z avdiovizualnim govorom </a:t>
            </a:r>
            <a:r>
              <a:rPr lang="sl-SI" sz="1500" dirty="0" smtClean="0">
                <a:latin typeface="+mj-lt"/>
              </a:rPr>
              <a:t>(</a:t>
            </a:r>
            <a:r>
              <a:rPr lang="sl-SI" sz="1500" dirty="0" err="1" smtClean="0">
                <a:latin typeface="+mj-lt"/>
              </a:rPr>
              <a:t>McGurk</a:t>
            </a:r>
            <a:r>
              <a:rPr lang="sl-SI" sz="1500" dirty="0" smtClean="0">
                <a:latin typeface="+mj-lt"/>
              </a:rPr>
              <a:t> </a:t>
            </a:r>
            <a:r>
              <a:rPr lang="sl-SI" sz="1500" dirty="0">
                <a:latin typeface="+mj-lt"/>
              </a:rPr>
              <a:t>in </a:t>
            </a:r>
            <a:r>
              <a:rPr lang="sl-SI" sz="1500" dirty="0" err="1" smtClean="0">
                <a:latin typeface="+mj-lt"/>
              </a:rPr>
              <a:t>MacDonald</a:t>
            </a:r>
            <a:r>
              <a:rPr lang="sl-SI" sz="1500" dirty="0" smtClean="0">
                <a:latin typeface="+mj-lt"/>
              </a:rPr>
              <a:t>, 1976).</a:t>
            </a:r>
          </a:p>
          <a:p>
            <a:r>
              <a:rPr lang="sl-SI" dirty="0" smtClean="0">
                <a:latin typeface="+mj-lt"/>
              </a:rPr>
              <a:t>Avtorja sta posnela glas</a:t>
            </a:r>
            <a:r>
              <a:rPr lang="sl-SI" dirty="0">
                <a:latin typeface="+mj-lt"/>
              </a:rPr>
              <a:t>, ki je artikuliral soglasnik, in ga </a:t>
            </a:r>
            <a:r>
              <a:rPr lang="sl-SI" dirty="0" smtClean="0">
                <a:latin typeface="+mj-lt"/>
              </a:rPr>
              <a:t>sinhronizirala z </a:t>
            </a:r>
            <a:r>
              <a:rPr lang="sl-SI" dirty="0">
                <a:latin typeface="+mj-lt"/>
              </a:rPr>
              <a:t>obrazom, ki je artikuliral drug soglasnik. </a:t>
            </a:r>
            <a:endParaRPr lang="sl-SI" dirty="0" smtClean="0">
              <a:latin typeface="+mj-lt"/>
            </a:endParaRPr>
          </a:p>
          <a:p>
            <a:r>
              <a:rPr lang="sl-SI" dirty="0" smtClean="0">
                <a:latin typeface="+mj-lt"/>
              </a:rPr>
              <a:t>Čeprav </a:t>
            </a:r>
            <a:r>
              <a:rPr lang="sl-SI" dirty="0">
                <a:latin typeface="+mj-lt"/>
              </a:rPr>
              <a:t>je bil zvočni govorni signal </a:t>
            </a:r>
            <a:r>
              <a:rPr lang="sl-SI" dirty="0" smtClean="0">
                <a:latin typeface="+mj-lt"/>
              </a:rPr>
              <a:t>sam po sebi dobro prepoznan, </a:t>
            </a:r>
            <a:r>
              <a:rPr lang="sl-SI" dirty="0">
                <a:latin typeface="+mj-lt"/>
              </a:rPr>
              <a:t>je bil po sinhronizaciji z neskladnim vizualnim govorom slišen kot </a:t>
            </a:r>
            <a:r>
              <a:rPr lang="sl-SI" dirty="0" smtClean="0">
                <a:latin typeface="+mj-lt"/>
              </a:rPr>
              <a:t>drug soglasnik</a:t>
            </a:r>
            <a:r>
              <a:rPr lang="sl-SI" dirty="0">
                <a:latin typeface="+mj-lt"/>
              </a:rPr>
              <a:t>. </a:t>
            </a:r>
            <a:endParaRPr lang="sl-SI" dirty="0" smtClean="0">
              <a:latin typeface="+mj-lt"/>
            </a:endParaRPr>
          </a:p>
          <a:p>
            <a:r>
              <a:rPr lang="sl-SI" dirty="0" smtClean="0">
                <a:latin typeface="+mj-lt"/>
              </a:rPr>
              <a:t>Razlog </a:t>
            </a:r>
            <a:r>
              <a:rPr lang="sl-SI" dirty="0">
                <a:latin typeface="+mj-lt"/>
              </a:rPr>
              <a:t>za velik vpliv </a:t>
            </a:r>
            <a:r>
              <a:rPr lang="sl-SI" dirty="0" smtClean="0">
                <a:latin typeface="+mj-lt"/>
              </a:rPr>
              <a:t>učinka je </a:t>
            </a:r>
            <a:r>
              <a:rPr lang="sl-SI" dirty="0">
                <a:latin typeface="+mj-lt"/>
              </a:rPr>
              <a:t>v tem, da gre za presenetljiv prikaz </a:t>
            </a:r>
            <a:r>
              <a:rPr lang="sl-SI" dirty="0" err="1">
                <a:latin typeface="+mj-lt"/>
              </a:rPr>
              <a:t>veččutne</a:t>
            </a:r>
            <a:r>
              <a:rPr lang="sl-SI" dirty="0">
                <a:latin typeface="+mj-lt"/>
              </a:rPr>
              <a:t> </a:t>
            </a:r>
            <a:r>
              <a:rPr lang="sl-SI" dirty="0" smtClean="0">
                <a:latin typeface="+mj-lt"/>
              </a:rPr>
              <a:t>integracije, ki potrjuje, </a:t>
            </a:r>
            <a:r>
              <a:rPr lang="sl-SI" dirty="0" smtClean="0">
                <a:solidFill>
                  <a:srgbClr val="C00000"/>
                </a:solidFill>
                <a:latin typeface="+mj-lt"/>
              </a:rPr>
              <a:t>da </a:t>
            </a:r>
            <a:r>
              <a:rPr lang="sl-SI" dirty="0">
                <a:solidFill>
                  <a:srgbClr val="C00000"/>
                </a:solidFill>
                <a:latin typeface="+mj-lt"/>
              </a:rPr>
              <a:t>se slušne in vizualne informacije združijo v </a:t>
            </a:r>
            <a:r>
              <a:rPr lang="sl-SI" dirty="0" smtClean="0">
                <a:solidFill>
                  <a:srgbClr val="C00000"/>
                </a:solidFill>
                <a:latin typeface="+mj-lt"/>
              </a:rPr>
              <a:t>enoten</a:t>
            </a:r>
            <a:r>
              <a:rPr lang="sl-SI" dirty="0">
                <a:solidFill>
                  <a:srgbClr val="C00000"/>
                </a:solidFill>
                <a:latin typeface="+mj-lt"/>
              </a:rPr>
              <a:t> </a:t>
            </a:r>
            <a:r>
              <a:rPr lang="sl-SI" dirty="0" smtClean="0">
                <a:solidFill>
                  <a:srgbClr val="C00000"/>
                </a:solidFill>
                <a:latin typeface="+mj-lt"/>
              </a:rPr>
              <a:t>pojav. </a:t>
            </a:r>
            <a:endParaRPr lang="en-GB" dirty="0">
              <a:solidFill>
                <a:srgbClr val="C00000"/>
              </a:solidFill>
              <a:latin typeface="+mj-lt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Označba mesta vseb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92" y="0"/>
            <a:ext cx="1047404" cy="1047404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  <p:sp>
        <p:nvSpPr>
          <p:cNvPr id="6" name="Pravokotnik 5"/>
          <p:cNvSpPr/>
          <p:nvPr/>
        </p:nvSpPr>
        <p:spPr>
          <a:xfrm>
            <a:off x="838199" y="6542051"/>
            <a:ext cx="107539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dirty="0" smtClean="0"/>
              <a:t>Vir: </a:t>
            </a:r>
            <a:r>
              <a:rPr lang="en-GB" sz="1200" dirty="0" smtClean="0"/>
              <a:t>M</a:t>
            </a:r>
            <a:r>
              <a:rPr lang="sl-SI" sz="1200" dirty="0" smtClean="0"/>
              <a:t>c</a:t>
            </a:r>
            <a:r>
              <a:rPr lang="en-GB" sz="1200" dirty="0" smtClean="0"/>
              <a:t>G</a:t>
            </a:r>
            <a:r>
              <a:rPr lang="sl-SI" sz="1200" dirty="0" err="1" smtClean="0"/>
              <a:t>urk</a:t>
            </a:r>
            <a:r>
              <a:rPr lang="en-GB" sz="1200" dirty="0" smtClean="0"/>
              <a:t>, </a:t>
            </a:r>
            <a:r>
              <a:rPr lang="en-GB" sz="1200" dirty="0"/>
              <a:t>H., </a:t>
            </a:r>
            <a:r>
              <a:rPr lang="en-GB" sz="1200" dirty="0" smtClean="0"/>
              <a:t>M</a:t>
            </a:r>
            <a:r>
              <a:rPr lang="sl-SI" sz="1200" dirty="0" err="1" smtClean="0"/>
              <a:t>ac</a:t>
            </a:r>
            <a:r>
              <a:rPr lang="en-GB" sz="1200" dirty="0" smtClean="0"/>
              <a:t>D</a:t>
            </a:r>
            <a:r>
              <a:rPr lang="sl-SI" sz="1200" dirty="0" err="1" smtClean="0"/>
              <a:t>onald</a:t>
            </a:r>
            <a:r>
              <a:rPr lang="en-GB" sz="1200" dirty="0" smtClean="0"/>
              <a:t>, </a:t>
            </a:r>
            <a:r>
              <a:rPr lang="en-GB" sz="1200" dirty="0"/>
              <a:t>J. </a:t>
            </a:r>
            <a:r>
              <a:rPr lang="sl-SI" sz="1200" dirty="0" smtClean="0"/>
              <a:t>(1976) </a:t>
            </a:r>
            <a:r>
              <a:rPr lang="en-GB" sz="1200" dirty="0" smtClean="0"/>
              <a:t>Hearing </a:t>
            </a:r>
            <a:r>
              <a:rPr lang="en-GB" sz="1200" dirty="0"/>
              <a:t>lips and seeing voices. </a:t>
            </a:r>
            <a:r>
              <a:rPr lang="en-GB" sz="1200" i="1" dirty="0"/>
              <a:t>Nature</a:t>
            </a:r>
            <a:r>
              <a:rPr lang="en-GB" sz="1200" dirty="0"/>
              <a:t> </a:t>
            </a:r>
            <a:r>
              <a:rPr lang="en-GB" sz="1200" b="1" dirty="0"/>
              <a:t>264, </a:t>
            </a:r>
            <a:r>
              <a:rPr lang="sl-SI" sz="1200" b="1" dirty="0" smtClean="0"/>
              <a:t>str. </a:t>
            </a:r>
            <a:r>
              <a:rPr lang="en-GB" sz="1200" dirty="0" smtClean="0"/>
              <a:t>746–748. </a:t>
            </a:r>
            <a:r>
              <a:rPr lang="en-GB" sz="1200" dirty="0"/>
              <a:t>https://doi.org/10.1038/264746a0</a:t>
            </a:r>
          </a:p>
        </p:txBody>
      </p:sp>
    </p:spTree>
    <p:extLst>
      <p:ext uri="{BB962C8B-B14F-4D97-AF65-F5344CB8AC3E}">
        <p14:creationId xmlns:p14="http://schemas.microsoft.com/office/powerpoint/2010/main" val="174073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0891" y="217080"/>
            <a:ext cx="10772503" cy="401228"/>
          </a:xfrm>
        </p:spPr>
        <p:txBody>
          <a:bodyPr>
            <a:normAutofit fontScale="90000"/>
          </a:bodyPr>
          <a:lstStyle/>
          <a:p>
            <a:r>
              <a:rPr lang="sl-SI" sz="3600" dirty="0" smtClean="0">
                <a:solidFill>
                  <a:srgbClr val="C00000"/>
                </a:solidFill>
              </a:rPr>
              <a:t>Glasbene dejavnosti pri posamezni </a:t>
            </a:r>
            <a:r>
              <a:rPr lang="sl-SI" sz="3600" dirty="0" smtClean="0">
                <a:solidFill>
                  <a:srgbClr val="C00000"/>
                </a:solidFill>
              </a:rPr>
              <a:t>govorni </a:t>
            </a:r>
            <a:r>
              <a:rPr lang="sl-SI" sz="3600" dirty="0" smtClean="0">
                <a:solidFill>
                  <a:srgbClr val="C00000"/>
                </a:solidFill>
              </a:rPr>
              <a:t>motnji (1)</a:t>
            </a:r>
            <a:endParaRPr lang="en-GB" dirty="0">
              <a:solidFill>
                <a:srgbClr val="C00000"/>
              </a:solidFill>
            </a:endParaRP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/>
          </p:nvPr>
        </p:nvGraphicFramePr>
        <p:xfrm>
          <a:off x="857794" y="742744"/>
          <a:ext cx="10515600" cy="194798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87304552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562154625"/>
                    </a:ext>
                  </a:extLst>
                </a:gridCol>
                <a:gridCol w="1835332">
                  <a:extLst>
                    <a:ext uri="{9D8B030D-6E8A-4147-A177-3AD203B41FA5}">
                      <a16:colId xmlns:a16="http://schemas.microsoft.com/office/drawing/2014/main" val="3603454306"/>
                    </a:ext>
                  </a:extLst>
                </a:gridCol>
                <a:gridCol w="3422468">
                  <a:extLst>
                    <a:ext uri="{9D8B030D-6E8A-4147-A177-3AD203B41FA5}">
                      <a16:colId xmlns:a16="http://schemas.microsoft.com/office/drawing/2014/main" val="3163149285"/>
                    </a:ext>
                  </a:extLst>
                </a:gridCol>
              </a:tblGrid>
              <a:tr h="558909"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VRSTA MOTNJE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MOTEN NIVO </a:t>
                      </a:r>
                    </a:p>
                    <a:p>
                      <a:r>
                        <a:rPr lang="sl-SI" dirty="0" smtClean="0"/>
                        <a:t>FUNKCIJE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GLASBENA DEJAVNOST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UČINKOVITOST</a:t>
                      </a:r>
                      <a:r>
                        <a:rPr lang="sl-SI" baseline="0" dirty="0" smtClean="0"/>
                        <a:t> DEJAVNOSTI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20808"/>
                  </a:ext>
                </a:extLst>
              </a:tr>
              <a:tr h="1307901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GLASOVNE MOTNJE</a:t>
                      </a:r>
                      <a:r>
                        <a:rPr lang="sl-S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Motnje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odstopanja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višine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glasnosti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kvalitete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glasu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ritma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prozodičnih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elementov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PETJE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Spodbuja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respiratorno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aktivnost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krepi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mišice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potrebne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adekvatno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fonacijo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sprošča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govorni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celotno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telo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160751"/>
                  </a:ext>
                </a:extLst>
              </a:tr>
            </a:tbl>
          </a:graphicData>
        </a:graphic>
      </p:graphicFrame>
      <p:sp>
        <p:nvSpPr>
          <p:cNvPr id="5" name="Pravokotnik 4"/>
          <p:cNvSpPr/>
          <p:nvPr/>
        </p:nvSpPr>
        <p:spPr>
          <a:xfrm>
            <a:off x="323271" y="6488959"/>
            <a:ext cx="115846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400" dirty="0" smtClean="0">
                <a:latin typeface="+mj-lt"/>
              </a:rPr>
              <a:t>Rupnik, M. (2011). </a:t>
            </a:r>
            <a:r>
              <a:rPr lang="en-GB" sz="1400" dirty="0" err="1">
                <a:latin typeface="+mj-lt"/>
              </a:rPr>
              <a:t>Uspešnost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vključevanja</a:t>
            </a:r>
            <a:r>
              <a:rPr lang="en-GB" sz="1400" dirty="0">
                <a:latin typeface="+mj-lt"/>
              </a:rPr>
              <a:t> in </a:t>
            </a:r>
            <a:r>
              <a:rPr lang="en-GB" sz="1400" dirty="0" err="1">
                <a:latin typeface="+mj-lt"/>
              </a:rPr>
              <a:t>vrste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glasbenih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 smtClean="0">
                <a:latin typeface="+mj-lt"/>
              </a:rPr>
              <a:t>dejavnosti</a:t>
            </a:r>
            <a:r>
              <a:rPr lang="en-GB" sz="1400" dirty="0" smtClean="0">
                <a:latin typeface="+mj-lt"/>
              </a:rPr>
              <a:t> </a:t>
            </a:r>
            <a:r>
              <a:rPr lang="en-GB" sz="1400" dirty="0">
                <a:latin typeface="+mj-lt"/>
              </a:rPr>
              <a:t>v </a:t>
            </a:r>
            <a:r>
              <a:rPr lang="en-GB" sz="1400" dirty="0" err="1">
                <a:latin typeface="+mj-lt"/>
              </a:rPr>
              <a:t>terapiji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govorno-jezikovnih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komunikacijskih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 smtClean="0">
                <a:latin typeface="+mj-lt"/>
              </a:rPr>
              <a:t>motenj</a:t>
            </a:r>
            <a:r>
              <a:rPr lang="sl-SI" sz="1400" dirty="0" smtClean="0">
                <a:latin typeface="+mj-lt"/>
              </a:rPr>
              <a:t>. (str. 33) Diplomsko delo. </a:t>
            </a:r>
            <a:r>
              <a:rPr lang="sl-SI" sz="1400" dirty="0" err="1" smtClean="0">
                <a:latin typeface="+mj-lt"/>
              </a:rPr>
              <a:t>PeF</a:t>
            </a:r>
            <a:r>
              <a:rPr lang="sl-SI" sz="1400" dirty="0" smtClean="0">
                <a:latin typeface="+mj-lt"/>
              </a:rPr>
              <a:t> UL.</a:t>
            </a:r>
            <a:endParaRPr lang="en-GB" sz="1400" dirty="0">
              <a:latin typeface="+mj-lt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323271" y="2914289"/>
            <a:ext cx="11485552" cy="107721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sz="1600" dirty="0" err="1" smtClean="0">
                <a:effectLst/>
                <a:latin typeface="+mj-lt"/>
              </a:rPr>
              <a:t>Vaje</a:t>
            </a:r>
            <a:r>
              <a:rPr lang="en-GB" sz="1600" dirty="0" smtClean="0">
                <a:effectLst/>
                <a:latin typeface="+mj-lt"/>
              </a:rPr>
              <a:t> so </a:t>
            </a:r>
            <a:r>
              <a:rPr lang="en-GB" sz="1600" dirty="0" err="1" smtClean="0">
                <a:effectLst/>
                <a:latin typeface="+mj-lt"/>
              </a:rPr>
              <a:t>namenjene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osebam</a:t>
            </a:r>
            <a:r>
              <a:rPr lang="en-GB" sz="1600" dirty="0" smtClean="0">
                <a:effectLst/>
                <a:latin typeface="+mj-lt"/>
              </a:rPr>
              <a:t> z </a:t>
            </a:r>
            <a:r>
              <a:rPr lang="en-GB" sz="1600" dirty="0" err="1" smtClean="0">
                <a:effectLst/>
                <a:latin typeface="+mj-lt"/>
              </a:rPr>
              <a:t>grlno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hiperfunckijo</a:t>
            </a:r>
            <a:r>
              <a:rPr lang="en-GB" sz="1600" dirty="0" smtClean="0">
                <a:effectLst/>
                <a:latin typeface="+mj-lt"/>
              </a:rPr>
              <a:t> in </a:t>
            </a:r>
            <a:r>
              <a:rPr lang="en-GB" sz="1600" dirty="0" err="1" smtClean="0">
                <a:effectLst/>
                <a:latin typeface="+mj-lt"/>
              </a:rPr>
              <a:t>hipofunkcijo</a:t>
            </a:r>
            <a:r>
              <a:rPr lang="sl-SI" sz="1600" dirty="0" smtClean="0">
                <a:effectLst/>
                <a:latin typeface="+mj-lt"/>
              </a:rPr>
              <a:t>, </a:t>
            </a:r>
            <a:r>
              <a:rPr lang="en-GB" sz="1600" dirty="0" err="1" smtClean="0">
                <a:effectLst/>
                <a:latin typeface="+mj-lt"/>
              </a:rPr>
              <a:t>lahko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tudi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za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preprečevanje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grlne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hiperfunkcije</a:t>
            </a:r>
            <a:r>
              <a:rPr lang="sl-SI" sz="1600" dirty="0">
                <a:latin typeface="+mj-lt"/>
              </a:rPr>
              <a:t>.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sl-SI" sz="1600" dirty="0" smtClean="0">
                <a:effectLst/>
                <a:latin typeface="+mj-lt"/>
              </a:rPr>
              <a:t>                                 P</a:t>
            </a:r>
            <a:r>
              <a:rPr lang="en-GB" sz="1600" dirty="0" err="1" smtClean="0">
                <a:effectLst/>
                <a:latin typeface="+mj-lt"/>
              </a:rPr>
              <a:t>okazal</a:t>
            </a:r>
            <a:r>
              <a:rPr lang="sl-SI" sz="1600" dirty="0" smtClean="0">
                <a:effectLst/>
                <a:latin typeface="+mj-lt"/>
              </a:rPr>
              <a:t>o se je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izboljšanje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tudi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pri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vozličkih</a:t>
            </a:r>
            <a:r>
              <a:rPr lang="en-GB" sz="1600" dirty="0" smtClean="0">
                <a:effectLst/>
                <a:latin typeface="+mj-lt"/>
              </a:rPr>
              <a:t>, </a:t>
            </a:r>
            <a:r>
              <a:rPr lang="en-GB" sz="1600" dirty="0" err="1" smtClean="0">
                <a:effectLst/>
                <a:latin typeface="+mj-lt"/>
              </a:rPr>
              <a:t>staranju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glasu</a:t>
            </a:r>
            <a:r>
              <a:rPr lang="en-GB" sz="1600" dirty="0" smtClean="0">
                <a:effectLst/>
                <a:latin typeface="+mj-lt"/>
              </a:rPr>
              <a:t> in </a:t>
            </a:r>
            <a:r>
              <a:rPr lang="en-GB" sz="1600" dirty="0" err="1" smtClean="0">
                <a:effectLst/>
                <a:latin typeface="+mj-lt"/>
              </a:rPr>
              <a:t>kvaliteti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glasu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pevcev</a:t>
            </a:r>
            <a:r>
              <a:rPr lang="en-GB" sz="1600" dirty="0" smtClean="0">
                <a:effectLst/>
                <a:latin typeface="+mj-lt"/>
              </a:rPr>
              <a:t>. </a:t>
            </a:r>
            <a:endParaRPr lang="sl-SI" sz="1600" dirty="0" smtClean="0">
              <a:effectLst/>
              <a:latin typeface="+mj-lt"/>
            </a:endParaRPr>
          </a:p>
          <a:p>
            <a:r>
              <a:rPr lang="en-GB" sz="1600" dirty="0" err="1" smtClean="0">
                <a:effectLst/>
                <a:latin typeface="+mj-lt"/>
              </a:rPr>
              <a:t>Namen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vaj</a:t>
            </a:r>
            <a:r>
              <a:rPr lang="en-GB" sz="1600" dirty="0" smtClean="0">
                <a:effectLst/>
                <a:latin typeface="+mj-lt"/>
              </a:rPr>
              <a:t> je </a:t>
            </a:r>
            <a:r>
              <a:rPr lang="en-GB" sz="1600" dirty="0" err="1" smtClean="0">
                <a:effectLst/>
                <a:latin typeface="+mj-lt"/>
              </a:rPr>
              <a:t>povečanje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moči</a:t>
            </a:r>
            <a:r>
              <a:rPr lang="en-GB" sz="1600" dirty="0" smtClean="0">
                <a:effectLst/>
                <a:latin typeface="+mj-lt"/>
              </a:rPr>
              <a:t> in </a:t>
            </a:r>
            <a:r>
              <a:rPr lang="en-GB" sz="1600" dirty="0" err="1" smtClean="0">
                <a:effectLst/>
                <a:latin typeface="+mj-lt"/>
              </a:rPr>
              <a:t>koordiniran</a:t>
            </a:r>
            <a:r>
              <a:rPr lang="sl-SI" sz="1600" dirty="0" smtClean="0">
                <a:effectLst/>
                <a:latin typeface="+mj-lt"/>
              </a:rPr>
              <a:t>j</a:t>
            </a:r>
            <a:r>
              <a:rPr lang="en-GB" sz="1600" dirty="0" smtClean="0">
                <a:effectLst/>
                <a:latin typeface="+mj-lt"/>
              </a:rPr>
              <a:t>e </a:t>
            </a:r>
            <a:r>
              <a:rPr lang="en-GB" sz="1600" dirty="0" err="1" smtClean="0">
                <a:effectLst/>
                <a:latin typeface="+mj-lt"/>
              </a:rPr>
              <a:t>interakcije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mišic</a:t>
            </a:r>
            <a:r>
              <a:rPr lang="en-GB" sz="1600" dirty="0" smtClean="0">
                <a:effectLst/>
                <a:latin typeface="+mj-lt"/>
              </a:rPr>
              <a:t>, </a:t>
            </a:r>
            <a:r>
              <a:rPr lang="en-GB" sz="1600" dirty="0" err="1" smtClean="0">
                <a:effectLst/>
                <a:latin typeface="+mj-lt"/>
              </a:rPr>
              <a:t>izboljšanje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učinkovitosti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glasilk</a:t>
            </a:r>
            <a:r>
              <a:rPr lang="en-GB" sz="1600" dirty="0" smtClean="0">
                <a:effectLst/>
                <a:latin typeface="+mj-lt"/>
              </a:rPr>
              <a:t> in </a:t>
            </a:r>
            <a:r>
              <a:rPr lang="en-GB" sz="1600" dirty="0" err="1" smtClean="0">
                <a:effectLst/>
                <a:latin typeface="+mj-lt"/>
              </a:rPr>
              <a:t>izboljšanje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vokalne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kvalitete</a:t>
            </a:r>
            <a:r>
              <a:rPr lang="en-GB" sz="1600" dirty="0" smtClean="0">
                <a:effectLst/>
                <a:latin typeface="+mj-lt"/>
              </a:rPr>
              <a:t> (</a:t>
            </a:r>
            <a:r>
              <a:rPr lang="en-GB" sz="1600" dirty="0" err="1" smtClean="0">
                <a:effectLst/>
                <a:latin typeface="+mj-lt"/>
              </a:rPr>
              <a:t>mehak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začetek</a:t>
            </a:r>
            <a:r>
              <a:rPr lang="en-GB" sz="1600" dirty="0" smtClean="0">
                <a:effectLst/>
                <a:latin typeface="+mj-lt"/>
              </a:rPr>
              <a:t>, </a:t>
            </a:r>
            <a:r>
              <a:rPr lang="en-GB" sz="1600" dirty="0" err="1" smtClean="0">
                <a:effectLst/>
                <a:latin typeface="+mj-lt"/>
              </a:rPr>
              <a:t>respiratorna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podpora</a:t>
            </a:r>
            <a:r>
              <a:rPr lang="en-GB" sz="1600" dirty="0" smtClean="0">
                <a:effectLst/>
                <a:latin typeface="+mj-lt"/>
              </a:rPr>
              <a:t>, </a:t>
            </a:r>
            <a:r>
              <a:rPr lang="en-GB" sz="1600" dirty="0" err="1" smtClean="0">
                <a:effectLst/>
                <a:latin typeface="+mj-lt"/>
              </a:rPr>
              <a:t>ravno</a:t>
            </a:r>
            <a:r>
              <a:rPr lang="sl-SI" sz="1600" dirty="0" smtClean="0">
                <a:effectLst/>
                <a:latin typeface="+mj-lt"/>
              </a:rPr>
              <a:t>ž</a:t>
            </a:r>
            <a:r>
              <a:rPr lang="en-GB" sz="1600" dirty="0" err="1" smtClean="0">
                <a:effectLst/>
                <a:latin typeface="+mj-lt"/>
              </a:rPr>
              <a:t>eţje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respiracije</a:t>
            </a:r>
            <a:r>
              <a:rPr lang="en-GB" sz="1600" dirty="0" smtClean="0">
                <a:effectLst/>
                <a:latin typeface="+mj-lt"/>
              </a:rPr>
              <a:t>, </a:t>
            </a:r>
            <a:r>
              <a:rPr lang="en-GB" sz="1600" dirty="0" err="1" smtClean="0">
                <a:effectLst/>
                <a:latin typeface="+mj-lt"/>
              </a:rPr>
              <a:t>fonacije</a:t>
            </a:r>
            <a:r>
              <a:rPr lang="en-GB" sz="1600" dirty="0" smtClean="0">
                <a:effectLst/>
                <a:latin typeface="+mj-lt"/>
              </a:rPr>
              <a:t> in resonance). </a:t>
            </a:r>
            <a:endParaRPr lang="en-GB" sz="1600" dirty="0">
              <a:latin typeface="+mj-lt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323271" y="4175006"/>
            <a:ext cx="11485552" cy="33855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sz="1600" dirty="0" err="1" smtClean="0">
                <a:solidFill>
                  <a:srgbClr val="C00000"/>
                </a:solidFill>
                <a:effectLst/>
                <a:latin typeface="+mj-lt"/>
              </a:rPr>
              <a:t>Petje</a:t>
            </a:r>
            <a:r>
              <a:rPr lang="en-GB" sz="1600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sz="1600" dirty="0" err="1" smtClean="0">
                <a:solidFill>
                  <a:srgbClr val="C00000"/>
                </a:solidFill>
                <a:effectLst/>
                <a:latin typeface="+mj-lt"/>
              </a:rPr>
              <a:t>vokala</a:t>
            </a:r>
            <a:r>
              <a:rPr lang="en-GB" sz="1600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sl-SI" sz="1600" dirty="0" smtClean="0">
                <a:solidFill>
                  <a:srgbClr val="C00000"/>
                </a:solidFill>
                <a:effectLst/>
                <a:latin typeface="+mj-lt"/>
              </a:rPr>
              <a:t>„</a:t>
            </a:r>
            <a:r>
              <a:rPr lang="en-GB" sz="1600" dirty="0" err="1" smtClean="0">
                <a:solidFill>
                  <a:srgbClr val="C00000"/>
                </a:solidFill>
                <a:effectLst/>
                <a:latin typeface="+mj-lt"/>
              </a:rPr>
              <a:t>i</a:t>
            </a:r>
            <a:r>
              <a:rPr lang="sl-SI" sz="1600" dirty="0" smtClean="0">
                <a:solidFill>
                  <a:srgbClr val="C00000"/>
                </a:solidFill>
                <a:latin typeface="+mj-lt"/>
              </a:rPr>
              <a:t>“</a:t>
            </a:r>
            <a:r>
              <a:rPr lang="en-GB" sz="1600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sz="1600" dirty="0" err="1" smtClean="0">
                <a:solidFill>
                  <a:srgbClr val="C00000"/>
                </a:solidFill>
                <a:effectLst/>
                <a:latin typeface="+mj-lt"/>
              </a:rPr>
              <a:t>dolgo</a:t>
            </a:r>
            <a:r>
              <a:rPr lang="en-GB" sz="1600" dirty="0" smtClean="0">
                <a:solidFill>
                  <a:srgbClr val="C00000"/>
                </a:solidFill>
                <a:effectLst/>
                <a:latin typeface="+mj-lt"/>
              </a:rPr>
              <a:t>, </a:t>
            </a:r>
            <a:r>
              <a:rPr lang="en-GB" sz="1400" dirty="0" err="1" smtClean="0">
                <a:effectLst/>
                <a:latin typeface="+mj-lt"/>
              </a:rPr>
              <a:t>kolikor</a:t>
            </a:r>
            <a:r>
              <a:rPr lang="en-GB" sz="1400" dirty="0" smtClean="0">
                <a:effectLst/>
                <a:latin typeface="+mj-lt"/>
              </a:rPr>
              <a:t> </a:t>
            </a:r>
            <a:r>
              <a:rPr lang="sl-SI" sz="1400" dirty="0" smtClean="0">
                <a:effectLst/>
                <a:latin typeface="+mj-lt"/>
              </a:rPr>
              <a:t>otrok </a:t>
            </a:r>
            <a:r>
              <a:rPr lang="en-GB" sz="1400" dirty="0" err="1" smtClean="0">
                <a:effectLst/>
                <a:latin typeface="+mj-lt"/>
              </a:rPr>
              <a:t>zmore</a:t>
            </a:r>
            <a:r>
              <a:rPr lang="en-GB" sz="1400" dirty="0" smtClean="0">
                <a:effectLst/>
                <a:latin typeface="+mj-lt"/>
              </a:rPr>
              <a:t>:</a:t>
            </a:r>
            <a:r>
              <a:rPr lang="sl-SI" sz="1400" dirty="0" smtClean="0">
                <a:effectLst/>
                <a:latin typeface="+mj-lt"/>
              </a:rPr>
              <a:t> npr. </a:t>
            </a:r>
            <a:r>
              <a:rPr lang="en-GB" sz="1400" dirty="0" err="1" smtClean="0">
                <a:effectLst/>
                <a:latin typeface="+mj-lt"/>
              </a:rPr>
              <a:t>na</a:t>
            </a:r>
            <a:r>
              <a:rPr lang="en-GB" sz="1400" dirty="0" smtClean="0">
                <a:effectLst/>
                <a:latin typeface="+mj-lt"/>
              </a:rPr>
              <a:t> </a:t>
            </a:r>
            <a:r>
              <a:rPr lang="en-GB" sz="1400" dirty="0" err="1" smtClean="0">
                <a:effectLst/>
                <a:latin typeface="+mj-lt"/>
              </a:rPr>
              <a:t>tonu</a:t>
            </a:r>
            <a:r>
              <a:rPr lang="en-GB" sz="1400" dirty="0" smtClean="0">
                <a:effectLst/>
                <a:latin typeface="+mj-lt"/>
              </a:rPr>
              <a:t> f (</a:t>
            </a:r>
            <a:r>
              <a:rPr lang="en-GB" sz="1400" dirty="0" err="1" smtClean="0">
                <a:effectLst/>
                <a:latin typeface="+mj-lt"/>
              </a:rPr>
              <a:t>za</a:t>
            </a:r>
            <a:r>
              <a:rPr lang="en-GB" sz="1400" dirty="0" smtClean="0">
                <a:effectLst/>
                <a:latin typeface="+mj-lt"/>
              </a:rPr>
              <a:t> </a:t>
            </a:r>
            <a:r>
              <a:rPr lang="en-GB" sz="1400" dirty="0" err="1" smtClean="0">
                <a:effectLst/>
                <a:latin typeface="+mj-lt"/>
              </a:rPr>
              <a:t>otroke</a:t>
            </a:r>
            <a:r>
              <a:rPr lang="en-GB" sz="1400" dirty="0" smtClean="0">
                <a:effectLst/>
                <a:latin typeface="+mj-lt"/>
              </a:rPr>
              <a:t> in </a:t>
            </a:r>
            <a:r>
              <a:rPr lang="sl-SI" sz="1400" dirty="0" err="1">
                <a:latin typeface="+mj-lt"/>
              </a:rPr>
              <a:t>ž</a:t>
            </a:r>
            <a:r>
              <a:rPr lang="en-GB" sz="1400" dirty="0" err="1" smtClean="0">
                <a:effectLst/>
                <a:latin typeface="+mj-lt"/>
              </a:rPr>
              <a:t>enske</a:t>
            </a:r>
            <a:r>
              <a:rPr lang="en-GB" sz="1400" dirty="0" smtClean="0">
                <a:effectLst/>
                <a:latin typeface="+mj-lt"/>
              </a:rPr>
              <a:t> </a:t>
            </a:r>
            <a:r>
              <a:rPr lang="en-GB" sz="1400" dirty="0" err="1" smtClean="0">
                <a:effectLst/>
                <a:latin typeface="+mj-lt"/>
              </a:rPr>
              <a:t>nad</a:t>
            </a:r>
            <a:r>
              <a:rPr lang="en-GB" sz="1400" dirty="0" smtClean="0">
                <a:effectLst/>
                <a:latin typeface="+mj-lt"/>
              </a:rPr>
              <a:t> c1, </a:t>
            </a:r>
            <a:r>
              <a:rPr lang="en-GB" sz="1400" dirty="0" err="1" smtClean="0">
                <a:effectLst/>
                <a:latin typeface="+mj-lt"/>
              </a:rPr>
              <a:t>za</a:t>
            </a:r>
            <a:r>
              <a:rPr lang="en-GB" sz="1400" dirty="0" smtClean="0">
                <a:effectLst/>
                <a:latin typeface="+mj-lt"/>
              </a:rPr>
              <a:t> </a:t>
            </a:r>
            <a:r>
              <a:rPr lang="en-GB" sz="1400" dirty="0" err="1" smtClean="0">
                <a:effectLst/>
                <a:latin typeface="+mj-lt"/>
              </a:rPr>
              <a:t>moške</a:t>
            </a:r>
            <a:r>
              <a:rPr lang="en-GB" sz="1400" dirty="0" smtClean="0">
                <a:effectLst/>
                <a:latin typeface="+mj-lt"/>
              </a:rPr>
              <a:t> pod c1).</a:t>
            </a:r>
            <a:r>
              <a:rPr lang="sl-SI" sz="1400" dirty="0" smtClean="0">
                <a:effectLst/>
                <a:latin typeface="+mj-lt"/>
              </a:rPr>
              <a:t> </a:t>
            </a:r>
            <a:r>
              <a:rPr lang="en-GB" sz="1400" dirty="0" err="1" smtClean="0">
                <a:effectLst/>
                <a:latin typeface="+mj-lt"/>
              </a:rPr>
              <a:t>Tok</a:t>
            </a:r>
            <a:r>
              <a:rPr lang="en-GB" sz="1400" dirty="0" smtClean="0">
                <a:effectLst/>
                <a:latin typeface="+mj-lt"/>
              </a:rPr>
              <a:t> </a:t>
            </a:r>
            <a:r>
              <a:rPr lang="en-GB" sz="1400" dirty="0" err="1" smtClean="0">
                <a:effectLst/>
                <a:latin typeface="+mj-lt"/>
              </a:rPr>
              <a:t>zraka</a:t>
            </a:r>
            <a:r>
              <a:rPr lang="en-GB" sz="1400" dirty="0" smtClean="0">
                <a:effectLst/>
                <a:latin typeface="+mj-lt"/>
              </a:rPr>
              <a:t> </a:t>
            </a:r>
            <a:r>
              <a:rPr lang="en-GB" sz="1400" dirty="0" err="1" smtClean="0">
                <a:effectLst/>
                <a:latin typeface="+mj-lt"/>
              </a:rPr>
              <a:t>vsaj</a:t>
            </a:r>
            <a:r>
              <a:rPr lang="en-GB" sz="1400" dirty="0" smtClean="0">
                <a:effectLst/>
                <a:latin typeface="+mj-lt"/>
              </a:rPr>
              <a:t> 80-100 mL/s.</a:t>
            </a:r>
            <a:endParaRPr lang="en-GB" sz="1600" dirty="0">
              <a:latin typeface="+mj-lt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323271" y="4572359"/>
            <a:ext cx="11485552" cy="55399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sz="1600" dirty="0" err="1" smtClean="0">
                <a:solidFill>
                  <a:srgbClr val="C00000"/>
                </a:solidFill>
                <a:effectLst/>
                <a:latin typeface="+mj-lt"/>
              </a:rPr>
              <a:t>Petje</a:t>
            </a:r>
            <a:r>
              <a:rPr lang="en-GB" sz="1600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sl-SI" sz="1600" dirty="0" smtClean="0">
                <a:solidFill>
                  <a:srgbClr val="C00000"/>
                </a:solidFill>
                <a:effectLst/>
                <a:latin typeface="+mj-lt"/>
              </a:rPr>
              <a:t>zloga</a:t>
            </a:r>
            <a:r>
              <a:rPr lang="en-GB" sz="1600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sl-SI" sz="1600" dirty="0" smtClean="0">
                <a:solidFill>
                  <a:srgbClr val="C00000"/>
                </a:solidFill>
                <a:effectLst/>
                <a:latin typeface="+mj-lt"/>
              </a:rPr>
              <a:t>„</a:t>
            </a:r>
            <a:r>
              <a:rPr lang="en-GB" sz="1600" dirty="0" err="1" smtClean="0">
                <a:solidFill>
                  <a:srgbClr val="C00000"/>
                </a:solidFill>
                <a:effectLst/>
                <a:latin typeface="+mj-lt"/>
              </a:rPr>
              <a:t>nol</a:t>
            </a:r>
            <a:r>
              <a:rPr lang="sl-SI" sz="1600" dirty="0" smtClean="0">
                <a:solidFill>
                  <a:srgbClr val="C00000"/>
                </a:solidFill>
                <a:latin typeface="+mj-lt"/>
              </a:rPr>
              <a:t>“</a:t>
            </a:r>
            <a:r>
              <a:rPr lang="en-GB" sz="1600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sz="1400" dirty="0" smtClean="0">
                <a:effectLst/>
                <a:latin typeface="+mj-lt"/>
              </a:rPr>
              <a:t>(</a:t>
            </a:r>
            <a:r>
              <a:rPr lang="en-GB" sz="1400" dirty="0" err="1" smtClean="0">
                <a:effectLst/>
                <a:latin typeface="+mj-lt"/>
              </a:rPr>
              <a:t>ang</a:t>
            </a:r>
            <a:r>
              <a:rPr lang="sl-SI" sz="1400" dirty="0" smtClean="0">
                <a:effectLst/>
                <a:latin typeface="+mj-lt"/>
              </a:rPr>
              <a:t>.</a:t>
            </a:r>
            <a:r>
              <a:rPr lang="en-GB" sz="1400" dirty="0" smtClean="0">
                <a:effectLst/>
                <a:latin typeface="+mj-lt"/>
              </a:rPr>
              <a:t> knoll) </a:t>
            </a:r>
            <a:r>
              <a:rPr lang="en-GB" sz="1600" dirty="0" smtClean="0">
                <a:solidFill>
                  <a:srgbClr val="C00000"/>
                </a:solidFill>
                <a:effectLst/>
                <a:latin typeface="+mj-lt"/>
              </a:rPr>
              <a:t>od </a:t>
            </a:r>
            <a:r>
              <a:rPr lang="en-GB" sz="1600" dirty="0" err="1" smtClean="0">
                <a:solidFill>
                  <a:srgbClr val="C00000"/>
                </a:solidFill>
                <a:effectLst/>
                <a:latin typeface="+mj-lt"/>
              </a:rPr>
              <a:t>najni</a:t>
            </a:r>
            <a:r>
              <a:rPr lang="sl-SI" sz="1600" dirty="0" smtClean="0">
                <a:solidFill>
                  <a:srgbClr val="C00000"/>
                </a:solidFill>
                <a:effectLst/>
                <a:latin typeface="+mj-lt"/>
              </a:rPr>
              <a:t>ž</a:t>
            </a:r>
            <a:r>
              <a:rPr lang="en-GB" sz="1600" dirty="0" err="1" smtClean="0">
                <a:solidFill>
                  <a:srgbClr val="C00000"/>
                </a:solidFill>
                <a:effectLst/>
                <a:latin typeface="+mj-lt"/>
              </a:rPr>
              <a:t>jega</a:t>
            </a:r>
            <a:r>
              <a:rPr lang="en-GB" sz="1600" dirty="0" smtClean="0">
                <a:solidFill>
                  <a:srgbClr val="C00000"/>
                </a:solidFill>
                <a:effectLst/>
                <a:latin typeface="+mj-lt"/>
              </a:rPr>
              <a:t> do </a:t>
            </a:r>
            <a:r>
              <a:rPr lang="en-GB" sz="1600" dirty="0" err="1" smtClean="0">
                <a:solidFill>
                  <a:srgbClr val="C00000"/>
                </a:solidFill>
                <a:effectLst/>
                <a:latin typeface="+mj-lt"/>
              </a:rPr>
              <a:t>najvišjega</a:t>
            </a:r>
            <a:r>
              <a:rPr lang="en-GB" sz="1600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sz="1600" dirty="0" err="1" smtClean="0">
                <a:solidFill>
                  <a:srgbClr val="C00000"/>
                </a:solidFill>
                <a:effectLst/>
                <a:latin typeface="+mj-lt"/>
              </a:rPr>
              <a:t>tona</a:t>
            </a:r>
            <a:r>
              <a:rPr lang="en-GB" sz="1600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sz="1400" dirty="0" err="1" smtClean="0">
                <a:effectLst/>
                <a:latin typeface="+mj-lt"/>
              </a:rPr>
              <a:t>vokalnega</a:t>
            </a:r>
            <a:r>
              <a:rPr lang="en-GB" sz="1400" dirty="0" smtClean="0">
                <a:effectLst/>
                <a:latin typeface="+mj-lt"/>
              </a:rPr>
              <a:t> </a:t>
            </a:r>
            <a:r>
              <a:rPr lang="en-GB" sz="1400" dirty="0" err="1" smtClean="0">
                <a:effectLst/>
                <a:latin typeface="+mj-lt"/>
              </a:rPr>
              <a:t>obsega</a:t>
            </a:r>
            <a:r>
              <a:rPr lang="en-GB" sz="1400" dirty="0" smtClean="0">
                <a:effectLst/>
                <a:latin typeface="+mj-lt"/>
              </a:rPr>
              <a:t>.</a:t>
            </a:r>
            <a:r>
              <a:rPr lang="sl-SI" sz="1400" dirty="0" smtClean="0">
                <a:effectLst/>
                <a:latin typeface="+mj-lt"/>
              </a:rPr>
              <a:t> </a:t>
            </a:r>
            <a:r>
              <a:rPr lang="en-GB" sz="1400" dirty="0" err="1" smtClean="0">
                <a:effectLst/>
                <a:latin typeface="+mj-lt"/>
              </a:rPr>
              <a:t>Petje</a:t>
            </a:r>
            <a:r>
              <a:rPr lang="en-GB" sz="1400" dirty="0" smtClean="0">
                <a:effectLst/>
                <a:latin typeface="+mj-lt"/>
              </a:rPr>
              <a:t> </a:t>
            </a:r>
            <a:r>
              <a:rPr lang="en-GB" sz="1400" dirty="0" err="1" smtClean="0">
                <a:effectLst/>
                <a:latin typeface="+mj-lt"/>
              </a:rPr>
              <a:t>brez</a:t>
            </a:r>
            <a:r>
              <a:rPr lang="en-GB" sz="1400" dirty="0" smtClean="0">
                <a:effectLst/>
                <a:latin typeface="+mj-lt"/>
              </a:rPr>
              <a:t> </a:t>
            </a:r>
            <a:r>
              <a:rPr lang="en-GB" sz="1400" dirty="0" err="1" smtClean="0">
                <a:effectLst/>
                <a:latin typeface="+mj-lt"/>
              </a:rPr>
              <a:t>glasovnih</a:t>
            </a:r>
            <a:r>
              <a:rPr lang="en-GB" sz="1400" dirty="0" smtClean="0">
                <a:effectLst/>
                <a:latin typeface="+mj-lt"/>
              </a:rPr>
              <a:t> </a:t>
            </a:r>
            <a:r>
              <a:rPr lang="en-GB" sz="1400" dirty="0" err="1" smtClean="0">
                <a:effectLst/>
                <a:latin typeface="+mj-lt"/>
              </a:rPr>
              <a:t>prekinitev</a:t>
            </a:r>
            <a:r>
              <a:rPr lang="en-GB" sz="1400" dirty="0" smtClean="0">
                <a:effectLst/>
                <a:latin typeface="+mj-lt"/>
              </a:rPr>
              <a:t>; </a:t>
            </a:r>
            <a:r>
              <a:rPr lang="sl-SI" sz="1400" dirty="0" smtClean="0">
                <a:effectLst/>
                <a:latin typeface="+mj-lt"/>
              </a:rPr>
              <a:t>zlog</a:t>
            </a:r>
            <a:r>
              <a:rPr lang="en-GB" sz="1400" dirty="0" smtClean="0">
                <a:effectLst/>
                <a:latin typeface="+mj-lt"/>
              </a:rPr>
              <a:t> </a:t>
            </a:r>
            <a:r>
              <a:rPr lang="sl-SI" sz="1400" dirty="0" smtClean="0">
                <a:effectLst/>
                <a:latin typeface="+mj-lt"/>
              </a:rPr>
              <a:t>„</a:t>
            </a:r>
            <a:r>
              <a:rPr lang="en-GB" sz="1400" dirty="0" err="1" smtClean="0">
                <a:effectLst/>
                <a:latin typeface="+mj-lt"/>
              </a:rPr>
              <a:t>nol</a:t>
            </a:r>
            <a:r>
              <a:rPr lang="sl-SI" sz="1400" dirty="0" smtClean="0">
                <a:effectLst/>
                <a:latin typeface="+mj-lt"/>
              </a:rPr>
              <a:t>“</a:t>
            </a:r>
            <a:r>
              <a:rPr lang="en-GB" sz="1400" dirty="0" smtClean="0">
                <a:effectLst/>
                <a:latin typeface="+mj-lt"/>
              </a:rPr>
              <a:t> </a:t>
            </a:r>
            <a:r>
              <a:rPr lang="en-GB" sz="1400" dirty="0" err="1" smtClean="0">
                <a:effectLst/>
                <a:latin typeface="+mj-lt"/>
              </a:rPr>
              <a:t>pomaga</a:t>
            </a:r>
            <a:r>
              <a:rPr lang="en-GB" sz="1400" dirty="0" smtClean="0">
                <a:effectLst/>
                <a:latin typeface="+mj-lt"/>
              </a:rPr>
              <a:t> </a:t>
            </a:r>
            <a:r>
              <a:rPr lang="en-GB" sz="1400" dirty="0" err="1" smtClean="0">
                <a:effectLst/>
                <a:latin typeface="+mj-lt"/>
              </a:rPr>
              <a:t>odpreti</a:t>
            </a:r>
            <a:r>
              <a:rPr lang="en-GB" sz="1400" dirty="0" smtClean="0">
                <a:effectLst/>
                <a:latin typeface="+mj-lt"/>
              </a:rPr>
              <a:t> </a:t>
            </a:r>
            <a:r>
              <a:rPr lang="en-GB" sz="1400" dirty="0" err="1" smtClean="0">
                <a:effectLst/>
                <a:latin typeface="+mj-lt"/>
              </a:rPr>
              <a:t>grlo</a:t>
            </a:r>
            <a:r>
              <a:rPr lang="en-GB" sz="1400" dirty="0" smtClean="0">
                <a:effectLst/>
                <a:latin typeface="+mj-lt"/>
              </a:rPr>
              <a:t>; </a:t>
            </a:r>
            <a:r>
              <a:rPr lang="en-GB" sz="1400" dirty="0" err="1" smtClean="0">
                <a:effectLst/>
                <a:latin typeface="+mj-lt"/>
              </a:rPr>
              <a:t>ustnice</a:t>
            </a:r>
            <a:r>
              <a:rPr lang="en-GB" sz="1400" dirty="0" smtClean="0">
                <a:effectLst/>
                <a:latin typeface="+mj-lt"/>
              </a:rPr>
              <a:t> </a:t>
            </a:r>
            <a:r>
              <a:rPr lang="en-GB" sz="1400" dirty="0" err="1" smtClean="0">
                <a:effectLst/>
                <a:latin typeface="+mj-lt"/>
              </a:rPr>
              <a:t>naj</a:t>
            </a:r>
            <a:r>
              <a:rPr lang="en-GB" sz="1400" dirty="0" smtClean="0">
                <a:effectLst/>
                <a:latin typeface="+mj-lt"/>
              </a:rPr>
              <a:t> </a:t>
            </a:r>
            <a:r>
              <a:rPr lang="en-GB" sz="1400" dirty="0" err="1" smtClean="0">
                <a:effectLst/>
                <a:latin typeface="+mj-lt"/>
              </a:rPr>
              <a:t>bodo</a:t>
            </a:r>
            <a:r>
              <a:rPr lang="en-GB" sz="1400" dirty="0" smtClean="0">
                <a:effectLst/>
                <a:latin typeface="+mj-lt"/>
              </a:rPr>
              <a:t> </a:t>
            </a:r>
            <a:r>
              <a:rPr lang="en-GB" sz="1400" dirty="0" err="1" smtClean="0">
                <a:effectLst/>
                <a:latin typeface="+mj-lt"/>
              </a:rPr>
              <a:t>zaokro</a:t>
            </a:r>
            <a:r>
              <a:rPr lang="sl-SI" sz="1400" dirty="0" smtClean="0">
                <a:effectLst/>
                <a:latin typeface="+mj-lt"/>
              </a:rPr>
              <a:t>ž</a:t>
            </a:r>
            <a:r>
              <a:rPr lang="en-GB" sz="1400" dirty="0" err="1" smtClean="0">
                <a:effectLst/>
                <a:latin typeface="+mj-lt"/>
              </a:rPr>
              <a:t>ene</a:t>
            </a:r>
            <a:r>
              <a:rPr lang="en-GB" sz="1400" dirty="0" smtClean="0">
                <a:effectLst/>
                <a:latin typeface="+mj-lt"/>
              </a:rPr>
              <a:t>, </a:t>
            </a:r>
            <a:r>
              <a:rPr lang="sl-SI" sz="1400" dirty="0" smtClean="0">
                <a:effectLst/>
                <a:latin typeface="+mj-lt"/>
              </a:rPr>
              <a:t>otrok</a:t>
            </a:r>
            <a:r>
              <a:rPr lang="en-GB" sz="1400" dirty="0" smtClean="0">
                <a:effectLst/>
                <a:latin typeface="+mj-lt"/>
              </a:rPr>
              <a:t> bi moral med </a:t>
            </a:r>
            <a:r>
              <a:rPr lang="en-GB" sz="1400" dirty="0" err="1" smtClean="0">
                <a:effectLst/>
                <a:latin typeface="+mj-lt"/>
              </a:rPr>
              <a:t>petjem</a:t>
            </a:r>
            <a:r>
              <a:rPr lang="en-GB" sz="1400" dirty="0" smtClean="0">
                <a:effectLst/>
                <a:latin typeface="+mj-lt"/>
              </a:rPr>
              <a:t> </a:t>
            </a:r>
            <a:r>
              <a:rPr lang="en-GB" sz="1400" dirty="0" err="1" smtClean="0">
                <a:effectLst/>
                <a:latin typeface="+mj-lt"/>
              </a:rPr>
              <a:t>na</a:t>
            </a:r>
            <a:r>
              <a:rPr lang="en-GB" sz="1400" dirty="0" smtClean="0">
                <a:effectLst/>
                <a:latin typeface="+mj-lt"/>
              </a:rPr>
              <a:t> </a:t>
            </a:r>
            <a:r>
              <a:rPr lang="en-GB" sz="1400" dirty="0" err="1" smtClean="0">
                <a:effectLst/>
                <a:latin typeface="+mj-lt"/>
              </a:rPr>
              <a:t>ustnicah</a:t>
            </a:r>
            <a:r>
              <a:rPr lang="en-GB" sz="1400" dirty="0" smtClean="0">
                <a:effectLst/>
                <a:latin typeface="+mj-lt"/>
              </a:rPr>
              <a:t> </a:t>
            </a:r>
            <a:r>
              <a:rPr lang="en-GB" sz="1400" dirty="0" err="1" smtClean="0">
                <a:effectLst/>
                <a:latin typeface="+mj-lt"/>
              </a:rPr>
              <a:t>čutiti</a:t>
            </a:r>
            <a:r>
              <a:rPr lang="en-GB" sz="1400" dirty="0" smtClean="0">
                <a:effectLst/>
                <a:latin typeface="+mj-lt"/>
              </a:rPr>
              <a:t> </a:t>
            </a:r>
            <a:r>
              <a:rPr lang="en-GB" sz="1400" dirty="0" err="1" smtClean="0">
                <a:effectLst/>
                <a:latin typeface="+mj-lt"/>
              </a:rPr>
              <a:t>vibracije</a:t>
            </a:r>
            <a:r>
              <a:rPr lang="en-GB" sz="1400" dirty="0" smtClean="0">
                <a:effectLst/>
                <a:latin typeface="+mj-lt"/>
              </a:rPr>
              <a:t>;</a:t>
            </a:r>
            <a:r>
              <a:rPr lang="sl-SI" sz="1400" dirty="0" smtClean="0">
                <a:effectLst/>
                <a:latin typeface="+mj-lt"/>
              </a:rPr>
              <a:t> </a:t>
            </a:r>
            <a:r>
              <a:rPr lang="en-GB" sz="1400" dirty="0" err="1" smtClean="0">
                <a:effectLst/>
                <a:latin typeface="+mj-lt"/>
              </a:rPr>
              <a:t>glasilke</a:t>
            </a:r>
            <a:r>
              <a:rPr lang="en-GB" sz="1400" dirty="0" smtClean="0">
                <a:effectLst/>
                <a:latin typeface="+mj-lt"/>
              </a:rPr>
              <a:t> so </a:t>
            </a:r>
            <a:r>
              <a:rPr lang="en-GB" sz="1400" dirty="0" err="1" smtClean="0">
                <a:effectLst/>
                <a:latin typeface="+mj-lt"/>
              </a:rPr>
              <a:t>razmaknjene</a:t>
            </a:r>
            <a:r>
              <a:rPr lang="en-GB" sz="1400" dirty="0" smtClean="0">
                <a:effectLst/>
                <a:latin typeface="+mj-lt"/>
              </a:rPr>
              <a:t> in </a:t>
            </a:r>
            <a:r>
              <a:rPr lang="en-GB" sz="1400" dirty="0" err="1" smtClean="0">
                <a:effectLst/>
                <a:latin typeface="+mj-lt"/>
              </a:rPr>
              <a:t>mišični</a:t>
            </a:r>
            <a:r>
              <a:rPr lang="en-GB" sz="1400" dirty="0" smtClean="0">
                <a:effectLst/>
                <a:latin typeface="+mj-lt"/>
              </a:rPr>
              <a:t> </a:t>
            </a:r>
            <a:r>
              <a:rPr lang="en-GB" sz="1400" dirty="0" err="1" smtClean="0">
                <a:effectLst/>
                <a:latin typeface="+mj-lt"/>
              </a:rPr>
              <a:t>nadzor</a:t>
            </a:r>
            <a:r>
              <a:rPr lang="en-GB" sz="1400" dirty="0" smtClean="0">
                <a:effectLst/>
                <a:latin typeface="+mj-lt"/>
              </a:rPr>
              <a:t> in </a:t>
            </a:r>
            <a:r>
              <a:rPr lang="en-GB" sz="1400" dirty="0" err="1" smtClean="0">
                <a:effectLst/>
                <a:latin typeface="+mj-lt"/>
              </a:rPr>
              <a:t>fleksibilnost</a:t>
            </a:r>
            <a:r>
              <a:rPr lang="en-GB" sz="1400" dirty="0" smtClean="0">
                <a:effectLst/>
                <a:latin typeface="+mj-lt"/>
              </a:rPr>
              <a:t> se </a:t>
            </a:r>
            <a:r>
              <a:rPr lang="en-GB" sz="1400" dirty="0" err="1" smtClean="0">
                <a:effectLst/>
                <a:latin typeface="+mj-lt"/>
              </a:rPr>
              <a:t>izboljšujeta</a:t>
            </a:r>
            <a:r>
              <a:rPr lang="en-GB" sz="1400" dirty="0" smtClean="0">
                <a:effectLst/>
                <a:latin typeface="+mj-lt"/>
              </a:rPr>
              <a:t>.</a:t>
            </a:r>
            <a:endParaRPr lang="en-GB" sz="1400" dirty="0">
              <a:latin typeface="+mj-lt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323271" y="5414272"/>
            <a:ext cx="11485552" cy="55399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sz="1600" dirty="0" err="1" smtClean="0">
                <a:solidFill>
                  <a:srgbClr val="C00000"/>
                </a:solidFill>
                <a:effectLst/>
                <a:latin typeface="+mj-lt"/>
              </a:rPr>
              <a:t>Petje</a:t>
            </a:r>
            <a:r>
              <a:rPr lang="en-GB" sz="1600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sl-SI" sz="1600" dirty="0" smtClean="0">
                <a:solidFill>
                  <a:srgbClr val="C00000"/>
                </a:solidFill>
                <a:effectLst/>
                <a:latin typeface="+mj-lt"/>
              </a:rPr>
              <a:t>zloga</a:t>
            </a:r>
            <a:r>
              <a:rPr lang="en-GB" sz="1600" dirty="0" smtClean="0">
                <a:solidFill>
                  <a:srgbClr val="C00000"/>
                </a:solidFill>
                <a:effectLst/>
                <a:latin typeface="+mj-lt"/>
              </a:rPr>
              <a:t> »</a:t>
            </a:r>
            <a:r>
              <a:rPr lang="en-GB" sz="1600" dirty="0" err="1" smtClean="0">
                <a:solidFill>
                  <a:srgbClr val="C00000"/>
                </a:solidFill>
                <a:effectLst/>
                <a:latin typeface="+mj-lt"/>
              </a:rPr>
              <a:t>nol«od</a:t>
            </a:r>
            <a:r>
              <a:rPr lang="en-GB" sz="1600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sz="1600" dirty="0" err="1" smtClean="0">
                <a:solidFill>
                  <a:srgbClr val="C00000"/>
                </a:solidFill>
                <a:effectLst/>
                <a:latin typeface="+mj-lt"/>
              </a:rPr>
              <a:t>najvišjega</a:t>
            </a:r>
            <a:r>
              <a:rPr lang="en-GB" sz="1600" dirty="0" smtClean="0">
                <a:solidFill>
                  <a:srgbClr val="C00000"/>
                </a:solidFill>
                <a:effectLst/>
                <a:latin typeface="+mj-lt"/>
              </a:rPr>
              <a:t> do </a:t>
            </a:r>
            <a:r>
              <a:rPr lang="en-GB" sz="1600" dirty="0" err="1" smtClean="0">
                <a:solidFill>
                  <a:srgbClr val="C00000"/>
                </a:solidFill>
                <a:effectLst/>
                <a:latin typeface="+mj-lt"/>
              </a:rPr>
              <a:t>najni</a:t>
            </a:r>
            <a:r>
              <a:rPr lang="sl-SI" sz="1600" dirty="0" err="1" smtClean="0">
                <a:solidFill>
                  <a:srgbClr val="C00000"/>
                </a:solidFill>
                <a:effectLst/>
                <a:latin typeface="+mj-lt"/>
              </a:rPr>
              <a:t>žj</a:t>
            </a:r>
            <a:r>
              <a:rPr lang="en-GB" sz="1600" dirty="0" err="1" smtClean="0">
                <a:solidFill>
                  <a:srgbClr val="C00000"/>
                </a:solidFill>
                <a:effectLst/>
                <a:latin typeface="+mj-lt"/>
              </a:rPr>
              <a:t>ega</a:t>
            </a:r>
            <a:r>
              <a:rPr lang="en-GB" sz="1600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sz="1600" dirty="0" err="1" smtClean="0">
                <a:solidFill>
                  <a:srgbClr val="C00000"/>
                </a:solidFill>
                <a:effectLst/>
                <a:latin typeface="+mj-lt"/>
              </a:rPr>
              <a:t>tona</a:t>
            </a:r>
            <a:r>
              <a:rPr lang="en-GB" sz="1600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sz="1400" dirty="0" err="1" smtClean="0">
                <a:effectLst/>
                <a:latin typeface="+mj-lt"/>
              </a:rPr>
              <a:t>vokalnega</a:t>
            </a:r>
            <a:r>
              <a:rPr lang="en-GB" sz="1400" dirty="0" smtClean="0">
                <a:effectLst/>
                <a:latin typeface="+mj-lt"/>
              </a:rPr>
              <a:t> </a:t>
            </a:r>
            <a:r>
              <a:rPr lang="en-GB" sz="1400" dirty="0" err="1" smtClean="0">
                <a:effectLst/>
                <a:latin typeface="+mj-lt"/>
              </a:rPr>
              <a:t>obsega</a:t>
            </a:r>
            <a:r>
              <a:rPr lang="en-GB" sz="1400" dirty="0" smtClean="0">
                <a:effectLst/>
                <a:latin typeface="+mj-lt"/>
              </a:rPr>
              <a:t>.</a:t>
            </a:r>
            <a:r>
              <a:rPr lang="sl-SI" sz="1400" dirty="0" smtClean="0">
                <a:effectLst/>
                <a:latin typeface="+mj-lt"/>
              </a:rPr>
              <a:t> </a:t>
            </a:r>
            <a:r>
              <a:rPr lang="en-GB" sz="1400" dirty="0" err="1" smtClean="0">
                <a:effectLst/>
                <a:latin typeface="+mj-lt"/>
              </a:rPr>
              <a:t>Petje</a:t>
            </a:r>
            <a:r>
              <a:rPr lang="en-GB" sz="1400" dirty="0" smtClean="0">
                <a:effectLst/>
                <a:latin typeface="+mj-lt"/>
              </a:rPr>
              <a:t> </a:t>
            </a:r>
            <a:r>
              <a:rPr lang="en-GB" sz="1400" dirty="0" err="1" smtClean="0">
                <a:effectLst/>
                <a:latin typeface="+mj-lt"/>
              </a:rPr>
              <a:t>brez</a:t>
            </a:r>
            <a:r>
              <a:rPr lang="en-GB" sz="1400" dirty="0" smtClean="0">
                <a:effectLst/>
                <a:latin typeface="+mj-lt"/>
              </a:rPr>
              <a:t> </a:t>
            </a:r>
            <a:r>
              <a:rPr lang="en-GB" sz="1400" dirty="0" err="1" smtClean="0">
                <a:effectLst/>
                <a:latin typeface="+mj-lt"/>
              </a:rPr>
              <a:t>glasovnih</a:t>
            </a:r>
            <a:r>
              <a:rPr lang="en-GB" sz="1400" dirty="0" smtClean="0">
                <a:effectLst/>
                <a:latin typeface="+mj-lt"/>
              </a:rPr>
              <a:t> </a:t>
            </a:r>
            <a:r>
              <a:rPr lang="en-GB" sz="1400" dirty="0" err="1" smtClean="0">
                <a:effectLst/>
                <a:latin typeface="+mj-lt"/>
              </a:rPr>
              <a:t>prekinitev</a:t>
            </a:r>
            <a:r>
              <a:rPr lang="en-GB" sz="1400" dirty="0" smtClean="0">
                <a:effectLst/>
                <a:latin typeface="+mj-lt"/>
              </a:rPr>
              <a:t>; </a:t>
            </a:r>
            <a:r>
              <a:rPr lang="sl-SI" sz="1400" dirty="0" smtClean="0">
                <a:effectLst/>
                <a:latin typeface="+mj-lt"/>
              </a:rPr>
              <a:t>zlog</a:t>
            </a:r>
            <a:r>
              <a:rPr lang="en-GB" sz="1400" dirty="0" smtClean="0">
                <a:effectLst/>
                <a:latin typeface="+mj-lt"/>
              </a:rPr>
              <a:t> </a:t>
            </a:r>
            <a:r>
              <a:rPr lang="sl-SI" sz="1400" dirty="0" smtClean="0">
                <a:effectLst/>
                <a:latin typeface="+mj-lt"/>
              </a:rPr>
              <a:t>„</a:t>
            </a:r>
            <a:r>
              <a:rPr lang="en-GB" sz="1400" dirty="0" err="1" smtClean="0">
                <a:effectLst/>
                <a:latin typeface="+mj-lt"/>
              </a:rPr>
              <a:t>nol</a:t>
            </a:r>
            <a:r>
              <a:rPr lang="sl-SI" sz="1400" dirty="0" smtClean="0">
                <a:effectLst/>
                <a:latin typeface="+mj-lt"/>
              </a:rPr>
              <a:t>“</a:t>
            </a:r>
            <a:r>
              <a:rPr lang="en-GB" sz="1400" dirty="0" smtClean="0">
                <a:effectLst/>
                <a:latin typeface="+mj-lt"/>
              </a:rPr>
              <a:t> </a:t>
            </a:r>
            <a:r>
              <a:rPr lang="en-GB" sz="1400" dirty="0" err="1" smtClean="0">
                <a:effectLst/>
                <a:latin typeface="+mj-lt"/>
              </a:rPr>
              <a:t>pomaga</a:t>
            </a:r>
            <a:r>
              <a:rPr lang="en-GB" sz="1400" dirty="0" smtClean="0">
                <a:effectLst/>
                <a:latin typeface="+mj-lt"/>
              </a:rPr>
              <a:t> »</a:t>
            </a:r>
            <a:r>
              <a:rPr lang="en-GB" sz="1400" dirty="0" err="1" smtClean="0">
                <a:effectLst/>
                <a:latin typeface="+mj-lt"/>
              </a:rPr>
              <a:t>odpreti</a:t>
            </a:r>
            <a:r>
              <a:rPr lang="en-GB" sz="1400" dirty="0" smtClean="0">
                <a:effectLst/>
                <a:latin typeface="+mj-lt"/>
              </a:rPr>
              <a:t>« </a:t>
            </a:r>
            <a:r>
              <a:rPr lang="en-GB" sz="1400" dirty="0" err="1" smtClean="0">
                <a:effectLst/>
                <a:latin typeface="+mj-lt"/>
              </a:rPr>
              <a:t>grlo</a:t>
            </a:r>
            <a:r>
              <a:rPr lang="en-GB" sz="1400" dirty="0" smtClean="0">
                <a:effectLst/>
                <a:latin typeface="+mj-lt"/>
              </a:rPr>
              <a:t>; </a:t>
            </a:r>
            <a:r>
              <a:rPr lang="en-GB" sz="1400" dirty="0" err="1" smtClean="0">
                <a:effectLst/>
                <a:latin typeface="+mj-lt"/>
              </a:rPr>
              <a:t>tovrstna</a:t>
            </a:r>
            <a:r>
              <a:rPr lang="en-GB" sz="1400" dirty="0" smtClean="0">
                <a:effectLst/>
                <a:latin typeface="+mj-lt"/>
              </a:rPr>
              <a:t> </a:t>
            </a:r>
            <a:r>
              <a:rPr lang="en-GB" sz="1400" dirty="0" err="1" smtClean="0">
                <a:effectLst/>
                <a:latin typeface="+mj-lt"/>
              </a:rPr>
              <a:t>vaja</a:t>
            </a:r>
            <a:r>
              <a:rPr lang="en-GB" sz="1400" dirty="0" smtClean="0">
                <a:effectLst/>
                <a:latin typeface="+mj-lt"/>
              </a:rPr>
              <a:t> </a:t>
            </a:r>
            <a:r>
              <a:rPr lang="en-GB" sz="1400" dirty="0" err="1" smtClean="0">
                <a:effectLst/>
                <a:latin typeface="+mj-lt"/>
              </a:rPr>
              <a:t>dopolnjuje</a:t>
            </a:r>
            <a:r>
              <a:rPr lang="en-GB" sz="1400" dirty="0" smtClean="0">
                <a:effectLst/>
                <a:latin typeface="+mj-lt"/>
              </a:rPr>
              <a:t> </a:t>
            </a:r>
            <a:r>
              <a:rPr lang="en-GB" sz="1400" dirty="0" err="1" smtClean="0">
                <a:effectLst/>
                <a:latin typeface="+mj-lt"/>
              </a:rPr>
              <a:t>prejšnjo</a:t>
            </a:r>
            <a:r>
              <a:rPr lang="en-GB" sz="1400" dirty="0" smtClean="0">
                <a:effectLst/>
                <a:latin typeface="+mj-lt"/>
              </a:rPr>
              <a:t> </a:t>
            </a:r>
            <a:r>
              <a:rPr lang="sl-SI" sz="1400" dirty="0" smtClean="0">
                <a:effectLst/>
                <a:latin typeface="+mj-lt"/>
              </a:rPr>
              <a:t>s</a:t>
            </a:r>
            <a:r>
              <a:rPr lang="en-GB" sz="1400" dirty="0" smtClean="0">
                <a:effectLst/>
                <a:latin typeface="+mj-lt"/>
              </a:rPr>
              <a:t> </a:t>
            </a:r>
            <a:r>
              <a:rPr lang="en-GB" sz="1400" dirty="0" err="1" smtClean="0">
                <a:effectLst/>
                <a:latin typeface="+mj-lt"/>
              </a:rPr>
              <a:t>kontrakcijo</a:t>
            </a:r>
            <a:r>
              <a:rPr lang="en-GB" sz="1400" dirty="0" smtClean="0">
                <a:effectLst/>
                <a:latin typeface="+mj-lt"/>
              </a:rPr>
              <a:t> </a:t>
            </a:r>
            <a:r>
              <a:rPr lang="en-GB" sz="1400" dirty="0" err="1" smtClean="0">
                <a:effectLst/>
                <a:latin typeface="+mj-lt"/>
              </a:rPr>
              <a:t>grlnih</a:t>
            </a:r>
            <a:r>
              <a:rPr lang="en-GB" sz="1400" dirty="0" smtClean="0">
                <a:effectLst/>
                <a:latin typeface="+mj-lt"/>
              </a:rPr>
              <a:t> </a:t>
            </a:r>
            <a:r>
              <a:rPr lang="en-GB" sz="1400" dirty="0" err="1" smtClean="0">
                <a:effectLst/>
                <a:latin typeface="+mj-lt"/>
              </a:rPr>
              <a:t>mišic</a:t>
            </a:r>
            <a:r>
              <a:rPr lang="sl-SI" sz="1400" dirty="0" smtClean="0">
                <a:effectLst/>
                <a:latin typeface="+mj-lt"/>
              </a:rPr>
              <a:t>.</a:t>
            </a:r>
            <a:endParaRPr lang="en-GB" sz="1400" dirty="0">
              <a:latin typeface="+mj-lt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323271" y="6026050"/>
            <a:ext cx="11485552" cy="36933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sz="1600" dirty="0" err="1" smtClean="0">
                <a:solidFill>
                  <a:srgbClr val="C00000"/>
                </a:solidFill>
                <a:effectLst/>
                <a:latin typeface="+mj-lt"/>
              </a:rPr>
              <a:t>Petje</a:t>
            </a:r>
            <a:r>
              <a:rPr lang="en-GB" sz="1600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sz="1600" dirty="0" err="1" smtClean="0">
                <a:solidFill>
                  <a:srgbClr val="C00000"/>
                </a:solidFill>
                <a:effectLst/>
                <a:latin typeface="+mj-lt"/>
              </a:rPr>
              <a:t>zloga</a:t>
            </a:r>
            <a:r>
              <a:rPr lang="en-GB" sz="1600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sl-SI" sz="1600" dirty="0" smtClean="0">
                <a:solidFill>
                  <a:srgbClr val="C00000"/>
                </a:solidFill>
                <a:effectLst/>
                <a:latin typeface="+mj-lt"/>
              </a:rPr>
              <a:t>„</a:t>
            </a:r>
            <a:r>
              <a:rPr lang="en-GB" sz="1600" dirty="0" err="1" smtClean="0">
                <a:solidFill>
                  <a:srgbClr val="C00000"/>
                </a:solidFill>
                <a:effectLst/>
                <a:latin typeface="+mj-lt"/>
              </a:rPr>
              <a:t>ol</a:t>
            </a:r>
            <a:r>
              <a:rPr lang="sl-SI" sz="1600" dirty="0" smtClean="0">
                <a:solidFill>
                  <a:srgbClr val="C00000"/>
                </a:solidFill>
                <a:latin typeface="+mj-lt"/>
              </a:rPr>
              <a:t>“</a:t>
            </a:r>
            <a:r>
              <a:rPr lang="en-GB" sz="1600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sz="1600" dirty="0" err="1" smtClean="0">
                <a:solidFill>
                  <a:srgbClr val="C00000"/>
                </a:solidFill>
                <a:effectLst/>
                <a:latin typeface="+mj-lt"/>
              </a:rPr>
              <a:t>dolgo</a:t>
            </a:r>
            <a:r>
              <a:rPr lang="en-GB" sz="1600" dirty="0" smtClean="0">
                <a:solidFill>
                  <a:srgbClr val="C00000"/>
                </a:solidFill>
                <a:effectLst/>
                <a:latin typeface="+mj-lt"/>
              </a:rPr>
              <a:t>, </a:t>
            </a:r>
            <a:r>
              <a:rPr lang="en-GB" sz="1400" dirty="0" err="1" smtClean="0">
                <a:effectLst/>
                <a:latin typeface="+mj-lt"/>
              </a:rPr>
              <a:t>kolikor</a:t>
            </a:r>
            <a:r>
              <a:rPr lang="en-GB" sz="1400" dirty="0" smtClean="0">
                <a:effectLst/>
                <a:latin typeface="+mj-lt"/>
              </a:rPr>
              <a:t> </a:t>
            </a:r>
            <a:r>
              <a:rPr lang="en-GB" sz="1400" dirty="0" err="1" smtClean="0">
                <a:effectLst/>
                <a:latin typeface="+mj-lt"/>
              </a:rPr>
              <a:t>zmore</a:t>
            </a:r>
            <a:r>
              <a:rPr lang="sl-SI" sz="1400" dirty="0" smtClean="0">
                <a:latin typeface="+mj-lt"/>
              </a:rPr>
              <a:t>: </a:t>
            </a:r>
            <a:r>
              <a:rPr lang="en-GB" dirty="0" smtClean="0">
                <a:effectLst/>
                <a:latin typeface="+mj-lt"/>
              </a:rPr>
              <a:t>-</a:t>
            </a:r>
            <a:r>
              <a:rPr lang="sl-SI" dirty="0" smtClean="0">
                <a:effectLst/>
                <a:latin typeface="+mj-lt"/>
              </a:rPr>
              <a:t> </a:t>
            </a:r>
            <a:r>
              <a:rPr lang="en-GB" sz="1400" dirty="0" err="1" smtClean="0">
                <a:effectLst/>
                <a:latin typeface="+mj-lt"/>
              </a:rPr>
              <a:t>na</a:t>
            </a:r>
            <a:r>
              <a:rPr lang="en-GB" sz="1400" dirty="0" smtClean="0">
                <a:effectLst/>
                <a:latin typeface="+mj-lt"/>
              </a:rPr>
              <a:t> </a:t>
            </a:r>
            <a:r>
              <a:rPr lang="en-GB" sz="1400" dirty="0" err="1" smtClean="0">
                <a:effectLst/>
                <a:latin typeface="+mj-lt"/>
              </a:rPr>
              <a:t>tonih</a:t>
            </a:r>
            <a:r>
              <a:rPr lang="en-GB" sz="1400" dirty="0" smtClean="0">
                <a:effectLst/>
                <a:latin typeface="+mj-lt"/>
              </a:rPr>
              <a:t> c, d, e, f in g (</a:t>
            </a:r>
            <a:r>
              <a:rPr lang="en-GB" sz="1400" dirty="0" err="1" smtClean="0">
                <a:effectLst/>
                <a:latin typeface="+mj-lt"/>
              </a:rPr>
              <a:t>za</a:t>
            </a:r>
            <a:r>
              <a:rPr lang="en-GB" sz="1400" dirty="0" smtClean="0">
                <a:effectLst/>
                <a:latin typeface="+mj-lt"/>
              </a:rPr>
              <a:t> </a:t>
            </a:r>
            <a:r>
              <a:rPr lang="en-GB" sz="1400" dirty="0" err="1" smtClean="0">
                <a:effectLst/>
                <a:latin typeface="+mj-lt"/>
              </a:rPr>
              <a:t>otroke</a:t>
            </a:r>
            <a:r>
              <a:rPr lang="en-GB" sz="1400" dirty="0" smtClean="0">
                <a:effectLst/>
                <a:latin typeface="+mj-lt"/>
              </a:rPr>
              <a:t> in </a:t>
            </a:r>
            <a:r>
              <a:rPr lang="sl-SI" sz="1400" dirty="0" err="1">
                <a:latin typeface="+mj-lt"/>
              </a:rPr>
              <a:t>ž</a:t>
            </a:r>
            <a:r>
              <a:rPr lang="en-GB" sz="1400" dirty="0" err="1" smtClean="0">
                <a:effectLst/>
                <a:latin typeface="+mj-lt"/>
              </a:rPr>
              <a:t>enske</a:t>
            </a:r>
            <a:r>
              <a:rPr lang="en-GB" sz="1400" dirty="0" smtClean="0">
                <a:effectLst/>
                <a:latin typeface="+mj-lt"/>
              </a:rPr>
              <a:t> </a:t>
            </a:r>
            <a:r>
              <a:rPr lang="en-GB" sz="1400" dirty="0" err="1" smtClean="0">
                <a:effectLst/>
                <a:latin typeface="+mj-lt"/>
              </a:rPr>
              <a:t>nad</a:t>
            </a:r>
            <a:r>
              <a:rPr lang="en-GB" sz="1400" dirty="0" smtClean="0">
                <a:effectLst/>
                <a:latin typeface="+mj-lt"/>
              </a:rPr>
              <a:t> c1, </a:t>
            </a:r>
            <a:r>
              <a:rPr lang="en-GB" sz="1400" dirty="0" err="1" smtClean="0">
                <a:effectLst/>
                <a:latin typeface="+mj-lt"/>
              </a:rPr>
              <a:t>za</a:t>
            </a:r>
            <a:r>
              <a:rPr lang="en-GB" sz="1400" dirty="0" smtClean="0">
                <a:effectLst/>
                <a:latin typeface="+mj-lt"/>
              </a:rPr>
              <a:t> </a:t>
            </a:r>
            <a:r>
              <a:rPr lang="en-GB" sz="1400" dirty="0" err="1" smtClean="0">
                <a:effectLst/>
                <a:latin typeface="+mj-lt"/>
              </a:rPr>
              <a:t>moške</a:t>
            </a:r>
            <a:r>
              <a:rPr lang="en-GB" sz="1400" dirty="0" smtClean="0">
                <a:effectLst/>
                <a:latin typeface="+mj-lt"/>
              </a:rPr>
              <a:t> pod c1).</a:t>
            </a:r>
            <a:r>
              <a:rPr lang="en-GB" sz="1400" dirty="0" err="1" smtClean="0">
                <a:effectLst/>
                <a:latin typeface="+mj-lt"/>
              </a:rPr>
              <a:t>Tok</a:t>
            </a:r>
            <a:r>
              <a:rPr lang="en-GB" sz="1400" dirty="0" smtClean="0">
                <a:effectLst/>
                <a:latin typeface="+mj-lt"/>
              </a:rPr>
              <a:t> </a:t>
            </a:r>
            <a:r>
              <a:rPr lang="en-GB" sz="1400" dirty="0" err="1" smtClean="0">
                <a:effectLst/>
                <a:latin typeface="+mj-lt"/>
              </a:rPr>
              <a:t>zraka</a:t>
            </a:r>
            <a:r>
              <a:rPr lang="en-GB" sz="1400" dirty="0" smtClean="0">
                <a:effectLst/>
                <a:latin typeface="+mj-lt"/>
              </a:rPr>
              <a:t> </a:t>
            </a:r>
            <a:r>
              <a:rPr lang="en-GB" sz="1400" dirty="0" err="1" smtClean="0">
                <a:effectLst/>
                <a:latin typeface="+mj-lt"/>
              </a:rPr>
              <a:t>vsaj</a:t>
            </a:r>
            <a:r>
              <a:rPr lang="en-GB" sz="1400" dirty="0" smtClean="0">
                <a:effectLst/>
                <a:latin typeface="+mj-lt"/>
              </a:rPr>
              <a:t> 80-100 mL/s.</a:t>
            </a:r>
            <a:endParaRPr lang="en-GB" dirty="0">
              <a:latin typeface="+mj-lt"/>
            </a:endParaRPr>
          </a:p>
        </p:txBody>
      </p:sp>
      <p:sp>
        <p:nvSpPr>
          <p:cNvPr id="11" name="Naslov 1"/>
          <p:cNvSpPr txBox="1">
            <a:spLocks/>
          </p:cNvSpPr>
          <p:nvPr/>
        </p:nvSpPr>
        <p:spPr>
          <a:xfrm>
            <a:off x="6964681" y="1"/>
            <a:ext cx="5227319" cy="217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07928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857794" y="217080"/>
            <a:ext cx="10515600" cy="401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dirty="0" smtClean="0">
                <a:solidFill>
                  <a:srgbClr val="C00000"/>
                </a:solidFill>
              </a:rPr>
              <a:t>Glasbene dejavnosti pri posamezni </a:t>
            </a:r>
            <a:r>
              <a:rPr lang="sl-SI" sz="3600" dirty="0" smtClean="0">
                <a:solidFill>
                  <a:srgbClr val="C00000"/>
                </a:solidFill>
              </a:rPr>
              <a:t>govorni </a:t>
            </a:r>
            <a:r>
              <a:rPr lang="sl-SI" sz="3600" dirty="0" smtClean="0">
                <a:solidFill>
                  <a:srgbClr val="C00000"/>
                </a:solidFill>
              </a:rPr>
              <a:t>motnji (2)</a:t>
            </a:r>
            <a:endParaRPr lang="en-GB" dirty="0">
              <a:solidFill>
                <a:srgbClr val="C00000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857794" y="788217"/>
          <a:ext cx="9858104" cy="1828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64526">
                  <a:extLst>
                    <a:ext uri="{9D8B030D-6E8A-4147-A177-3AD203B41FA5}">
                      <a16:colId xmlns:a16="http://schemas.microsoft.com/office/drawing/2014/main" val="2614457691"/>
                    </a:ext>
                  </a:extLst>
                </a:gridCol>
                <a:gridCol w="2464526">
                  <a:extLst>
                    <a:ext uri="{9D8B030D-6E8A-4147-A177-3AD203B41FA5}">
                      <a16:colId xmlns:a16="http://schemas.microsoft.com/office/drawing/2014/main" val="3165869313"/>
                    </a:ext>
                  </a:extLst>
                </a:gridCol>
                <a:gridCol w="2098764">
                  <a:extLst>
                    <a:ext uri="{9D8B030D-6E8A-4147-A177-3AD203B41FA5}">
                      <a16:colId xmlns:a16="http://schemas.microsoft.com/office/drawing/2014/main" val="2062892955"/>
                    </a:ext>
                  </a:extLst>
                </a:gridCol>
                <a:gridCol w="2830288">
                  <a:extLst>
                    <a:ext uri="{9D8B030D-6E8A-4147-A177-3AD203B41FA5}">
                      <a16:colId xmlns:a16="http://schemas.microsoft.com/office/drawing/2014/main" val="12945545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VRSTA</a:t>
                      </a:r>
                      <a:r>
                        <a:rPr lang="sl-SI" baseline="0" dirty="0" smtClean="0"/>
                        <a:t> MOTNJE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MOTEN NIVO </a:t>
                      </a:r>
                    </a:p>
                    <a:p>
                      <a:r>
                        <a:rPr lang="sl-SI" dirty="0" smtClean="0"/>
                        <a:t>FUNKCIJE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GLASBENA DEJAVNOST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UČINKOVITOST DEJAVNOSTI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608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ARTIKULACIJSKE MOTNJE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Slabša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percepcija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glasov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nepravilna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ote</a:t>
                      </a:r>
                      <a:r>
                        <a:rPr lang="sl-S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odsotna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artikulacija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sl-S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PETJE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Podaljšanje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glasov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petju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omogoča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</a:t>
                      </a:r>
                      <a:r>
                        <a:rPr lang="sl-S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percepcijo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mehkejši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prehodi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petju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omogočajo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</a:t>
                      </a:r>
                      <a:r>
                        <a:rPr lang="sl-S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artikulacijo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457647"/>
                  </a:ext>
                </a:extLst>
              </a:tr>
            </a:tbl>
          </a:graphicData>
        </a:graphic>
      </p:graphicFrame>
      <p:sp>
        <p:nvSpPr>
          <p:cNvPr id="7" name="Pravokotnik 6"/>
          <p:cNvSpPr/>
          <p:nvPr/>
        </p:nvSpPr>
        <p:spPr>
          <a:xfrm>
            <a:off x="0" y="6338803"/>
            <a:ext cx="137243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400" dirty="0" smtClean="0">
                <a:latin typeface="+mj-lt"/>
              </a:rPr>
              <a:t>Rupnik, M. (2011). </a:t>
            </a:r>
            <a:r>
              <a:rPr lang="en-GB" sz="1400" dirty="0" err="1">
                <a:latin typeface="+mj-lt"/>
              </a:rPr>
              <a:t>Uspešnost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vključevanja</a:t>
            </a:r>
            <a:r>
              <a:rPr lang="en-GB" sz="1400" dirty="0">
                <a:latin typeface="+mj-lt"/>
              </a:rPr>
              <a:t> in </a:t>
            </a:r>
            <a:r>
              <a:rPr lang="en-GB" sz="1400" dirty="0" err="1">
                <a:latin typeface="+mj-lt"/>
              </a:rPr>
              <a:t>vrste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glasbenih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 smtClean="0">
                <a:latin typeface="+mj-lt"/>
              </a:rPr>
              <a:t>dejavnosti</a:t>
            </a:r>
            <a:r>
              <a:rPr lang="en-GB" sz="1400" dirty="0" smtClean="0">
                <a:latin typeface="+mj-lt"/>
              </a:rPr>
              <a:t> </a:t>
            </a:r>
            <a:r>
              <a:rPr lang="en-GB" sz="1400" dirty="0">
                <a:latin typeface="+mj-lt"/>
              </a:rPr>
              <a:t>v </a:t>
            </a:r>
            <a:r>
              <a:rPr lang="en-GB" sz="1400" dirty="0" err="1">
                <a:latin typeface="+mj-lt"/>
              </a:rPr>
              <a:t>terapiji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govorno-jezikovnih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komunikacijskih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 smtClean="0">
                <a:latin typeface="+mj-lt"/>
              </a:rPr>
              <a:t>motenj</a:t>
            </a:r>
            <a:r>
              <a:rPr lang="sl-SI" sz="1400" dirty="0" smtClean="0">
                <a:latin typeface="+mj-lt"/>
              </a:rPr>
              <a:t>. Diplomsko delo. </a:t>
            </a:r>
            <a:r>
              <a:rPr lang="sl-SI" sz="1400" dirty="0" err="1" smtClean="0">
                <a:latin typeface="+mj-lt"/>
              </a:rPr>
              <a:t>PeF</a:t>
            </a:r>
            <a:r>
              <a:rPr lang="sl-SI" sz="1400" dirty="0" smtClean="0">
                <a:latin typeface="+mj-lt"/>
              </a:rPr>
              <a:t> UL.</a:t>
            </a:r>
          </a:p>
          <a:p>
            <a:r>
              <a:rPr lang="sl-SI" sz="1400" dirty="0" smtClean="0">
                <a:latin typeface="+mj-lt"/>
              </a:rPr>
              <a:t>Šmit, M. B. (2001). </a:t>
            </a:r>
            <a:r>
              <a:rPr lang="sl-SI" sz="1400" dirty="0" err="1" smtClean="0">
                <a:latin typeface="+mj-lt"/>
              </a:rPr>
              <a:t>Glazbom</a:t>
            </a:r>
            <a:r>
              <a:rPr lang="sl-SI" sz="1400" dirty="0" smtClean="0">
                <a:latin typeface="+mj-lt"/>
              </a:rPr>
              <a:t> do govora. Zagreb: </a:t>
            </a:r>
            <a:r>
              <a:rPr lang="sl-SI" sz="1400" dirty="0" err="1" smtClean="0">
                <a:latin typeface="+mj-lt"/>
              </a:rPr>
              <a:t>Haid</a:t>
            </a:r>
            <a:r>
              <a:rPr lang="sl-SI" sz="1400" dirty="0" smtClean="0">
                <a:latin typeface="+mj-lt"/>
              </a:rPr>
              <a:t>. // </a:t>
            </a:r>
            <a:r>
              <a:rPr lang="en-GB" sz="1400" dirty="0" smtClean="0">
                <a:latin typeface="+mj-lt"/>
                <a:hlinkClick r:id="rId2"/>
              </a:rPr>
              <a:t> </a:t>
            </a:r>
            <a:r>
              <a:rPr lang="en-GB" sz="1400" dirty="0">
                <a:latin typeface="+mj-lt"/>
                <a:hlinkClick r:id="rId2"/>
              </a:rPr>
              <a:t>https://www.speechbuddy.com/blog/speech-therapy-techniques/6-songs-speech-therapy</a:t>
            </a:r>
            <a:r>
              <a:rPr lang="en-GB" sz="1400" dirty="0" smtClean="0">
                <a:latin typeface="+mj-lt"/>
                <a:hlinkClick r:id="rId2"/>
              </a:rPr>
              <a:t>/</a:t>
            </a:r>
            <a:r>
              <a:rPr lang="sl-SI" sz="1400" dirty="0">
                <a:latin typeface="+mj-lt"/>
              </a:rPr>
              <a:t/>
            </a:r>
            <a:br>
              <a:rPr lang="sl-SI" sz="1400" dirty="0">
                <a:latin typeface="+mj-lt"/>
              </a:rPr>
            </a:br>
            <a:endParaRPr lang="en-GB" sz="1400" dirty="0">
              <a:latin typeface="+mj-lt"/>
            </a:endParaRPr>
          </a:p>
        </p:txBody>
      </p:sp>
      <p:sp>
        <p:nvSpPr>
          <p:cNvPr id="9" name="Označba mesta vsebine 8"/>
          <p:cNvSpPr>
            <a:spLocks noGrp="1"/>
          </p:cNvSpPr>
          <p:nvPr>
            <p:ph idx="1"/>
          </p:nvPr>
        </p:nvSpPr>
        <p:spPr>
          <a:xfrm>
            <a:off x="313509" y="2682241"/>
            <a:ext cx="10990218" cy="3480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dirty="0" smtClean="0">
                <a:latin typeface="+mj-lt"/>
              </a:rPr>
              <a:t>Primeri vaj, primernih za pridobivanje izoliranih glasov (NE za motnje kot posledica motenj koordinacije) </a:t>
            </a:r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endParaRPr lang="sl-SI" sz="2000" dirty="0" smtClean="0"/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endParaRPr lang="sl-SI" sz="2000" dirty="0" smtClean="0"/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r>
              <a:rPr lang="sl-SI" sz="2000" dirty="0" smtClean="0"/>
              <a:t>	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sl-SI" sz="2000" dirty="0"/>
              <a:t>	</a:t>
            </a:r>
            <a:r>
              <a:rPr lang="sl-SI" sz="2000" dirty="0" smtClean="0"/>
              <a:t>						     		</a:t>
            </a: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94" y="3001786"/>
            <a:ext cx="5905500" cy="1190625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126" y="5224378"/>
            <a:ext cx="8924925" cy="1114425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794" y="4082033"/>
            <a:ext cx="9159513" cy="1238250"/>
          </a:xfrm>
          <a:prstGeom prst="rect">
            <a:avLst/>
          </a:prstGeom>
        </p:spPr>
      </p:pic>
      <p:sp>
        <p:nvSpPr>
          <p:cNvPr id="13" name="Naslov 1"/>
          <p:cNvSpPr txBox="1">
            <a:spLocks/>
          </p:cNvSpPr>
          <p:nvPr/>
        </p:nvSpPr>
        <p:spPr>
          <a:xfrm>
            <a:off x="6964681" y="1"/>
            <a:ext cx="5227319" cy="217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70490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značba mesta vsebine 7"/>
          <p:cNvGraphicFramePr>
            <a:graphicFrameLocks noGrp="1"/>
          </p:cNvGraphicFramePr>
          <p:nvPr>
            <p:ph idx="1"/>
            <p:extLst/>
          </p:nvPr>
        </p:nvGraphicFramePr>
        <p:xfrm>
          <a:off x="857794" y="932043"/>
          <a:ext cx="10515600" cy="2377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09464079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776031434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55408554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2686598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VRSTA MOTNJE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MOTEN NIVO</a:t>
                      </a:r>
                      <a:br>
                        <a:rPr lang="sl-SI" dirty="0" smtClean="0"/>
                      </a:br>
                      <a:r>
                        <a:rPr lang="sl-SI" dirty="0" smtClean="0"/>
                        <a:t>FUNKCIJE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GLASBENA</a:t>
                      </a:r>
                      <a:r>
                        <a:rPr lang="sl-SI" baseline="0" dirty="0" smtClean="0"/>
                        <a:t> DEJAVNOST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UČINKOVITOST DEJAVNOSTI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546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APRAKSIJA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Motnje načrtovanja gibov, motnja motorične kontrole in koordinacije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PETJE</a:t>
                      </a:r>
                      <a:endParaRPr lang="sl-SI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sl-SI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sl-SI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RITMIČNE </a:t>
                      </a:r>
                      <a:r>
                        <a:rPr lang="sl-S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DEJAVNOSTI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Zanašanje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avtomatizirano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proizvajanje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govornih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vzorcev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GB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Krepak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ritem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je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gonilna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verbalnega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izra</a:t>
                      </a:r>
                      <a:r>
                        <a:rPr lang="sl-S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anja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zapis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je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opora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958789"/>
                  </a:ext>
                </a:extLst>
              </a:tr>
            </a:tbl>
          </a:graphicData>
        </a:graphic>
      </p:graphicFrame>
      <p:sp>
        <p:nvSpPr>
          <p:cNvPr id="4" name="Naslov 1"/>
          <p:cNvSpPr txBox="1">
            <a:spLocks/>
          </p:cNvSpPr>
          <p:nvPr/>
        </p:nvSpPr>
        <p:spPr>
          <a:xfrm>
            <a:off x="857794" y="287213"/>
            <a:ext cx="10515600" cy="401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dirty="0" smtClean="0">
                <a:solidFill>
                  <a:srgbClr val="C00000"/>
                </a:solidFill>
              </a:rPr>
              <a:t>Glasbene dejavnosti pri posamezni </a:t>
            </a:r>
            <a:r>
              <a:rPr lang="sl-SI" sz="3600" dirty="0" smtClean="0">
                <a:solidFill>
                  <a:srgbClr val="C00000"/>
                </a:solidFill>
              </a:rPr>
              <a:t>govorni </a:t>
            </a:r>
            <a:r>
              <a:rPr lang="sl-SI" sz="3600" dirty="0" smtClean="0">
                <a:solidFill>
                  <a:srgbClr val="C00000"/>
                </a:solidFill>
              </a:rPr>
              <a:t>motnji (3)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383177" y="6488959"/>
            <a:ext cx="116247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400" dirty="0" smtClean="0"/>
              <a:t>Rupnik, M. (2011). </a:t>
            </a:r>
            <a:r>
              <a:rPr lang="en-GB" sz="1400" dirty="0" err="1"/>
              <a:t>Uspešnost</a:t>
            </a:r>
            <a:r>
              <a:rPr lang="en-GB" sz="1400" dirty="0"/>
              <a:t> </a:t>
            </a:r>
            <a:r>
              <a:rPr lang="en-GB" sz="1400" dirty="0" err="1"/>
              <a:t>vključevanja</a:t>
            </a:r>
            <a:r>
              <a:rPr lang="en-GB" sz="1400" dirty="0"/>
              <a:t> in </a:t>
            </a:r>
            <a:r>
              <a:rPr lang="en-GB" sz="1400" dirty="0" err="1"/>
              <a:t>vrste</a:t>
            </a:r>
            <a:r>
              <a:rPr lang="en-GB" sz="1400" dirty="0"/>
              <a:t> </a:t>
            </a:r>
            <a:r>
              <a:rPr lang="en-GB" sz="1400" dirty="0" err="1"/>
              <a:t>glasbenih</a:t>
            </a:r>
            <a:r>
              <a:rPr lang="en-GB" sz="1400" dirty="0"/>
              <a:t> </a:t>
            </a:r>
            <a:r>
              <a:rPr lang="en-GB" sz="1400" dirty="0" err="1" smtClean="0"/>
              <a:t>dejavnosti</a:t>
            </a:r>
            <a:r>
              <a:rPr lang="en-GB" sz="1400" dirty="0" smtClean="0"/>
              <a:t> </a:t>
            </a:r>
            <a:r>
              <a:rPr lang="en-GB" sz="1400" dirty="0"/>
              <a:t>v </a:t>
            </a:r>
            <a:r>
              <a:rPr lang="en-GB" sz="1400" dirty="0" err="1"/>
              <a:t>terapiji</a:t>
            </a:r>
            <a:r>
              <a:rPr lang="en-GB" sz="1400" dirty="0"/>
              <a:t> </a:t>
            </a:r>
            <a:r>
              <a:rPr lang="en-GB" sz="1400" dirty="0" err="1"/>
              <a:t>govorno-jezikovnih</a:t>
            </a:r>
            <a:r>
              <a:rPr lang="en-GB" sz="1400" dirty="0"/>
              <a:t> </a:t>
            </a:r>
            <a:r>
              <a:rPr lang="en-GB" sz="1400" dirty="0" err="1"/>
              <a:t>komunikacijskih</a:t>
            </a:r>
            <a:r>
              <a:rPr lang="en-GB" sz="1400" dirty="0"/>
              <a:t> </a:t>
            </a:r>
            <a:r>
              <a:rPr lang="en-GB" sz="1400" dirty="0" err="1" smtClean="0"/>
              <a:t>motenj</a:t>
            </a:r>
            <a:r>
              <a:rPr lang="sl-SI" sz="1400" dirty="0" smtClean="0"/>
              <a:t>. (str. 40). Diplomsko delo. </a:t>
            </a:r>
            <a:r>
              <a:rPr lang="sl-SI" sz="1400" dirty="0" err="1" smtClean="0"/>
              <a:t>PeF</a:t>
            </a:r>
            <a:r>
              <a:rPr lang="sl-SI" sz="1400" dirty="0" smtClean="0"/>
              <a:t> UL.</a:t>
            </a:r>
            <a:endParaRPr lang="en-GB" sz="1400" dirty="0"/>
          </a:p>
        </p:txBody>
      </p:sp>
      <p:sp>
        <p:nvSpPr>
          <p:cNvPr id="7" name="Pravokotnik 6"/>
          <p:cNvSpPr/>
          <p:nvPr/>
        </p:nvSpPr>
        <p:spPr>
          <a:xfrm>
            <a:off x="2760617" y="528041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 smtClean="0">
                <a:effectLst/>
                <a:latin typeface="Arial" panose="020B0604020202020204" pitchFamily="34" charset="0"/>
              </a:rPr>
              <a:t> </a:t>
            </a:r>
            <a:endParaRPr lang="en-GB" dirty="0"/>
          </a:p>
        </p:txBody>
      </p:sp>
      <p:sp>
        <p:nvSpPr>
          <p:cNvPr id="9" name="Pravokotnik 8"/>
          <p:cNvSpPr/>
          <p:nvPr/>
        </p:nvSpPr>
        <p:spPr>
          <a:xfrm>
            <a:off x="383177" y="3440112"/>
            <a:ext cx="11260182" cy="175432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l-SI" dirty="0">
                <a:latin typeface="+mj-lt"/>
              </a:rPr>
              <a:t>B</a:t>
            </a:r>
            <a:r>
              <a:rPr lang="en-GB" dirty="0" err="1" smtClean="0">
                <a:effectLst/>
                <a:latin typeface="+mj-lt"/>
              </a:rPr>
              <a:t>esede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ali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fraze</a:t>
            </a:r>
            <a:r>
              <a:rPr lang="en-GB" dirty="0" smtClean="0">
                <a:effectLst/>
                <a:latin typeface="+mj-lt"/>
              </a:rPr>
              <a:t>, </a:t>
            </a:r>
            <a:r>
              <a:rPr lang="en-GB" dirty="0" err="1" smtClean="0">
                <a:effectLst/>
                <a:latin typeface="+mj-lt"/>
              </a:rPr>
              <a:t>pri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katerih</a:t>
            </a:r>
            <a:r>
              <a:rPr lang="en-GB" dirty="0" smtClean="0">
                <a:effectLst/>
                <a:latin typeface="+mj-lt"/>
              </a:rPr>
              <a:t> je </a:t>
            </a:r>
            <a:r>
              <a:rPr lang="en-GB" dirty="0" err="1" smtClean="0">
                <a:effectLst/>
                <a:latin typeface="+mj-lt"/>
              </a:rPr>
              <a:t>imel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sl-SI" dirty="0" smtClean="0">
                <a:effectLst/>
                <a:latin typeface="+mj-lt"/>
              </a:rPr>
              <a:t>otrok (ali odrasla oseba) 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te</a:t>
            </a:r>
            <a:r>
              <a:rPr lang="sl-SI" dirty="0" smtClean="0">
                <a:effectLst/>
                <a:latin typeface="+mj-lt"/>
              </a:rPr>
              <a:t>ž</a:t>
            </a:r>
            <a:r>
              <a:rPr lang="en-GB" dirty="0" err="1" smtClean="0">
                <a:effectLst/>
                <a:latin typeface="+mj-lt"/>
              </a:rPr>
              <a:t>ave</a:t>
            </a:r>
            <a:r>
              <a:rPr lang="sl-SI" dirty="0" smtClean="0">
                <a:effectLst/>
                <a:latin typeface="+mj-lt"/>
              </a:rPr>
              <a:t>, so </a:t>
            </a:r>
            <a:r>
              <a:rPr lang="en-GB" dirty="0" err="1" smtClean="0">
                <a:effectLst/>
                <a:latin typeface="+mj-lt"/>
              </a:rPr>
              <a:t>središče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obravnave</a:t>
            </a:r>
            <a:r>
              <a:rPr lang="en-GB" dirty="0" smtClean="0">
                <a:effectLst/>
                <a:latin typeface="+mj-lt"/>
              </a:rPr>
              <a:t>. </a:t>
            </a:r>
            <a:endParaRPr lang="sl-SI" dirty="0" smtClean="0">
              <a:effectLst/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sl-SI" dirty="0" smtClean="0">
                <a:effectLst/>
                <a:latin typeface="+mj-lt"/>
              </a:rPr>
              <a:t>Otrok nas gleda, medtem </a:t>
            </a:r>
            <a:r>
              <a:rPr lang="en-GB" dirty="0" err="1" smtClean="0">
                <a:effectLst/>
                <a:latin typeface="+mj-lt"/>
              </a:rPr>
              <a:t>ko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sl-SI" dirty="0" smtClean="0">
                <a:solidFill>
                  <a:srgbClr val="C00000"/>
                </a:solidFill>
                <a:effectLst/>
                <a:latin typeface="+mj-lt"/>
              </a:rPr>
              <a:t>POJEMO</a:t>
            </a:r>
            <a:r>
              <a:rPr lang="sl-SI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celotno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frazo</a:t>
            </a:r>
            <a:r>
              <a:rPr lang="en-GB" dirty="0" smtClean="0">
                <a:effectLst/>
                <a:latin typeface="+mj-lt"/>
              </a:rPr>
              <a:t>. </a:t>
            </a:r>
            <a:r>
              <a:rPr lang="sl-SI" dirty="0">
                <a:latin typeface="+mj-lt"/>
              </a:rPr>
              <a:t>U</a:t>
            </a:r>
            <a:r>
              <a:rPr lang="en-GB" dirty="0" err="1" smtClean="0">
                <a:effectLst/>
                <a:latin typeface="+mj-lt"/>
              </a:rPr>
              <a:t>porabljamo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pretirane</a:t>
            </a:r>
            <a:r>
              <a:rPr lang="en-GB" dirty="0" smtClean="0">
                <a:effectLst/>
                <a:latin typeface="+mj-lt"/>
              </a:rPr>
              <a:t> gibe </a:t>
            </a:r>
            <a:r>
              <a:rPr lang="en-GB" dirty="0" err="1" smtClean="0">
                <a:effectLst/>
                <a:latin typeface="+mj-lt"/>
              </a:rPr>
              <a:t>ust</a:t>
            </a:r>
            <a:r>
              <a:rPr lang="en-GB" dirty="0" smtClean="0">
                <a:effectLst/>
                <a:latin typeface="+mj-lt"/>
              </a:rPr>
              <a:t>.</a:t>
            </a:r>
            <a:r>
              <a:rPr lang="sl-SI" dirty="0" smtClean="0">
                <a:effectLst/>
                <a:latin typeface="+mj-lt"/>
              </a:rPr>
              <a:t>                                                 Otroka s</a:t>
            </a:r>
            <a:r>
              <a:rPr lang="en-GB" dirty="0" err="1" smtClean="0">
                <a:effectLst/>
                <a:latin typeface="+mj-lt"/>
              </a:rPr>
              <a:t>podbudimo</a:t>
            </a:r>
            <a:r>
              <a:rPr lang="en-GB" dirty="0" smtClean="0">
                <a:effectLst/>
                <a:latin typeface="+mj-lt"/>
              </a:rPr>
              <a:t>, </a:t>
            </a:r>
            <a:r>
              <a:rPr lang="en-GB" dirty="0" smtClean="0">
                <a:solidFill>
                  <a:srgbClr val="C00000"/>
                </a:solidFill>
                <a:effectLst/>
                <a:latin typeface="+mj-lt"/>
              </a:rPr>
              <a:t>da </a:t>
            </a:r>
            <a:r>
              <a:rPr lang="en-GB" dirty="0" err="1" smtClean="0">
                <a:solidFill>
                  <a:srgbClr val="C00000"/>
                </a:solidFill>
                <a:effectLst/>
                <a:latin typeface="+mj-lt"/>
              </a:rPr>
              <a:t>ponovi</a:t>
            </a:r>
            <a:r>
              <a:rPr lang="en-GB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dirty="0" err="1" smtClean="0">
                <a:solidFill>
                  <a:srgbClr val="C00000"/>
                </a:solidFill>
                <a:effectLst/>
                <a:latin typeface="+mj-lt"/>
              </a:rPr>
              <a:t>frazo</a:t>
            </a:r>
            <a:r>
              <a:rPr lang="en-GB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dirty="0" smtClean="0">
                <a:effectLst/>
                <a:latin typeface="+mj-lt"/>
              </a:rPr>
              <a:t>(s </a:t>
            </a:r>
            <a:r>
              <a:rPr lang="en-GB" dirty="0" err="1" smtClean="0">
                <a:effectLst/>
                <a:latin typeface="+mj-lt"/>
              </a:rPr>
              <a:t>petjem</a:t>
            </a:r>
            <a:r>
              <a:rPr lang="en-GB" dirty="0" smtClean="0">
                <a:effectLst/>
                <a:latin typeface="+mj-lt"/>
              </a:rPr>
              <a:t>, ne </a:t>
            </a:r>
            <a:r>
              <a:rPr lang="en-GB" dirty="0" err="1" smtClean="0">
                <a:effectLst/>
                <a:latin typeface="+mj-lt"/>
              </a:rPr>
              <a:t>govorjenjem</a:t>
            </a:r>
            <a:r>
              <a:rPr lang="en-GB" dirty="0" smtClean="0">
                <a:effectLst/>
                <a:latin typeface="+mj-lt"/>
              </a:rPr>
              <a:t>).</a:t>
            </a:r>
            <a:r>
              <a:rPr lang="sl-SI" dirty="0" smtClean="0">
                <a:effectLst/>
                <a:latin typeface="+mj-lt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effectLst/>
                <a:latin typeface="+mj-lt"/>
              </a:rPr>
              <a:t>V </a:t>
            </a:r>
            <a:r>
              <a:rPr lang="en-GB" dirty="0" err="1" smtClean="0">
                <a:effectLst/>
                <a:latin typeface="+mj-lt"/>
              </a:rPr>
              <a:t>naslednjem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koraku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sl-SI" dirty="0" smtClean="0">
                <a:effectLst/>
                <a:latin typeface="+mj-lt"/>
              </a:rPr>
              <a:t>otroku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naročimo</a:t>
            </a:r>
            <a:r>
              <a:rPr lang="en-GB" dirty="0" smtClean="0">
                <a:effectLst/>
                <a:latin typeface="+mj-lt"/>
              </a:rPr>
              <a:t>, da </a:t>
            </a:r>
            <a:r>
              <a:rPr lang="en-GB" dirty="0" err="1" smtClean="0">
                <a:effectLst/>
                <a:latin typeface="+mj-lt"/>
              </a:rPr>
              <a:t>intonira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frazo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smtClean="0">
                <a:solidFill>
                  <a:srgbClr val="C00000"/>
                </a:solidFill>
                <a:effectLst/>
                <a:latin typeface="+mj-lt"/>
              </a:rPr>
              <a:t>z </a:t>
            </a:r>
            <a:r>
              <a:rPr lang="en-GB" dirty="0" err="1" smtClean="0">
                <a:solidFill>
                  <a:srgbClr val="C00000"/>
                </a:solidFill>
                <a:effectLst/>
                <a:latin typeface="+mj-lt"/>
              </a:rPr>
              <a:t>ritmičnim</a:t>
            </a:r>
            <a:r>
              <a:rPr lang="en-GB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dirty="0" err="1" smtClean="0">
                <a:solidFill>
                  <a:srgbClr val="C00000"/>
                </a:solidFill>
                <a:effectLst/>
                <a:latin typeface="+mj-lt"/>
              </a:rPr>
              <a:t>poudarkom</a:t>
            </a:r>
            <a:r>
              <a:rPr lang="sl-SI" dirty="0" smtClean="0">
                <a:latin typeface="+mj-lt"/>
              </a:rPr>
              <a:t>. </a:t>
            </a:r>
          </a:p>
          <a:p>
            <a:pPr marL="285750" indent="-285750">
              <a:buFontTx/>
              <a:buChar char="-"/>
            </a:pPr>
            <a:r>
              <a:rPr lang="en-GB" dirty="0" err="1" smtClean="0">
                <a:effectLst/>
                <a:latin typeface="+mj-lt"/>
              </a:rPr>
              <a:t>Nato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sl-SI" dirty="0" smtClean="0">
                <a:effectLst/>
                <a:latin typeface="+mj-lt"/>
              </a:rPr>
              <a:t>intonirano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frazo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pacient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solidFill>
                  <a:srgbClr val="C00000"/>
                </a:solidFill>
                <a:effectLst/>
                <a:latin typeface="+mj-lt"/>
              </a:rPr>
              <a:t>nadomesti</a:t>
            </a:r>
            <a:r>
              <a:rPr lang="en-GB" dirty="0" smtClean="0">
                <a:solidFill>
                  <a:srgbClr val="C00000"/>
                </a:solidFill>
                <a:effectLst/>
                <a:latin typeface="+mj-lt"/>
              </a:rPr>
              <a:t> z </a:t>
            </a:r>
            <a:r>
              <a:rPr lang="en-GB" dirty="0" err="1" smtClean="0">
                <a:solidFill>
                  <a:srgbClr val="C00000"/>
                </a:solidFill>
                <a:effectLst/>
                <a:latin typeface="+mj-lt"/>
              </a:rPr>
              <a:t>govorjeno</a:t>
            </a:r>
            <a:r>
              <a:rPr lang="en-GB" dirty="0" smtClean="0">
                <a:effectLst/>
                <a:latin typeface="+mj-lt"/>
              </a:rPr>
              <a:t>.</a:t>
            </a:r>
            <a:r>
              <a:rPr lang="sl-SI" dirty="0" smtClean="0">
                <a:effectLst/>
                <a:latin typeface="+mj-lt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effectLst/>
                <a:latin typeface="+mj-lt"/>
              </a:rPr>
              <a:t>V </a:t>
            </a:r>
            <a:r>
              <a:rPr lang="en-GB" dirty="0" err="1" smtClean="0">
                <a:effectLst/>
                <a:latin typeface="+mj-lt"/>
              </a:rPr>
              <a:t>zadnjem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koraku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sl-SI" dirty="0" smtClean="0">
                <a:effectLst/>
                <a:latin typeface="+mj-lt"/>
              </a:rPr>
              <a:t>otrok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solidFill>
                  <a:srgbClr val="C00000"/>
                </a:solidFill>
                <a:effectLst/>
                <a:latin typeface="+mj-lt"/>
              </a:rPr>
              <a:t>te</a:t>
            </a:r>
            <a:r>
              <a:rPr lang="sl-SI" dirty="0" smtClean="0">
                <a:solidFill>
                  <a:srgbClr val="C00000"/>
                </a:solidFill>
                <a:effectLst/>
                <a:latin typeface="+mj-lt"/>
              </a:rPr>
              <a:t>ž</a:t>
            </a:r>
            <a:r>
              <a:rPr lang="en-GB" dirty="0" err="1" smtClean="0">
                <a:solidFill>
                  <a:srgbClr val="C00000"/>
                </a:solidFill>
                <a:effectLst/>
                <a:latin typeface="+mj-lt"/>
              </a:rPr>
              <a:t>avno</a:t>
            </a:r>
            <a:r>
              <a:rPr lang="en-GB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dirty="0" err="1" smtClean="0">
                <a:solidFill>
                  <a:srgbClr val="C00000"/>
                </a:solidFill>
                <a:effectLst/>
                <a:latin typeface="+mj-lt"/>
              </a:rPr>
              <a:t>besedo</a:t>
            </a:r>
            <a:r>
              <a:rPr lang="en-GB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dirty="0" err="1" smtClean="0">
                <a:solidFill>
                  <a:srgbClr val="C00000"/>
                </a:solidFill>
                <a:effectLst/>
                <a:latin typeface="+mj-lt"/>
              </a:rPr>
              <a:t>vstavi</a:t>
            </a:r>
            <a:r>
              <a:rPr lang="en-GB" dirty="0" smtClean="0">
                <a:solidFill>
                  <a:srgbClr val="C00000"/>
                </a:solidFill>
                <a:effectLst/>
                <a:latin typeface="+mj-lt"/>
              </a:rPr>
              <a:t> v </a:t>
            </a:r>
            <a:r>
              <a:rPr lang="en-GB" dirty="0" err="1" smtClean="0">
                <a:solidFill>
                  <a:srgbClr val="C00000"/>
                </a:solidFill>
                <a:effectLst/>
                <a:latin typeface="+mj-lt"/>
              </a:rPr>
              <a:t>stavek</a:t>
            </a:r>
            <a:r>
              <a:rPr lang="en-GB" dirty="0" smtClean="0">
                <a:effectLst/>
                <a:latin typeface="+mj-lt"/>
              </a:rPr>
              <a:t>.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383177" y="5423021"/>
            <a:ext cx="11260182" cy="64633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l-SI" dirty="0">
                <a:latin typeface="+mj-lt"/>
              </a:rPr>
              <a:t>U</a:t>
            </a:r>
            <a:r>
              <a:rPr lang="en-GB" dirty="0" err="1" smtClean="0">
                <a:effectLst/>
                <a:latin typeface="+mj-lt"/>
              </a:rPr>
              <a:t>porablja</a:t>
            </a:r>
            <a:r>
              <a:rPr lang="sl-SI" dirty="0" smtClean="0">
                <a:effectLst/>
                <a:latin typeface="+mj-lt"/>
              </a:rPr>
              <a:t>m</a:t>
            </a:r>
            <a:r>
              <a:rPr lang="en-GB" dirty="0" smtClean="0">
                <a:effectLst/>
                <a:latin typeface="+mj-lt"/>
              </a:rPr>
              <a:t>o</a:t>
            </a:r>
            <a:r>
              <a:rPr lang="sl-SI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ritmičn</a:t>
            </a:r>
            <a:r>
              <a:rPr lang="sl-SI" dirty="0" smtClean="0">
                <a:effectLst/>
                <a:latin typeface="+mj-lt"/>
              </a:rPr>
              <a:t>e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sl-SI" dirty="0" smtClean="0">
                <a:effectLst/>
                <a:latin typeface="+mj-lt"/>
              </a:rPr>
              <a:t>vsebine </a:t>
            </a:r>
            <a:r>
              <a:rPr lang="en-GB" dirty="0" err="1" smtClean="0">
                <a:effectLst/>
                <a:latin typeface="+mj-lt"/>
              </a:rPr>
              <a:t>ali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preprost</a:t>
            </a:r>
            <a:r>
              <a:rPr lang="sl-SI" dirty="0" smtClean="0">
                <a:effectLst/>
                <a:latin typeface="+mj-lt"/>
              </a:rPr>
              <a:t>e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melodičn</a:t>
            </a:r>
            <a:r>
              <a:rPr lang="sl-SI" dirty="0" smtClean="0">
                <a:effectLst/>
                <a:latin typeface="+mj-lt"/>
              </a:rPr>
              <a:t>e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vzorc</a:t>
            </a:r>
            <a:r>
              <a:rPr lang="sl-SI" dirty="0" smtClean="0">
                <a:effectLst/>
                <a:latin typeface="+mj-lt"/>
              </a:rPr>
              <a:t>e</a:t>
            </a:r>
            <a:r>
              <a:rPr lang="en-GB" dirty="0" smtClean="0">
                <a:effectLst/>
                <a:latin typeface="+mj-lt"/>
              </a:rPr>
              <a:t>, </a:t>
            </a:r>
            <a:r>
              <a:rPr lang="en-GB" dirty="0" err="1" smtClean="0">
                <a:effectLst/>
                <a:latin typeface="+mj-lt"/>
              </a:rPr>
              <a:t>kot</a:t>
            </a:r>
            <a:r>
              <a:rPr lang="en-GB" dirty="0" smtClean="0">
                <a:effectLst/>
                <a:latin typeface="+mj-lt"/>
              </a:rPr>
              <a:t> je </a:t>
            </a:r>
            <a:r>
              <a:rPr lang="en-GB" dirty="0" err="1" smtClean="0">
                <a:effectLst/>
                <a:latin typeface="+mj-lt"/>
              </a:rPr>
              <a:t>izmenjevanje</a:t>
            </a:r>
            <a:r>
              <a:rPr lang="sl-SI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sekund</a:t>
            </a:r>
            <a:r>
              <a:rPr lang="en-GB" dirty="0" smtClean="0">
                <a:effectLst/>
                <a:latin typeface="+mj-lt"/>
              </a:rPr>
              <a:t> in </a:t>
            </a:r>
            <a:r>
              <a:rPr lang="en-GB" dirty="0" err="1" smtClean="0">
                <a:effectLst/>
                <a:latin typeface="+mj-lt"/>
              </a:rPr>
              <a:t>terc</a:t>
            </a:r>
            <a:r>
              <a:rPr lang="en-GB" dirty="0" smtClean="0">
                <a:effectLst/>
                <a:latin typeface="+mj-lt"/>
              </a:rPr>
              <a:t>, </a:t>
            </a:r>
            <a:r>
              <a:rPr lang="sl-SI" dirty="0" smtClean="0">
                <a:effectLst/>
                <a:latin typeface="+mj-lt"/>
              </a:rPr>
              <a:t>s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kombinacijo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konsonant</a:t>
            </a:r>
            <a:r>
              <a:rPr lang="en-GB" dirty="0" smtClean="0">
                <a:effectLst/>
                <a:latin typeface="+mj-lt"/>
              </a:rPr>
              <a:t> –</a:t>
            </a:r>
            <a:r>
              <a:rPr lang="sl-SI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vokal</a:t>
            </a:r>
            <a:r>
              <a:rPr lang="en-GB" dirty="0" smtClean="0">
                <a:effectLst/>
                <a:latin typeface="+mj-lt"/>
              </a:rPr>
              <a:t>. </a:t>
            </a:r>
            <a:r>
              <a:rPr lang="en-GB" dirty="0" err="1" smtClean="0">
                <a:effectLst/>
                <a:latin typeface="+mj-lt"/>
              </a:rPr>
              <a:t>Npr</a:t>
            </a:r>
            <a:r>
              <a:rPr lang="en-GB" dirty="0" smtClean="0">
                <a:effectLst/>
                <a:latin typeface="+mj-lt"/>
              </a:rPr>
              <a:t>. di –da –di –</a:t>
            </a:r>
            <a:r>
              <a:rPr lang="sl-SI" dirty="0" smtClean="0">
                <a:effectLst/>
                <a:latin typeface="+mj-lt"/>
              </a:rPr>
              <a:t> </a:t>
            </a:r>
            <a:r>
              <a:rPr lang="en-GB" dirty="0" smtClean="0">
                <a:effectLst/>
                <a:latin typeface="+mj-lt"/>
              </a:rPr>
              <a:t>da </a:t>
            </a:r>
            <a:r>
              <a:rPr lang="en-GB" dirty="0" err="1" smtClean="0">
                <a:effectLst/>
                <a:latin typeface="+mj-lt"/>
              </a:rPr>
              <a:t>ali</a:t>
            </a:r>
            <a:r>
              <a:rPr lang="en-GB" dirty="0" smtClean="0">
                <a:effectLst/>
                <a:latin typeface="+mj-lt"/>
              </a:rPr>
              <a:t> di –pa</a:t>
            </a:r>
            <a:r>
              <a:rPr lang="sl-SI" dirty="0" smtClean="0">
                <a:effectLst/>
                <a:latin typeface="+mj-lt"/>
              </a:rPr>
              <a:t> </a:t>
            </a:r>
            <a:r>
              <a:rPr lang="en-GB" dirty="0" smtClean="0">
                <a:effectLst/>
                <a:latin typeface="+mj-lt"/>
              </a:rPr>
              <a:t> –</a:t>
            </a:r>
            <a:r>
              <a:rPr lang="sl-SI" dirty="0" smtClean="0">
                <a:effectLst/>
                <a:latin typeface="+mj-lt"/>
              </a:rPr>
              <a:t> </a:t>
            </a:r>
            <a:r>
              <a:rPr lang="en-GB" dirty="0" smtClean="0">
                <a:effectLst/>
                <a:latin typeface="+mj-lt"/>
              </a:rPr>
              <a:t>di –</a:t>
            </a:r>
            <a:r>
              <a:rPr lang="sl-SI" dirty="0" smtClean="0">
                <a:effectLst/>
                <a:latin typeface="+mj-lt"/>
              </a:rPr>
              <a:t> </a:t>
            </a:r>
            <a:r>
              <a:rPr lang="en-GB" dirty="0" smtClean="0">
                <a:effectLst/>
                <a:latin typeface="+mj-lt"/>
              </a:rPr>
              <a:t>pa.</a:t>
            </a:r>
            <a:endParaRPr lang="en-GB" dirty="0">
              <a:latin typeface="+mj-lt"/>
            </a:endParaRPr>
          </a:p>
        </p:txBody>
      </p:sp>
      <p:sp>
        <p:nvSpPr>
          <p:cNvPr id="11" name="Naslov 1"/>
          <p:cNvSpPr txBox="1">
            <a:spLocks/>
          </p:cNvSpPr>
          <p:nvPr/>
        </p:nvSpPr>
        <p:spPr>
          <a:xfrm>
            <a:off x="6964681" y="0"/>
            <a:ext cx="5227319" cy="287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74086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značba mesta vsebine 5"/>
          <p:cNvGraphicFramePr>
            <a:graphicFrameLocks noGrp="1"/>
          </p:cNvGraphicFramePr>
          <p:nvPr>
            <p:ph idx="1"/>
            <p:extLst/>
          </p:nvPr>
        </p:nvGraphicFramePr>
        <p:xfrm>
          <a:off x="491847" y="1055625"/>
          <a:ext cx="10515600" cy="2377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69869">
                  <a:extLst>
                    <a:ext uri="{9D8B030D-6E8A-4147-A177-3AD203B41FA5}">
                      <a16:colId xmlns:a16="http://schemas.microsoft.com/office/drawing/2014/main" val="1298055888"/>
                    </a:ext>
                  </a:extLst>
                </a:gridCol>
                <a:gridCol w="2142308">
                  <a:extLst>
                    <a:ext uri="{9D8B030D-6E8A-4147-A177-3AD203B41FA5}">
                      <a16:colId xmlns:a16="http://schemas.microsoft.com/office/drawing/2014/main" val="4025772565"/>
                    </a:ext>
                  </a:extLst>
                </a:gridCol>
                <a:gridCol w="1898469">
                  <a:extLst>
                    <a:ext uri="{9D8B030D-6E8A-4147-A177-3AD203B41FA5}">
                      <a16:colId xmlns:a16="http://schemas.microsoft.com/office/drawing/2014/main" val="2219132738"/>
                    </a:ext>
                  </a:extLst>
                </a:gridCol>
                <a:gridCol w="4804954">
                  <a:extLst>
                    <a:ext uri="{9D8B030D-6E8A-4147-A177-3AD203B41FA5}">
                      <a16:colId xmlns:a16="http://schemas.microsoft.com/office/drawing/2014/main" val="22030967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VRSTA MOTNJE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MOTEN NIVO FUNKCIJE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GLASBENA DEJAVNOST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UČINEK DEJAVNOSTI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96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AFAZIJA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Prizadetost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vseh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jezikovnih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sposobnosti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ravni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modalitet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sl-S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PETJE</a:t>
                      </a:r>
                      <a:endParaRPr lang="en-GB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RITMIČNE </a:t>
                      </a:r>
                      <a:r>
                        <a:rPr lang="sl-S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DEJAVNOSTI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Počasnejša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artikulacija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kontinuirana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izreka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zmanjša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zanašanje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levo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hemisfero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sl-S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Vključi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desno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hemisferne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senzomotorične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mre</a:t>
                      </a:r>
                      <a:r>
                        <a:rPr lang="sl-S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e,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pospeši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glasovno-motorično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načrtovanje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855842"/>
                  </a:ext>
                </a:extLst>
              </a:tr>
            </a:tbl>
          </a:graphicData>
        </a:graphic>
      </p:graphicFrame>
      <p:sp>
        <p:nvSpPr>
          <p:cNvPr id="4" name="Naslov 1"/>
          <p:cNvSpPr txBox="1">
            <a:spLocks noGrp="1"/>
          </p:cNvSpPr>
          <p:nvPr>
            <p:ph type="title"/>
          </p:nvPr>
        </p:nvSpPr>
        <p:spPr>
          <a:xfrm>
            <a:off x="530593" y="397564"/>
            <a:ext cx="10515600" cy="592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200" dirty="0" smtClean="0">
                <a:solidFill>
                  <a:srgbClr val="C00000"/>
                </a:solidFill>
              </a:rPr>
              <a:t>Glasbene dejavnosti pri posamezni </a:t>
            </a:r>
            <a:r>
              <a:rPr lang="sl-SI" sz="3200" dirty="0" smtClean="0">
                <a:solidFill>
                  <a:srgbClr val="C00000"/>
                </a:solidFill>
              </a:rPr>
              <a:t>govorni </a:t>
            </a:r>
            <a:r>
              <a:rPr lang="sl-SI" sz="3200" dirty="0" smtClean="0">
                <a:solidFill>
                  <a:srgbClr val="C00000"/>
                </a:solidFill>
              </a:rPr>
              <a:t>motnji (7</a:t>
            </a:r>
            <a:r>
              <a:rPr lang="sl-SI" sz="3600" dirty="0" smtClean="0">
                <a:solidFill>
                  <a:srgbClr val="C00000"/>
                </a:solidFill>
              </a:rPr>
              <a:t>)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501174" y="6444798"/>
            <a:ext cx="110328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400" dirty="0" smtClean="0">
                <a:latin typeface="+mj-lt"/>
              </a:rPr>
              <a:t>Rupnik, M. (2011). </a:t>
            </a:r>
            <a:r>
              <a:rPr lang="en-GB" sz="1400" dirty="0" err="1">
                <a:latin typeface="+mj-lt"/>
              </a:rPr>
              <a:t>Uspešnost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vključevanja</a:t>
            </a:r>
            <a:r>
              <a:rPr lang="en-GB" sz="1400" dirty="0">
                <a:latin typeface="+mj-lt"/>
              </a:rPr>
              <a:t> in </a:t>
            </a:r>
            <a:r>
              <a:rPr lang="en-GB" sz="1400" dirty="0" err="1">
                <a:latin typeface="+mj-lt"/>
              </a:rPr>
              <a:t>vrste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glasbenih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 smtClean="0">
                <a:latin typeface="+mj-lt"/>
              </a:rPr>
              <a:t>dejavnosti</a:t>
            </a:r>
            <a:r>
              <a:rPr lang="en-GB" sz="1400" dirty="0" smtClean="0">
                <a:latin typeface="+mj-lt"/>
              </a:rPr>
              <a:t> </a:t>
            </a:r>
            <a:r>
              <a:rPr lang="en-GB" sz="1400" dirty="0">
                <a:latin typeface="+mj-lt"/>
              </a:rPr>
              <a:t>v </a:t>
            </a:r>
            <a:r>
              <a:rPr lang="en-GB" sz="1400" dirty="0" err="1">
                <a:latin typeface="+mj-lt"/>
              </a:rPr>
              <a:t>terapiji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govorno-jezikovnih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komunikacijskih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 smtClean="0">
                <a:latin typeface="+mj-lt"/>
              </a:rPr>
              <a:t>motenj</a:t>
            </a:r>
            <a:r>
              <a:rPr lang="sl-SI" sz="1400" dirty="0" smtClean="0">
                <a:latin typeface="+mj-lt"/>
              </a:rPr>
              <a:t>. Diplomsko delo. </a:t>
            </a:r>
            <a:r>
              <a:rPr lang="sl-SI" sz="1400" dirty="0" err="1" smtClean="0">
                <a:latin typeface="+mj-lt"/>
              </a:rPr>
              <a:t>PeF</a:t>
            </a:r>
            <a:r>
              <a:rPr lang="sl-SI" sz="1400" dirty="0" smtClean="0">
                <a:latin typeface="+mj-lt"/>
              </a:rPr>
              <a:t> UL.</a:t>
            </a:r>
            <a:endParaRPr lang="en-GB" sz="1400" dirty="0">
              <a:latin typeface="+mj-lt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513803" y="3530747"/>
            <a:ext cx="11405184" cy="61555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C00000"/>
                </a:solidFill>
                <a:effectLst/>
                <a:latin typeface="+mj-lt"/>
              </a:rPr>
              <a:t>Mrmranje</a:t>
            </a:r>
            <a:r>
              <a:rPr lang="sl-SI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sl-SI" sz="1600" dirty="0" smtClean="0">
                <a:effectLst/>
                <a:latin typeface="+mj-lt"/>
              </a:rPr>
              <a:t>- </a:t>
            </a:r>
            <a:r>
              <a:rPr lang="en-GB" sz="1600" dirty="0" err="1" smtClean="0">
                <a:effectLst/>
                <a:latin typeface="+mj-lt"/>
              </a:rPr>
              <a:t>predstav</a:t>
            </a:r>
            <a:r>
              <a:rPr lang="sl-SI" sz="1600" dirty="0" err="1" smtClean="0">
                <a:effectLst/>
                <a:latin typeface="+mj-lt"/>
              </a:rPr>
              <a:t>imo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ciljno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sl-SI" sz="1600" dirty="0" smtClean="0">
                <a:effectLst/>
                <a:latin typeface="+mj-lt"/>
              </a:rPr>
              <a:t>pevsko </a:t>
            </a:r>
            <a:r>
              <a:rPr lang="en-GB" sz="1600" dirty="0" err="1" smtClean="0">
                <a:effectLst/>
                <a:latin typeface="+mj-lt"/>
              </a:rPr>
              <a:t>frazo</a:t>
            </a:r>
            <a:r>
              <a:rPr lang="en-GB" sz="1600" dirty="0" smtClean="0">
                <a:effectLst/>
                <a:latin typeface="+mj-lt"/>
              </a:rPr>
              <a:t> z </a:t>
            </a:r>
            <a:r>
              <a:rPr lang="en-GB" sz="1600" dirty="0" err="1" smtClean="0">
                <a:effectLst/>
                <a:latin typeface="+mj-lt"/>
              </a:rPr>
              <a:t>vizualno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oporo</a:t>
            </a:r>
            <a:r>
              <a:rPr lang="en-GB" sz="1600" dirty="0" smtClean="0">
                <a:effectLst/>
                <a:latin typeface="+mj-lt"/>
              </a:rPr>
              <a:t> in </a:t>
            </a:r>
            <a:r>
              <a:rPr lang="en-GB" sz="1600" dirty="0" err="1" smtClean="0">
                <a:effectLst/>
                <a:latin typeface="+mj-lt"/>
              </a:rPr>
              <a:t>mrmranjem</a:t>
            </a:r>
            <a:r>
              <a:rPr lang="en-GB" sz="1600" dirty="0" smtClean="0">
                <a:effectLst/>
                <a:latin typeface="+mj-lt"/>
              </a:rPr>
              <a:t> s </a:t>
            </a:r>
            <a:r>
              <a:rPr lang="en-GB" sz="1600" dirty="0" err="1" smtClean="0">
                <a:effectLst/>
                <a:latin typeface="+mj-lt"/>
              </a:rPr>
              <a:t>hitrostjo</a:t>
            </a:r>
            <a:r>
              <a:rPr lang="en-GB" sz="1600" dirty="0" smtClean="0">
                <a:effectLst/>
                <a:latin typeface="+mj-lt"/>
              </a:rPr>
              <a:t> 1 </a:t>
            </a:r>
            <a:r>
              <a:rPr lang="en-GB" sz="1600" dirty="0" err="1" smtClean="0">
                <a:effectLst/>
                <a:latin typeface="+mj-lt"/>
              </a:rPr>
              <a:t>zlog</a:t>
            </a:r>
            <a:r>
              <a:rPr lang="en-GB" sz="1600" dirty="0" smtClean="0">
                <a:effectLst/>
                <a:latin typeface="+mj-lt"/>
              </a:rPr>
              <a:t>/</a:t>
            </a:r>
            <a:r>
              <a:rPr lang="en-GB" sz="1600" dirty="0" err="1" smtClean="0">
                <a:effectLst/>
                <a:latin typeface="+mj-lt"/>
              </a:rPr>
              <a:t>sekundo</a:t>
            </a:r>
            <a:r>
              <a:rPr lang="sl-SI" sz="1600" dirty="0">
                <a:latin typeface="+mj-lt"/>
              </a:rPr>
              <a:t>.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sl-SI" sz="1600" dirty="0">
                <a:latin typeface="+mj-lt"/>
              </a:rPr>
              <a:t>P</a:t>
            </a:r>
            <a:r>
              <a:rPr lang="sl-SI" sz="1600" dirty="0" smtClean="0">
                <a:latin typeface="+mj-lt"/>
              </a:rPr>
              <a:t>ojemo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dvakrat</a:t>
            </a:r>
            <a:r>
              <a:rPr lang="en-GB" sz="1600" dirty="0" smtClean="0">
                <a:effectLst/>
                <a:latin typeface="+mj-lt"/>
              </a:rPr>
              <a:t> z </a:t>
            </a:r>
            <a:r>
              <a:rPr lang="en-GB" sz="1600" dirty="0" err="1" smtClean="0">
                <a:effectLst/>
                <a:latin typeface="+mj-lt"/>
              </a:rPr>
              <a:t>udarjanjem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sl-SI" sz="1600" dirty="0" smtClean="0">
                <a:effectLst/>
                <a:latin typeface="+mj-lt"/>
              </a:rPr>
              <a:t>otrokove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sl-SI" sz="1600" dirty="0" smtClean="0">
                <a:effectLst/>
                <a:latin typeface="+mj-lt"/>
              </a:rPr>
              <a:t>(ali klientove v terapiji) </a:t>
            </a:r>
            <a:r>
              <a:rPr lang="en-GB" sz="1600" dirty="0" err="1" smtClean="0">
                <a:effectLst/>
                <a:latin typeface="+mj-lt"/>
              </a:rPr>
              <a:t>leve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roke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na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vsak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zlog</a:t>
            </a:r>
            <a:r>
              <a:rPr lang="en-GB" sz="1600" dirty="0" smtClean="0">
                <a:effectLst/>
                <a:latin typeface="+mj-lt"/>
              </a:rPr>
              <a:t>.</a:t>
            </a:r>
            <a:endParaRPr lang="en-GB" dirty="0">
              <a:latin typeface="+mj-lt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513804" y="4147614"/>
            <a:ext cx="11405183" cy="36933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l-SI" dirty="0">
                <a:solidFill>
                  <a:srgbClr val="C00000"/>
                </a:solidFill>
                <a:latin typeface="+mj-lt"/>
              </a:rPr>
              <a:t>S</a:t>
            </a:r>
            <a:r>
              <a:rPr lang="en-GB" dirty="0" err="1" smtClean="0">
                <a:solidFill>
                  <a:srgbClr val="C00000"/>
                </a:solidFill>
                <a:effectLst/>
                <a:latin typeface="+mj-lt"/>
              </a:rPr>
              <a:t>kupno</a:t>
            </a:r>
            <a:r>
              <a:rPr lang="en-GB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dirty="0" err="1" smtClean="0">
                <a:solidFill>
                  <a:srgbClr val="C00000"/>
                </a:solidFill>
                <a:effectLst/>
                <a:latin typeface="+mj-lt"/>
              </a:rPr>
              <a:t>petje</a:t>
            </a:r>
            <a:r>
              <a:rPr lang="sl-SI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sl-SI" dirty="0" smtClean="0">
                <a:effectLst/>
                <a:latin typeface="+mj-lt"/>
              </a:rPr>
              <a:t>- </a:t>
            </a:r>
            <a:r>
              <a:rPr lang="sl-SI" sz="1600" dirty="0" smtClean="0">
                <a:effectLst/>
                <a:latin typeface="+mj-lt"/>
              </a:rPr>
              <a:t>oba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skupaj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zapojeta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ciljno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sl-SI" sz="1600" dirty="0" smtClean="0">
                <a:effectLst/>
                <a:latin typeface="+mj-lt"/>
              </a:rPr>
              <a:t>pevsko </a:t>
            </a:r>
            <a:r>
              <a:rPr lang="en-GB" sz="1600" dirty="0" err="1" smtClean="0">
                <a:effectLst/>
                <a:latin typeface="+mj-lt"/>
              </a:rPr>
              <a:t>frazo</a:t>
            </a:r>
            <a:r>
              <a:rPr lang="en-GB" sz="1600" dirty="0" smtClean="0">
                <a:effectLst/>
                <a:latin typeface="+mj-lt"/>
              </a:rPr>
              <a:t>, </a:t>
            </a:r>
            <a:r>
              <a:rPr lang="en-GB" sz="1600" dirty="0" err="1" smtClean="0">
                <a:effectLst/>
                <a:latin typeface="+mj-lt"/>
              </a:rPr>
              <a:t>medtem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ko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sl-SI" sz="1600" dirty="0" smtClean="0">
                <a:effectLst/>
                <a:latin typeface="+mj-lt"/>
              </a:rPr>
              <a:t>(</a:t>
            </a:r>
            <a:r>
              <a:rPr lang="en-GB" sz="1600" dirty="0" err="1" smtClean="0">
                <a:effectLst/>
                <a:latin typeface="+mj-lt"/>
              </a:rPr>
              <a:t>terapev</a:t>
            </a:r>
            <a:r>
              <a:rPr lang="sl-SI" sz="1600" dirty="0" smtClean="0">
                <a:effectLst/>
                <a:latin typeface="+mj-lt"/>
              </a:rPr>
              <a:t>t)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na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vsak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zlog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udarja</a:t>
            </a:r>
            <a:r>
              <a:rPr lang="en-GB" sz="1600" dirty="0" smtClean="0">
                <a:effectLst/>
                <a:latin typeface="+mj-lt"/>
              </a:rPr>
              <a:t> s </a:t>
            </a:r>
            <a:r>
              <a:rPr lang="en-GB" sz="1600" dirty="0" err="1" smtClean="0">
                <a:effectLst/>
                <a:latin typeface="+mj-lt"/>
              </a:rPr>
              <a:t>pacientovo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levo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roko</a:t>
            </a:r>
            <a:r>
              <a:rPr lang="en-GB" sz="1600" dirty="0" smtClean="0">
                <a:effectLst/>
                <a:latin typeface="+mj-lt"/>
              </a:rPr>
              <a:t>.</a:t>
            </a:r>
            <a:endParaRPr lang="en-GB" sz="1600" dirty="0">
              <a:latin typeface="+mj-lt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513804" y="4532335"/>
            <a:ext cx="11405183" cy="61555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C00000"/>
                </a:solidFill>
                <a:effectLst/>
                <a:latin typeface="+mj-lt"/>
              </a:rPr>
              <a:t>Skupno</a:t>
            </a:r>
            <a:r>
              <a:rPr lang="en-GB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dirty="0" err="1" smtClean="0">
                <a:solidFill>
                  <a:srgbClr val="C00000"/>
                </a:solidFill>
                <a:effectLst/>
                <a:latin typeface="+mj-lt"/>
              </a:rPr>
              <a:t>petje</a:t>
            </a:r>
            <a:r>
              <a:rPr lang="en-GB" dirty="0" smtClean="0">
                <a:solidFill>
                  <a:srgbClr val="C00000"/>
                </a:solidFill>
                <a:effectLst/>
                <a:latin typeface="+mj-lt"/>
              </a:rPr>
              <a:t> z </a:t>
            </a:r>
            <a:r>
              <a:rPr lang="en-GB" dirty="0" err="1" smtClean="0">
                <a:solidFill>
                  <a:srgbClr val="C00000"/>
                </a:solidFill>
                <a:effectLst/>
                <a:latin typeface="+mj-lt"/>
              </a:rPr>
              <a:t>ugašanjem</a:t>
            </a:r>
            <a:r>
              <a:rPr lang="sl-SI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sl-SI" sz="1600" dirty="0" smtClean="0">
                <a:latin typeface="+mj-lt"/>
              </a:rPr>
              <a:t>- oba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začneta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peti</a:t>
            </a:r>
            <a:r>
              <a:rPr lang="en-GB" sz="1600" dirty="0" smtClean="0">
                <a:effectLst/>
                <a:latin typeface="+mj-lt"/>
              </a:rPr>
              <a:t> in </a:t>
            </a:r>
            <a:r>
              <a:rPr lang="en-GB" sz="1600" dirty="0" err="1" smtClean="0">
                <a:effectLst/>
                <a:latin typeface="+mj-lt"/>
              </a:rPr>
              <a:t>udarjati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skupaj</a:t>
            </a:r>
            <a:r>
              <a:rPr lang="en-GB" sz="1600" dirty="0" smtClean="0">
                <a:effectLst/>
                <a:latin typeface="+mj-lt"/>
              </a:rPr>
              <a:t>, </a:t>
            </a:r>
            <a:r>
              <a:rPr lang="en-GB" sz="1600" dirty="0" err="1" smtClean="0">
                <a:effectLst/>
                <a:latin typeface="+mj-lt"/>
              </a:rPr>
              <a:t>na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sredini</a:t>
            </a:r>
            <a:r>
              <a:rPr lang="en-GB" sz="1600" dirty="0" smtClean="0">
                <a:effectLst/>
                <a:latin typeface="+mj-lt"/>
              </a:rPr>
              <a:t>  </a:t>
            </a:r>
            <a:r>
              <a:rPr lang="sl-SI" sz="1600" dirty="0" smtClean="0">
                <a:effectLst/>
                <a:latin typeface="+mj-lt"/>
              </a:rPr>
              <a:t>(</a:t>
            </a:r>
            <a:r>
              <a:rPr lang="en-GB" sz="1600" dirty="0" err="1" smtClean="0">
                <a:effectLst/>
                <a:latin typeface="+mj-lt"/>
              </a:rPr>
              <a:t>terapevt</a:t>
            </a:r>
            <a:r>
              <a:rPr lang="sl-SI" sz="1600" dirty="0" smtClean="0">
                <a:effectLst/>
                <a:latin typeface="+mj-lt"/>
              </a:rPr>
              <a:t>)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postopoma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utihne</a:t>
            </a:r>
            <a:r>
              <a:rPr lang="en-GB" sz="1600" dirty="0" smtClean="0">
                <a:effectLst/>
                <a:latin typeface="+mj-lt"/>
              </a:rPr>
              <a:t> in </a:t>
            </a:r>
            <a:r>
              <a:rPr lang="sl-SI" sz="1600" dirty="0" smtClean="0">
                <a:effectLst/>
                <a:latin typeface="+mj-lt"/>
              </a:rPr>
              <a:t>otrok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nadaljuje</a:t>
            </a:r>
            <a:r>
              <a:rPr lang="en-GB" sz="1600" dirty="0" smtClean="0">
                <a:effectLst/>
                <a:latin typeface="+mj-lt"/>
              </a:rPr>
              <a:t> s </a:t>
            </a:r>
            <a:r>
              <a:rPr lang="en-GB" sz="1600" dirty="0" err="1" smtClean="0">
                <a:effectLst/>
                <a:latin typeface="+mj-lt"/>
              </a:rPr>
              <a:t>petjem</a:t>
            </a:r>
            <a:r>
              <a:rPr lang="en-GB" sz="1600" dirty="0" smtClean="0">
                <a:effectLst/>
                <a:latin typeface="+mj-lt"/>
              </a:rPr>
              <a:t> le </a:t>
            </a:r>
            <a:r>
              <a:rPr lang="en-GB" sz="1600" dirty="0" err="1" smtClean="0">
                <a:effectLst/>
                <a:latin typeface="+mj-lt"/>
              </a:rPr>
              <a:t>ob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pomoči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udarjanja</a:t>
            </a:r>
            <a:r>
              <a:rPr lang="en-GB" sz="1600" dirty="0" smtClean="0">
                <a:effectLst/>
                <a:latin typeface="+mj-lt"/>
              </a:rPr>
              <a:t> z </a:t>
            </a:r>
            <a:r>
              <a:rPr lang="en-GB" sz="1600" dirty="0" err="1" smtClean="0">
                <a:effectLst/>
                <a:latin typeface="+mj-lt"/>
              </a:rPr>
              <a:t>roko</a:t>
            </a:r>
            <a:r>
              <a:rPr lang="en-GB" sz="1600" dirty="0" smtClean="0">
                <a:effectLst/>
                <a:latin typeface="+mj-lt"/>
              </a:rPr>
              <a:t>.</a:t>
            </a:r>
            <a:endParaRPr lang="en-GB" sz="1600" dirty="0">
              <a:latin typeface="+mj-lt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518158" y="5157479"/>
            <a:ext cx="11405182" cy="36933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C00000"/>
                </a:solidFill>
                <a:effectLst/>
                <a:latin typeface="+mj-lt"/>
              </a:rPr>
              <a:t>Takojšnja</a:t>
            </a:r>
            <a:r>
              <a:rPr lang="en-GB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dirty="0" err="1" smtClean="0">
                <a:solidFill>
                  <a:srgbClr val="C00000"/>
                </a:solidFill>
                <a:effectLst/>
                <a:latin typeface="+mj-lt"/>
              </a:rPr>
              <a:t>ponovitev</a:t>
            </a:r>
            <a:r>
              <a:rPr lang="sl-SI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sl-SI" sz="1600" dirty="0" smtClean="0">
                <a:effectLst/>
                <a:latin typeface="+mj-lt"/>
              </a:rPr>
              <a:t>– (t</a:t>
            </a:r>
            <a:r>
              <a:rPr lang="en-GB" sz="1600" dirty="0" err="1" smtClean="0">
                <a:effectLst/>
                <a:latin typeface="+mj-lt"/>
              </a:rPr>
              <a:t>erapevt</a:t>
            </a:r>
            <a:r>
              <a:rPr lang="sl-SI" sz="1600" dirty="0" smtClean="0">
                <a:effectLst/>
                <a:latin typeface="+mj-lt"/>
              </a:rPr>
              <a:t>)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poje</a:t>
            </a:r>
            <a:r>
              <a:rPr lang="en-GB" sz="1600" dirty="0" smtClean="0">
                <a:effectLst/>
                <a:latin typeface="+mj-lt"/>
              </a:rPr>
              <a:t> in </a:t>
            </a:r>
            <a:r>
              <a:rPr lang="en-GB" sz="1600" dirty="0" err="1" smtClean="0">
                <a:effectLst/>
                <a:latin typeface="+mj-lt"/>
              </a:rPr>
              <a:t>udarja</a:t>
            </a:r>
            <a:r>
              <a:rPr lang="en-GB" sz="1600" dirty="0" smtClean="0">
                <a:effectLst/>
                <a:latin typeface="+mj-lt"/>
              </a:rPr>
              <a:t> z </a:t>
            </a:r>
            <a:r>
              <a:rPr lang="en-GB" sz="1600" dirty="0" err="1" smtClean="0">
                <a:effectLst/>
                <a:latin typeface="+mj-lt"/>
              </a:rPr>
              <a:t>roko</a:t>
            </a:r>
            <a:r>
              <a:rPr lang="en-GB" sz="1600" dirty="0" smtClean="0">
                <a:effectLst/>
                <a:latin typeface="+mj-lt"/>
              </a:rPr>
              <a:t>, </a:t>
            </a:r>
            <a:r>
              <a:rPr lang="en-GB" sz="1600" dirty="0" err="1" smtClean="0">
                <a:effectLst/>
                <a:latin typeface="+mj-lt"/>
              </a:rPr>
              <a:t>medtem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ko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sl-SI" sz="1600" dirty="0" smtClean="0">
                <a:effectLst/>
                <a:latin typeface="+mj-lt"/>
              </a:rPr>
              <a:t>otrok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posluša</a:t>
            </a:r>
            <a:r>
              <a:rPr lang="sl-SI" sz="1600" dirty="0" smtClean="0">
                <a:effectLst/>
                <a:latin typeface="+mj-lt"/>
              </a:rPr>
              <a:t>, n</a:t>
            </a:r>
            <a:r>
              <a:rPr lang="en-GB" sz="1600" dirty="0" err="1" smtClean="0">
                <a:effectLst/>
                <a:latin typeface="+mj-lt"/>
              </a:rPr>
              <a:t>ato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sl-SI" sz="1600" dirty="0" smtClean="0">
                <a:effectLst/>
                <a:latin typeface="+mj-lt"/>
              </a:rPr>
              <a:t>otrok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takoj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ponovi</a:t>
            </a:r>
            <a:r>
              <a:rPr lang="sl-SI" sz="1600" dirty="0" smtClean="0">
                <a:effectLst/>
                <a:latin typeface="+mj-lt"/>
              </a:rPr>
              <a:t> sam. </a:t>
            </a:r>
            <a:endParaRPr lang="en-GB" sz="1600" dirty="0">
              <a:latin typeface="+mj-lt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513803" y="5536402"/>
            <a:ext cx="11007634" cy="61555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C00000"/>
                </a:solidFill>
                <a:effectLst/>
                <a:latin typeface="+mj-lt"/>
              </a:rPr>
              <a:t>Odgovor</a:t>
            </a:r>
            <a:r>
              <a:rPr lang="en-GB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dirty="0" err="1" smtClean="0">
                <a:solidFill>
                  <a:srgbClr val="C00000"/>
                </a:solidFill>
                <a:effectLst/>
                <a:latin typeface="+mj-lt"/>
              </a:rPr>
              <a:t>na</a:t>
            </a:r>
            <a:r>
              <a:rPr lang="en-GB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dirty="0" err="1" smtClean="0">
                <a:solidFill>
                  <a:srgbClr val="C00000"/>
                </a:solidFill>
                <a:effectLst/>
                <a:latin typeface="+mj-lt"/>
              </a:rPr>
              <a:t>vprašanje</a:t>
            </a:r>
            <a:r>
              <a:rPr lang="sl-SI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sl-SI" dirty="0" smtClean="0">
                <a:effectLst/>
                <a:latin typeface="+mj-lt"/>
              </a:rPr>
              <a:t>- </a:t>
            </a:r>
            <a:r>
              <a:rPr lang="sl-SI" sz="1600" dirty="0" smtClean="0">
                <a:effectLst/>
                <a:latin typeface="+mj-lt"/>
              </a:rPr>
              <a:t>p</a:t>
            </a:r>
            <a:r>
              <a:rPr lang="en-GB" sz="1600" dirty="0" smtClean="0">
                <a:effectLst/>
                <a:latin typeface="+mj-lt"/>
              </a:rPr>
              <a:t>o </a:t>
            </a:r>
            <a:r>
              <a:rPr lang="en-GB" sz="1600" dirty="0" err="1" smtClean="0">
                <a:effectLst/>
                <a:latin typeface="+mj-lt"/>
              </a:rPr>
              <a:t>uspešni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ponovitvi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fraze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iz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četrtega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nivoja</a:t>
            </a:r>
            <a:r>
              <a:rPr lang="sl-SI" sz="1600" dirty="0" smtClean="0">
                <a:effectLst/>
                <a:latin typeface="+mj-lt"/>
              </a:rPr>
              <a:t> (</a:t>
            </a:r>
            <a:r>
              <a:rPr lang="en-GB" sz="1600" dirty="0" err="1" smtClean="0">
                <a:effectLst/>
                <a:latin typeface="+mj-lt"/>
              </a:rPr>
              <a:t>terapevt</a:t>
            </a:r>
            <a:r>
              <a:rPr lang="sl-SI" sz="1600" dirty="0" smtClean="0">
                <a:effectLst/>
                <a:latin typeface="+mj-lt"/>
              </a:rPr>
              <a:t>)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hitro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intonira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vprašanje</a:t>
            </a:r>
            <a:r>
              <a:rPr lang="en-GB" sz="1600" dirty="0" smtClean="0">
                <a:effectLst/>
                <a:latin typeface="+mj-lt"/>
              </a:rPr>
              <a:t> (</a:t>
            </a:r>
            <a:r>
              <a:rPr lang="en-GB" sz="1600" dirty="0" err="1" smtClean="0">
                <a:effectLst/>
                <a:latin typeface="+mj-lt"/>
              </a:rPr>
              <a:t>npr</a:t>
            </a:r>
            <a:r>
              <a:rPr lang="en-GB" sz="1600" dirty="0" smtClean="0">
                <a:effectLst/>
                <a:latin typeface="+mj-lt"/>
              </a:rPr>
              <a:t>. </a:t>
            </a:r>
            <a:r>
              <a:rPr lang="en-GB" sz="1600" dirty="0" err="1" smtClean="0">
                <a:effectLst/>
                <a:latin typeface="+mj-lt"/>
              </a:rPr>
              <a:t>Kaj</a:t>
            </a:r>
            <a:r>
              <a:rPr lang="en-GB" sz="1600" dirty="0" smtClean="0">
                <a:effectLst/>
                <a:latin typeface="+mj-lt"/>
              </a:rPr>
              <a:t> s</a:t>
            </a:r>
            <a:r>
              <a:rPr lang="sl-SI" sz="1600" dirty="0" smtClean="0">
                <a:effectLst/>
                <a:latin typeface="+mj-lt"/>
              </a:rPr>
              <a:t>i rekel</a:t>
            </a:r>
            <a:r>
              <a:rPr lang="en-GB" sz="1600" dirty="0" smtClean="0">
                <a:effectLst/>
                <a:latin typeface="+mj-lt"/>
              </a:rPr>
              <a:t>?) in </a:t>
            </a:r>
            <a:r>
              <a:rPr lang="sl-SI" sz="1600" dirty="0" smtClean="0">
                <a:effectLst/>
                <a:latin typeface="+mj-lt"/>
              </a:rPr>
              <a:t>otrok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odgovori</a:t>
            </a:r>
            <a:r>
              <a:rPr lang="en-GB" sz="1600" dirty="0" smtClean="0">
                <a:effectLst/>
                <a:latin typeface="+mj-lt"/>
              </a:rPr>
              <a:t> z </a:t>
            </a:r>
            <a:r>
              <a:rPr lang="en-GB" sz="1600" dirty="0" err="1" smtClean="0">
                <a:effectLst/>
                <a:latin typeface="+mj-lt"/>
              </a:rPr>
              <a:t>intonirano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ciljno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frazo</a:t>
            </a:r>
            <a:r>
              <a:rPr lang="en-GB" sz="1600" dirty="0" smtClean="0">
                <a:effectLst/>
                <a:latin typeface="+mj-lt"/>
              </a:rPr>
              <a:t>. Edina </a:t>
            </a:r>
            <a:r>
              <a:rPr lang="en-GB" sz="1600" dirty="0" err="1" smtClean="0">
                <a:effectLst/>
                <a:latin typeface="+mj-lt"/>
              </a:rPr>
              <a:t>dovoljena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opora</a:t>
            </a:r>
            <a:r>
              <a:rPr lang="en-GB" sz="1600" dirty="0" smtClean="0">
                <a:effectLst/>
                <a:latin typeface="+mj-lt"/>
              </a:rPr>
              <a:t> je </a:t>
            </a:r>
            <a:r>
              <a:rPr lang="en-GB" sz="1600" dirty="0" err="1" smtClean="0">
                <a:effectLst/>
                <a:latin typeface="+mj-lt"/>
              </a:rPr>
              <a:t>udarjanje</a:t>
            </a:r>
            <a:r>
              <a:rPr lang="en-GB" sz="1600" dirty="0" smtClean="0">
                <a:effectLst/>
                <a:latin typeface="+mj-lt"/>
              </a:rPr>
              <a:t> z </a:t>
            </a:r>
            <a:r>
              <a:rPr lang="en-GB" sz="1600" dirty="0" err="1" smtClean="0">
                <a:effectLst/>
                <a:latin typeface="+mj-lt"/>
              </a:rPr>
              <a:t>roko</a:t>
            </a:r>
            <a:r>
              <a:rPr lang="en-GB" sz="1600" dirty="0" smtClean="0">
                <a:effectLst/>
                <a:latin typeface="+mj-lt"/>
              </a:rPr>
              <a:t>.</a:t>
            </a:r>
            <a:endParaRPr lang="en-GB" sz="1600" dirty="0">
              <a:latin typeface="+mj-lt"/>
            </a:endParaRPr>
          </a:p>
        </p:txBody>
      </p:sp>
      <p:sp>
        <p:nvSpPr>
          <p:cNvPr id="12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9433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0949" y="365125"/>
            <a:ext cx="10515600" cy="402041"/>
          </a:xfrm>
        </p:spPr>
        <p:txBody>
          <a:bodyPr>
            <a:normAutofit fontScale="90000"/>
          </a:bodyPr>
          <a:lstStyle/>
          <a:p>
            <a:r>
              <a:rPr lang="sl-SI" sz="2700" dirty="0" smtClean="0">
                <a:hlinkClick r:id="rId3"/>
              </a:rPr>
              <a:t>https://www.youtube.com/watch?v=btkx_YK4X_U</a:t>
            </a:r>
            <a:r>
              <a:rPr lang="sl-SI" sz="2700" dirty="0" smtClean="0"/>
              <a:t> </a:t>
            </a:r>
            <a:endParaRPr lang="en-GB" sz="2700" dirty="0"/>
          </a:p>
        </p:txBody>
      </p:sp>
      <p:pic>
        <p:nvPicPr>
          <p:cNvPr id="5" name="btkx_YK4X_U"/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0949" y="1013865"/>
            <a:ext cx="10045166" cy="5650406"/>
          </a:xfrm>
          <a:prstGeom prst="rect">
            <a:avLst/>
          </a:prstGeom>
        </p:spPr>
      </p:pic>
      <p:sp>
        <p:nvSpPr>
          <p:cNvPr id="4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60521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značba mesta vsebine 4"/>
          <p:cNvGraphicFramePr>
            <a:graphicFrameLocks noGrp="1"/>
          </p:cNvGraphicFramePr>
          <p:nvPr>
            <p:ph idx="1"/>
            <p:extLst/>
          </p:nvPr>
        </p:nvGraphicFramePr>
        <p:xfrm>
          <a:off x="353784" y="1242149"/>
          <a:ext cx="10515600" cy="2103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68585">
                  <a:extLst>
                    <a:ext uri="{9D8B030D-6E8A-4147-A177-3AD203B41FA5}">
                      <a16:colId xmlns:a16="http://schemas.microsoft.com/office/drawing/2014/main" val="317718256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187481657"/>
                    </a:ext>
                  </a:extLst>
                </a:gridCol>
                <a:gridCol w="1960515">
                  <a:extLst>
                    <a:ext uri="{9D8B030D-6E8A-4147-A177-3AD203B41FA5}">
                      <a16:colId xmlns:a16="http://schemas.microsoft.com/office/drawing/2014/main" val="166996113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1699116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VRSTA MOTNJE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MOTEN NIVO</a:t>
                      </a:r>
                    </a:p>
                    <a:p>
                      <a:r>
                        <a:rPr lang="sl-SI" dirty="0" smtClean="0"/>
                        <a:t>FUNKCIJE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GLASBENA DEJAVNOST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UČINKOVITOST DEJAVNOSTI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825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ZAKASNEL GOVORNI RAZVOJ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Počasnejši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govorno-jezikovni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razvoj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slabša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koncentracija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usmerjena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pozornost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  <a:r>
                        <a:rPr lang="sl-S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poslušanja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slušne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percepcije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procesiranja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zapomnitve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glasov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POSLUŠANJE GLASBE, </a:t>
                      </a:r>
                      <a:endParaRPr lang="sl-SI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PETJE, </a:t>
                      </a:r>
                      <a:endParaRPr lang="sl-SI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IGRANJE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Izboljšanje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koncentracije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usmerjene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pozornosti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poslušanja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percepcije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procesiranja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zapomnitve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glasov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261227"/>
                  </a:ext>
                </a:extLst>
              </a:tr>
            </a:tbl>
          </a:graphicData>
        </a:graphic>
      </p:graphicFrame>
      <p:sp>
        <p:nvSpPr>
          <p:cNvPr id="4" name="Naslov 1"/>
          <p:cNvSpPr txBox="1">
            <a:spLocks noGrp="1"/>
          </p:cNvSpPr>
          <p:nvPr>
            <p:ph type="title"/>
          </p:nvPr>
        </p:nvSpPr>
        <p:spPr>
          <a:xfrm>
            <a:off x="353784" y="388373"/>
            <a:ext cx="11269945" cy="592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dirty="0" smtClean="0">
                <a:solidFill>
                  <a:srgbClr val="C00000"/>
                </a:solidFill>
              </a:rPr>
              <a:t>Glasbene dejavnosti pri posamezni govorno/jezikovni motnji (8-1)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353784" y="6466097"/>
            <a:ext cx="110328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400" dirty="0" smtClean="0">
                <a:latin typeface="+mj-lt"/>
              </a:rPr>
              <a:t>Rupnik, M. (2011). </a:t>
            </a:r>
            <a:r>
              <a:rPr lang="en-GB" sz="1400" dirty="0" err="1">
                <a:latin typeface="+mj-lt"/>
              </a:rPr>
              <a:t>Uspešnost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vključevanja</a:t>
            </a:r>
            <a:r>
              <a:rPr lang="en-GB" sz="1400" dirty="0">
                <a:latin typeface="+mj-lt"/>
              </a:rPr>
              <a:t> in </a:t>
            </a:r>
            <a:r>
              <a:rPr lang="en-GB" sz="1400" dirty="0" err="1">
                <a:latin typeface="+mj-lt"/>
              </a:rPr>
              <a:t>vrste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glasbenih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 smtClean="0">
                <a:latin typeface="+mj-lt"/>
              </a:rPr>
              <a:t>dejavnosti</a:t>
            </a:r>
            <a:r>
              <a:rPr lang="en-GB" sz="1400" dirty="0" smtClean="0">
                <a:latin typeface="+mj-lt"/>
              </a:rPr>
              <a:t> </a:t>
            </a:r>
            <a:r>
              <a:rPr lang="en-GB" sz="1400" dirty="0">
                <a:latin typeface="+mj-lt"/>
              </a:rPr>
              <a:t>v </a:t>
            </a:r>
            <a:r>
              <a:rPr lang="en-GB" sz="1400" dirty="0" err="1">
                <a:latin typeface="+mj-lt"/>
              </a:rPr>
              <a:t>terapiji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govorno-jezikovnih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komunikacijskih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 smtClean="0">
                <a:latin typeface="+mj-lt"/>
              </a:rPr>
              <a:t>motenj</a:t>
            </a:r>
            <a:r>
              <a:rPr lang="sl-SI" sz="1400" dirty="0" smtClean="0">
                <a:latin typeface="+mj-lt"/>
              </a:rPr>
              <a:t>. Diplomsko delo. </a:t>
            </a:r>
            <a:r>
              <a:rPr lang="sl-SI" sz="1400" dirty="0" err="1" smtClean="0">
                <a:latin typeface="+mj-lt"/>
              </a:rPr>
              <a:t>PeF</a:t>
            </a:r>
            <a:r>
              <a:rPr lang="sl-SI" sz="1400" dirty="0" smtClean="0">
                <a:latin typeface="+mj-lt"/>
              </a:rPr>
              <a:t> UL.</a:t>
            </a:r>
            <a:endParaRPr lang="en-GB" sz="1400" dirty="0">
              <a:latin typeface="+mj-lt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353784" y="3485953"/>
            <a:ext cx="11453947" cy="286232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err="1" smtClean="0">
                <a:effectLst/>
                <a:latin typeface="+mj-lt"/>
              </a:rPr>
              <a:t>Pri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mlajših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otrocih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izbiramo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solidFill>
                  <a:srgbClr val="C00000"/>
                </a:solidFill>
                <a:effectLst/>
                <a:latin typeface="+mj-lt"/>
              </a:rPr>
              <a:t>preproste</a:t>
            </a:r>
            <a:r>
              <a:rPr lang="en-GB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dirty="0" err="1" smtClean="0">
                <a:solidFill>
                  <a:srgbClr val="C00000"/>
                </a:solidFill>
                <a:effectLst/>
                <a:latin typeface="+mj-lt"/>
              </a:rPr>
              <a:t>melodije</a:t>
            </a:r>
            <a:r>
              <a:rPr lang="en-GB" dirty="0" smtClean="0">
                <a:effectLst/>
                <a:latin typeface="+mj-lt"/>
              </a:rPr>
              <a:t>, </a:t>
            </a:r>
            <a:r>
              <a:rPr lang="en-GB" dirty="0" err="1" smtClean="0">
                <a:effectLst/>
                <a:latin typeface="+mj-lt"/>
              </a:rPr>
              <a:t>ki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nimajo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zapletenega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ritma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ali</a:t>
            </a:r>
            <a:r>
              <a:rPr lang="sl-SI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širokega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vokalnega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obseg</a:t>
            </a:r>
            <a:r>
              <a:rPr lang="sl-SI" dirty="0" smtClean="0">
                <a:effectLst/>
                <a:latin typeface="+mj-lt"/>
              </a:rPr>
              <a:t>a. </a:t>
            </a:r>
            <a:r>
              <a:rPr lang="en-GB" dirty="0" err="1" smtClean="0">
                <a:effectLst/>
                <a:latin typeface="+mj-lt"/>
              </a:rPr>
              <a:t>Pri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starejših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otrocih</a:t>
            </a:r>
            <a:r>
              <a:rPr lang="sl-SI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uporabimo</a:t>
            </a:r>
            <a:r>
              <a:rPr lang="en-GB" dirty="0" smtClean="0">
                <a:effectLst/>
                <a:latin typeface="+mj-lt"/>
              </a:rPr>
              <a:t> pet-</a:t>
            </a:r>
            <a:r>
              <a:rPr lang="en-GB" dirty="0" err="1" smtClean="0">
                <a:effectLst/>
                <a:latin typeface="+mj-lt"/>
              </a:rPr>
              <a:t>tonske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melodije</a:t>
            </a:r>
            <a:r>
              <a:rPr lang="en-GB" dirty="0" smtClean="0">
                <a:effectLst/>
                <a:latin typeface="+mj-lt"/>
              </a:rPr>
              <a:t> in </a:t>
            </a:r>
            <a:r>
              <a:rPr lang="en-GB" dirty="0" err="1" smtClean="0">
                <a:effectLst/>
                <a:latin typeface="+mj-lt"/>
              </a:rPr>
              <a:t>kasneje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preidemo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na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šest</a:t>
            </a:r>
            <a:r>
              <a:rPr lang="en-GB" dirty="0" smtClean="0">
                <a:effectLst/>
                <a:latin typeface="+mj-lt"/>
              </a:rPr>
              <a:t>-do </a:t>
            </a:r>
            <a:r>
              <a:rPr lang="en-GB" dirty="0" err="1" smtClean="0">
                <a:effectLst/>
                <a:latin typeface="+mj-lt"/>
              </a:rPr>
              <a:t>osem-tonske</a:t>
            </a:r>
            <a:r>
              <a:rPr lang="en-GB" dirty="0" smtClean="0">
                <a:effectLst/>
                <a:latin typeface="+mj-lt"/>
              </a:rPr>
              <a:t>.</a:t>
            </a:r>
            <a:endParaRPr lang="sl-SI" dirty="0" smtClean="0">
              <a:effectLst/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GB" dirty="0" err="1" smtClean="0">
                <a:effectLst/>
                <a:latin typeface="+mj-lt"/>
              </a:rPr>
              <a:t>Začnemo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sl-SI" dirty="0" smtClean="0">
                <a:effectLst/>
                <a:latin typeface="+mj-lt"/>
              </a:rPr>
              <a:t>z </a:t>
            </a:r>
            <a:r>
              <a:rPr lang="sl-SI" dirty="0" smtClean="0">
                <a:solidFill>
                  <a:srgbClr val="C00000"/>
                </a:solidFill>
                <a:effectLst/>
                <a:latin typeface="+mj-lt"/>
              </a:rPr>
              <a:t>obsegom</a:t>
            </a:r>
            <a:r>
              <a:rPr lang="sl-SI" dirty="0" smtClean="0">
                <a:effectLst/>
                <a:latin typeface="+mj-lt"/>
              </a:rPr>
              <a:t> </a:t>
            </a:r>
            <a:r>
              <a:rPr lang="en-GB" dirty="0" smtClean="0">
                <a:effectLst/>
                <a:latin typeface="+mj-lt"/>
              </a:rPr>
              <a:t>(</a:t>
            </a:r>
            <a:r>
              <a:rPr lang="sl-SI" dirty="0" smtClean="0">
                <a:effectLst/>
                <a:latin typeface="+mj-lt"/>
              </a:rPr>
              <a:t>c</a:t>
            </a:r>
            <a:r>
              <a:rPr lang="en-GB" dirty="0" smtClean="0">
                <a:effectLst/>
                <a:latin typeface="+mj-lt"/>
              </a:rPr>
              <a:t>1-</a:t>
            </a:r>
            <a:r>
              <a:rPr lang="sl-SI" dirty="0" smtClean="0">
                <a:effectLst/>
                <a:latin typeface="+mj-lt"/>
              </a:rPr>
              <a:t>a</a:t>
            </a:r>
            <a:r>
              <a:rPr lang="en-GB" dirty="0" smtClean="0">
                <a:effectLst/>
                <a:latin typeface="+mj-lt"/>
              </a:rPr>
              <a:t>1) in </a:t>
            </a:r>
            <a:r>
              <a:rPr lang="en-GB" dirty="0" err="1" smtClean="0">
                <a:effectLst/>
                <a:latin typeface="+mj-lt"/>
              </a:rPr>
              <a:t>postopoma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razširjamo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obseg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petja</a:t>
            </a:r>
            <a:r>
              <a:rPr lang="en-GB" dirty="0" smtClean="0">
                <a:effectLst/>
                <a:latin typeface="+mj-lt"/>
              </a:rPr>
              <a:t>.</a:t>
            </a:r>
            <a:endParaRPr lang="sl-SI" dirty="0" smtClean="0">
              <a:effectLst/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GB" dirty="0" err="1" smtClean="0">
                <a:effectLst/>
                <a:latin typeface="+mj-lt"/>
              </a:rPr>
              <a:t>Izbiramo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pesmi</a:t>
            </a:r>
            <a:r>
              <a:rPr lang="en-GB" dirty="0" smtClean="0">
                <a:effectLst/>
                <a:latin typeface="+mj-lt"/>
              </a:rPr>
              <a:t>, </a:t>
            </a:r>
            <a:r>
              <a:rPr lang="en-GB" dirty="0" err="1" smtClean="0">
                <a:effectLst/>
                <a:latin typeface="+mj-lt"/>
              </a:rPr>
              <a:t>ki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spodbujajo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solidFill>
                  <a:srgbClr val="C00000"/>
                </a:solidFill>
                <a:effectLst/>
                <a:latin typeface="+mj-lt"/>
              </a:rPr>
              <a:t>gibanje</a:t>
            </a:r>
            <a:r>
              <a:rPr lang="en-GB" dirty="0" smtClean="0">
                <a:effectLst/>
                <a:latin typeface="+mj-lt"/>
              </a:rPr>
              <a:t>.</a:t>
            </a:r>
            <a:endParaRPr lang="sl-SI" dirty="0" smtClean="0">
              <a:effectLst/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GB" dirty="0" err="1" smtClean="0">
                <a:effectLst/>
                <a:latin typeface="+mj-lt"/>
              </a:rPr>
              <a:t>Izbiramo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pesmi</a:t>
            </a:r>
            <a:r>
              <a:rPr lang="en-GB" dirty="0" smtClean="0">
                <a:effectLst/>
                <a:latin typeface="+mj-lt"/>
              </a:rPr>
              <a:t>, </a:t>
            </a:r>
            <a:r>
              <a:rPr lang="en-GB" dirty="0" err="1" smtClean="0">
                <a:effectLst/>
                <a:latin typeface="+mj-lt"/>
              </a:rPr>
              <a:t>ki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imajo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solidFill>
                  <a:srgbClr val="C00000"/>
                </a:solidFill>
                <a:effectLst/>
                <a:latin typeface="+mj-lt"/>
              </a:rPr>
              <a:t>veliko</a:t>
            </a:r>
            <a:r>
              <a:rPr lang="en-GB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dirty="0" err="1" smtClean="0">
                <a:solidFill>
                  <a:srgbClr val="C00000"/>
                </a:solidFill>
                <a:effectLst/>
                <a:latin typeface="+mj-lt"/>
              </a:rPr>
              <a:t>ponovitev</a:t>
            </a:r>
            <a:r>
              <a:rPr lang="en-GB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besed</a:t>
            </a:r>
            <a:r>
              <a:rPr lang="en-GB" dirty="0" smtClean="0">
                <a:effectLst/>
                <a:latin typeface="+mj-lt"/>
              </a:rPr>
              <a:t> in </a:t>
            </a:r>
            <a:r>
              <a:rPr lang="en-GB" dirty="0" err="1" smtClean="0">
                <a:effectLst/>
                <a:latin typeface="+mj-lt"/>
              </a:rPr>
              <a:t>melodije</a:t>
            </a:r>
            <a:r>
              <a:rPr lang="en-GB" dirty="0" smtClean="0">
                <a:effectLst/>
                <a:latin typeface="+mj-lt"/>
              </a:rPr>
              <a:t>. </a:t>
            </a:r>
            <a:endParaRPr lang="sl-SI" dirty="0" smtClean="0">
              <a:effectLst/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GB" dirty="0" err="1" smtClean="0">
                <a:effectLst/>
                <a:latin typeface="+mj-lt"/>
              </a:rPr>
              <a:t>Uporabljamo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pesmi</a:t>
            </a:r>
            <a:r>
              <a:rPr lang="en-GB" dirty="0" smtClean="0">
                <a:effectLst/>
                <a:latin typeface="+mj-lt"/>
              </a:rPr>
              <a:t>, </a:t>
            </a:r>
            <a:r>
              <a:rPr lang="en-GB" dirty="0" err="1" smtClean="0">
                <a:effectLst/>
                <a:latin typeface="+mj-lt"/>
              </a:rPr>
              <a:t>za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katere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otroci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poka</a:t>
            </a:r>
            <a:r>
              <a:rPr lang="sl-SI" dirty="0" smtClean="0">
                <a:effectLst/>
                <a:latin typeface="+mj-lt"/>
              </a:rPr>
              <a:t>ž</a:t>
            </a:r>
            <a:r>
              <a:rPr lang="en-GB" dirty="0" err="1" smtClean="0">
                <a:effectLst/>
                <a:latin typeface="+mj-lt"/>
              </a:rPr>
              <a:t>ejo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solidFill>
                  <a:srgbClr val="C00000"/>
                </a:solidFill>
                <a:effectLst/>
                <a:latin typeface="+mj-lt"/>
              </a:rPr>
              <a:t>zanimanje</a:t>
            </a:r>
            <a:r>
              <a:rPr lang="sl-SI" dirty="0" smtClean="0">
                <a:solidFill>
                  <a:srgbClr val="C00000"/>
                </a:solidFill>
                <a:effectLst/>
                <a:latin typeface="+mj-lt"/>
              </a:rPr>
              <a:t>.</a:t>
            </a:r>
            <a:r>
              <a:rPr lang="en-GB" dirty="0" smtClean="0">
                <a:effectLst/>
                <a:latin typeface="+mj-lt"/>
              </a:rPr>
              <a:t> </a:t>
            </a:r>
            <a:endParaRPr lang="sl-SI" dirty="0" smtClean="0">
              <a:effectLst/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GB" dirty="0" err="1" smtClean="0">
                <a:effectLst/>
                <a:latin typeface="+mj-lt"/>
              </a:rPr>
              <a:t>Pri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poudarjanju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nove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besede</a:t>
            </a:r>
            <a:r>
              <a:rPr lang="en-GB" dirty="0" smtClean="0">
                <a:effectLst/>
                <a:latin typeface="+mj-lt"/>
              </a:rPr>
              <a:t>, </a:t>
            </a:r>
            <a:r>
              <a:rPr lang="en-GB" dirty="0" err="1" smtClean="0">
                <a:effectLst/>
                <a:latin typeface="+mj-lt"/>
              </a:rPr>
              <a:t>pojma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ali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ciljanega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glasu</a:t>
            </a:r>
            <a:r>
              <a:rPr lang="en-GB" dirty="0" smtClean="0">
                <a:effectLst/>
                <a:latin typeface="+mj-lt"/>
              </a:rPr>
              <a:t> v </a:t>
            </a:r>
            <a:r>
              <a:rPr lang="en-GB" dirty="0" err="1" smtClean="0">
                <a:effectLst/>
                <a:latin typeface="+mj-lt"/>
              </a:rPr>
              <a:t>pesmi</a:t>
            </a:r>
            <a:r>
              <a:rPr lang="sl-SI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poskrbimo</a:t>
            </a:r>
            <a:r>
              <a:rPr lang="en-GB" dirty="0" smtClean="0">
                <a:effectLst/>
                <a:latin typeface="+mj-lt"/>
              </a:rPr>
              <a:t>, da </a:t>
            </a:r>
            <a:r>
              <a:rPr lang="en-GB" dirty="0" err="1" smtClean="0">
                <a:effectLst/>
                <a:latin typeface="+mj-lt"/>
              </a:rPr>
              <a:t>otrok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solidFill>
                  <a:srgbClr val="C00000"/>
                </a:solidFill>
                <a:effectLst/>
                <a:latin typeface="+mj-lt"/>
              </a:rPr>
              <a:t>pozna</a:t>
            </a:r>
            <a:r>
              <a:rPr lang="en-GB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dirty="0" err="1" smtClean="0">
                <a:solidFill>
                  <a:srgbClr val="C00000"/>
                </a:solidFill>
                <a:effectLst/>
                <a:latin typeface="+mj-lt"/>
              </a:rPr>
              <a:t>pomen</a:t>
            </a:r>
            <a:r>
              <a:rPr lang="en-GB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ostalih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besed</a:t>
            </a:r>
            <a:r>
              <a:rPr lang="en-GB" dirty="0" smtClean="0">
                <a:effectLst/>
                <a:latin typeface="+mj-lt"/>
              </a:rPr>
              <a:t>, </a:t>
            </a:r>
            <a:r>
              <a:rPr lang="en-GB" dirty="0" err="1" smtClean="0">
                <a:effectLst/>
                <a:latin typeface="+mj-lt"/>
              </a:rPr>
              <a:t>ki</a:t>
            </a:r>
            <a:r>
              <a:rPr lang="en-GB" dirty="0" smtClean="0">
                <a:effectLst/>
                <a:latin typeface="+mj-lt"/>
              </a:rPr>
              <a:t> se </a:t>
            </a:r>
            <a:r>
              <a:rPr lang="en-GB" dirty="0" err="1" smtClean="0">
                <a:effectLst/>
                <a:latin typeface="+mj-lt"/>
              </a:rPr>
              <a:t>pojavljajo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znotraj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pesmi</a:t>
            </a:r>
            <a:r>
              <a:rPr lang="en-GB" dirty="0" smtClean="0">
                <a:effectLst/>
                <a:latin typeface="+mj-lt"/>
              </a:rPr>
              <a:t>. </a:t>
            </a:r>
            <a:endParaRPr lang="sl-SI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GB" dirty="0" err="1" smtClean="0">
                <a:effectLst/>
                <a:latin typeface="+mj-lt"/>
              </a:rPr>
              <a:t>Izbiramo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pesmi</a:t>
            </a:r>
            <a:r>
              <a:rPr lang="en-GB" dirty="0" smtClean="0">
                <a:effectLst/>
                <a:latin typeface="+mj-lt"/>
              </a:rPr>
              <a:t>, </a:t>
            </a:r>
            <a:r>
              <a:rPr lang="en-GB" dirty="0" err="1" smtClean="0">
                <a:effectLst/>
                <a:latin typeface="+mj-lt"/>
              </a:rPr>
              <a:t>ki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vsebujejo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solidFill>
                  <a:srgbClr val="C00000"/>
                </a:solidFill>
                <a:effectLst/>
                <a:latin typeface="+mj-lt"/>
              </a:rPr>
              <a:t>splošna</a:t>
            </a:r>
            <a:r>
              <a:rPr lang="en-GB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dirty="0" err="1" smtClean="0">
                <a:solidFill>
                  <a:srgbClr val="C00000"/>
                </a:solidFill>
                <a:effectLst/>
                <a:latin typeface="+mj-lt"/>
              </a:rPr>
              <a:t>imena</a:t>
            </a:r>
            <a:r>
              <a:rPr lang="en-GB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dirty="0" smtClean="0">
                <a:effectLst/>
                <a:latin typeface="+mj-lt"/>
              </a:rPr>
              <a:t>in </a:t>
            </a:r>
            <a:r>
              <a:rPr lang="en-GB" dirty="0" err="1" smtClean="0">
                <a:effectLst/>
                <a:latin typeface="+mj-lt"/>
              </a:rPr>
              <a:t>sintakso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vsakodnevnega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jezika</a:t>
            </a:r>
            <a:r>
              <a:rPr lang="sl-SI" dirty="0" smtClean="0">
                <a:effectLst/>
                <a:latin typeface="+mj-lt"/>
              </a:rPr>
              <a:t>.</a:t>
            </a:r>
            <a:r>
              <a:rPr lang="en-GB" dirty="0" smtClean="0">
                <a:effectLst/>
                <a:latin typeface="+mj-lt"/>
              </a:rPr>
              <a:t> </a:t>
            </a:r>
            <a:endParaRPr lang="sl-SI" dirty="0" smtClean="0">
              <a:effectLst/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GB" dirty="0" err="1" smtClean="0">
                <a:effectLst/>
                <a:latin typeface="+mj-lt"/>
              </a:rPr>
              <a:t>Pri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izbiri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pesmi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dajemo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prednost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tistim</a:t>
            </a:r>
            <a:r>
              <a:rPr lang="en-GB" dirty="0" smtClean="0">
                <a:effectLst/>
                <a:latin typeface="+mj-lt"/>
              </a:rPr>
              <a:t>, </a:t>
            </a:r>
            <a:r>
              <a:rPr lang="en-GB" dirty="0" err="1" smtClean="0">
                <a:effectLst/>
                <a:latin typeface="+mj-lt"/>
              </a:rPr>
              <a:t>ki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effectLst/>
                <a:latin typeface="+mj-lt"/>
              </a:rPr>
              <a:t>obravnavajo</a:t>
            </a:r>
            <a:r>
              <a:rPr lang="en-GB" dirty="0" smtClean="0">
                <a:effectLst/>
                <a:latin typeface="+mj-lt"/>
              </a:rPr>
              <a:t> </a:t>
            </a:r>
            <a:r>
              <a:rPr lang="en-GB" dirty="0" err="1" smtClean="0">
                <a:solidFill>
                  <a:srgbClr val="C00000"/>
                </a:solidFill>
                <a:effectLst/>
                <a:latin typeface="+mj-lt"/>
              </a:rPr>
              <a:t>aktualno</a:t>
            </a:r>
            <a:r>
              <a:rPr lang="en-GB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dirty="0" err="1" smtClean="0">
                <a:solidFill>
                  <a:srgbClr val="C00000"/>
                </a:solidFill>
                <a:effectLst/>
                <a:latin typeface="+mj-lt"/>
              </a:rPr>
              <a:t>temo</a:t>
            </a:r>
            <a:r>
              <a:rPr lang="en-GB" dirty="0" smtClean="0">
                <a:effectLst/>
                <a:latin typeface="+mj-lt"/>
              </a:rPr>
              <a:t>. </a:t>
            </a:r>
            <a:endParaRPr lang="en-GB" dirty="0">
              <a:latin typeface="+mj-lt"/>
            </a:endParaRPr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03968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46455" y="107230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dirty="0" smtClean="0">
                <a:latin typeface="+mj-lt"/>
              </a:rPr>
              <a:t>Izmed vaj lahko izberemo vaje za: </a:t>
            </a:r>
            <a:r>
              <a:rPr lang="sl-SI" sz="2000" i="1" dirty="0" smtClean="0">
                <a:solidFill>
                  <a:srgbClr val="C00000"/>
                </a:solidFill>
                <a:latin typeface="+mj-lt"/>
              </a:rPr>
              <a:t>r</a:t>
            </a:r>
            <a:r>
              <a:rPr lang="en-GB" sz="2000" i="1" dirty="0" err="1" smtClean="0">
                <a:solidFill>
                  <a:srgbClr val="C00000"/>
                </a:solidFill>
                <a:latin typeface="+mj-lt"/>
              </a:rPr>
              <a:t>azumevanje</a:t>
            </a:r>
            <a:r>
              <a:rPr lang="en-GB" sz="2000" i="1" dirty="0" smtClean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samostalnikov</a:t>
            </a:r>
            <a:r>
              <a:rPr lang="en-GB" sz="2000" dirty="0">
                <a:latin typeface="+mj-lt"/>
              </a:rPr>
              <a:t>, </a:t>
            </a:r>
            <a:r>
              <a:rPr lang="en-GB" sz="2000" dirty="0" err="1">
                <a:latin typeface="+mj-lt"/>
              </a:rPr>
              <a:t>glagolov</a:t>
            </a:r>
            <a:r>
              <a:rPr lang="en-GB" sz="2000" dirty="0">
                <a:latin typeface="+mj-lt"/>
              </a:rPr>
              <a:t>, </a:t>
            </a:r>
            <a:r>
              <a:rPr lang="en-GB" sz="2000" dirty="0" err="1">
                <a:latin typeface="+mj-lt"/>
              </a:rPr>
              <a:t>predlogov</a:t>
            </a:r>
            <a:r>
              <a:rPr lang="en-GB" sz="2000" dirty="0">
                <a:latin typeface="+mj-lt"/>
              </a:rPr>
              <a:t>, </a:t>
            </a:r>
            <a:r>
              <a:rPr lang="en-GB" sz="2000" dirty="0" err="1">
                <a:latin typeface="+mj-lt"/>
              </a:rPr>
              <a:t>zaporedja</a:t>
            </a:r>
            <a:r>
              <a:rPr lang="en-GB" sz="2000" dirty="0">
                <a:latin typeface="+mj-lt"/>
              </a:rPr>
              <a:t>, </a:t>
            </a:r>
            <a:r>
              <a:rPr lang="en-GB" sz="2000" dirty="0" err="1">
                <a:latin typeface="+mj-lt"/>
              </a:rPr>
              <a:t>razvrščanje</a:t>
            </a:r>
            <a:r>
              <a:rPr lang="en-GB" sz="2000" dirty="0">
                <a:latin typeface="+mj-lt"/>
              </a:rPr>
              <a:t>, </a:t>
            </a:r>
            <a:r>
              <a:rPr lang="en-GB" sz="2000" dirty="0" err="1">
                <a:latin typeface="+mj-lt"/>
              </a:rPr>
              <a:t>parjenje</a:t>
            </a:r>
            <a:r>
              <a:rPr lang="en-GB" sz="2000" dirty="0">
                <a:latin typeface="+mj-lt"/>
              </a:rPr>
              <a:t>, </a:t>
            </a:r>
            <a:r>
              <a:rPr lang="en-GB" sz="2000" dirty="0" err="1">
                <a:latin typeface="+mj-lt"/>
              </a:rPr>
              <a:t>prostorsko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zavedanje</a:t>
            </a:r>
            <a:r>
              <a:rPr lang="en-GB" sz="2000" dirty="0">
                <a:latin typeface="+mj-lt"/>
              </a:rPr>
              <a:t>, </a:t>
            </a:r>
            <a:r>
              <a:rPr lang="en-GB" sz="2000" dirty="0" err="1">
                <a:latin typeface="+mj-lt"/>
              </a:rPr>
              <a:t>zavedanje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predmeta</a:t>
            </a:r>
            <a:r>
              <a:rPr lang="en-GB" sz="2000" dirty="0">
                <a:latin typeface="+mj-lt"/>
              </a:rPr>
              <a:t> v </a:t>
            </a:r>
            <a:r>
              <a:rPr lang="en-GB" sz="2000" dirty="0" err="1">
                <a:latin typeface="+mj-lt"/>
              </a:rPr>
              <a:t>prostoru</a:t>
            </a:r>
            <a:r>
              <a:rPr lang="en-GB" sz="2000" dirty="0">
                <a:latin typeface="+mj-lt"/>
              </a:rPr>
              <a:t>, </a:t>
            </a:r>
            <a:r>
              <a:rPr lang="en-GB" sz="2000" dirty="0" err="1">
                <a:latin typeface="+mj-lt"/>
              </a:rPr>
              <a:t>vokalizacijo</a:t>
            </a:r>
            <a:r>
              <a:rPr lang="en-GB" sz="2000" dirty="0">
                <a:latin typeface="+mj-lt"/>
              </a:rPr>
              <a:t>, </a:t>
            </a:r>
            <a:r>
              <a:rPr lang="en-GB" sz="2000" dirty="0" err="1">
                <a:latin typeface="+mj-lt"/>
              </a:rPr>
              <a:t>imitacijo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besed</a:t>
            </a:r>
            <a:r>
              <a:rPr lang="en-GB" sz="2000" dirty="0">
                <a:latin typeface="+mj-lt"/>
              </a:rPr>
              <a:t>, </a:t>
            </a:r>
            <a:r>
              <a:rPr lang="en-GB" sz="2000" dirty="0" err="1">
                <a:latin typeface="+mj-lt"/>
              </a:rPr>
              <a:t>oblikovanje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slovnično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pravilnih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preprostih</a:t>
            </a:r>
            <a:r>
              <a:rPr lang="en-GB" sz="2000" dirty="0">
                <a:latin typeface="+mj-lt"/>
              </a:rPr>
              <a:t> in </a:t>
            </a:r>
            <a:r>
              <a:rPr lang="en-GB" sz="2000" dirty="0" err="1">
                <a:latin typeface="+mj-lt"/>
              </a:rPr>
              <a:t>sestavljenih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stavkov</a:t>
            </a:r>
            <a:r>
              <a:rPr lang="sl-SI" sz="2000" dirty="0" smtClean="0">
                <a:latin typeface="+mj-lt"/>
              </a:rPr>
              <a:t> … </a:t>
            </a:r>
            <a:endParaRPr lang="en-GB" sz="2000" dirty="0">
              <a:latin typeface="+mj-lt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162" y="1954786"/>
            <a:ext cx="6090503" cy="4627934"/>
          </a:xfrm>
          <a:prstGeom prst="rect">
            <a:avLst/>
          </a:prstGeom>
        </p:spPr>
      </p:pic>
      <p:sp>
        <p:nvSpPr>
          <p:cNvPr id="8" name="Pravokotnik 7"/>
          <p:cNvSpPr/>
          <p:nvPr/>
        </p:nvSpPr>
        <p:spPr>
          <a:xfrm>
            <a:off x="299379" y="6601096"/>
            <a:ext cx="116411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400" dirty="0" smtClean="0"/>
              <a:t>Rupnik, M. (2011). </a:t>
            </a:r>
            <a:r>
              <a:rPr lang="en-GB" sz="1400" dirty="0" err="1"/>
              <a:t>Uspešnost</a:t>
            </a:r>
            <a:r>
              <a:rPr lang="en-GB" sz="1400" dirty="0"/>
              <a:t> </a:t>
            </a:r>
            <a:r>
              <a:rPr lang="en-GB" sz="1400" dirty="0" err="1"/>
              <a:t>vključevanja</a:t>
            </a:r>
            <a:r>
              <a:rPr lang="en-GB" sz="1400" dirty="0"/>
              <a:t> in </a:t>
            </a:r>
            <a:r>
              <a:rPr lang="en-GB" sz="1400" dirty="0" err="1"/>
              <a:t>vrste</a:t>
            </a:r>
            <a:r>
              <a:rPr lang="en-GB" sz="1400" dirty="0"/>
              <a:t> </a:t>
            </a:r>
            <a:r>
              <a:rPr lang="en-GB" sz="1400" dirty="0" err="1"/>
              <a:t>glasbenih</a:t>
            </a:r>
            <a:r>
              <a:rPr lang="en-GB" sz="1400" dirty="0"/>
              <a:t> </a:t>
            </a:r>
            <a:r>
              <a:rPr lang="en-GB" sz="1400" dirty="0" err="1" smtClean="0"/>
              <a:t>dejavnosti</a:t>
            </a:r>
            <a:r>
              <a:rPr lang="en-GB" sz="1400" dirty="0" smtClean="0"/>
              <a:t> </a:t>
            </a:r>
            <a:r>
              <a:rPr lang="en-GB" sz="1400" dirty="0"/>
              <a:t>v </a:t>
            </a:r>
            <a:r>
              <a:rPr lang="en-GB" sz="1400" dirty="0" err="1"/>
              <a:t>terapiji</a:t>
            </a:r>
            <a:r>
              <a:rPr lang="en-GB" sz="1400" dirty="0"/>
              <a:t> </a:t>
            </a:r>
            <a:r>
              <a:rPr lang="en-GB" sz="1400" dirty="0" err="1"/>
              <a:t>govorno-jezikovnih</a:t>
            </a:r>
            <a:r>
              <a:rPr lang="en-GB" sz="1400" dirty="0"/>
              <a:t> </a:t>
            </a:r>
            <a:r>
              <a:rPr lang="en-GB" sz="1400" dirty="0" err="1"/>
              <a:t>komunikacijskih</a:t>
            </a:r>
            <a:r>
              <a:rPr lang="en-GB" sz="1400" dirty="0"/>
              <a:t> </a:t>
            </a:r>
            <a:r>
              <a:rPr lang="en-GB" sz="1400" dirty="0" err="1" smtClean="0"/>
              <a:t>motenj</a:t>
            </a:r>
            <a:r>
              <a:rPr lang="sl-SI" sz="1400" dirty="0" smtClean="0"/>
              <a:t>. (str. 63). Diplomsko delo. </a:t>
            </a:r>
            <a:r>
              <a:rPr lang="sl-SI" sz="1400" dirty="0" err="1" smtClean="0"/>
              <a:t>PeF</a:t>
            </a:r>
            <a:r>
              <a:rPr lang="sl-SI" sz="1400" dirty="0" smtClean="0"/>
              <a:t> UL.</a:t>
            </a:r>
            <a:endParaRPr lang="en-GB" sz="1400" dirty="0"/>
          </a:p>
        </p:txBody>
      </p:sp>
      <p:sp>
        <p:nvSpPr>
          <p:cNvPr id="9" name="Naslov 1"/>
          <p:cNvSpPr txBox="1">
            <a:spLocks/>
          </p:cNvSpPr>
          <p:nvPr/>
        </p:nvSpPr>
        <p:spPr>
          <a:xfrm>
            <a:off x="6964681" y="-7434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  <p:sp>
        <p:nvSpPr>
          <p:cNvPr id="10" name="Naslov 1"/>
          <p:cNvSpPr txBox="1">
            <a:spLocks/>
          </p:cNvSpPr>
          <p:nvPr/>
        </p:nvSpPr>
        <p:spPr>
          <a:xfrm>
            <a:off x="369283" y="290785"/>
            <a:ext cx="11269945" cy="592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dirty="0" smtClean="0">
                <a:solidFill>
                  <a:srgbClr val="C00000"/>
                </a:solidFill>
              </a:rPr>
              <a:t>Glasbene dejavnosti pri posamezni govorno/jezikovni motnji (8-2)</a:t>
            </a:r>
            <a:endParaRPr lang="en-GB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značba mesta vsebine 4"/>
          <p:cNvGraphicFramePr>
            <a:graphicFrameLocks noGrp="1"/>
          </p:cNvGraphicFramePr>
          <p:nvPr>
            <p:ph idx="1"/>
            <p:extLst/>
          </p:nvPr>
        </p:nvGraphicFramePr>
        <p:xfrm>
          <a:off x="805543" y="1137648"/>
          <a:ext cx="10515600" cy="3474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68583">
                  <a:extLst>
                    <a:ext uri="{9D8B030D-6E8A-4147-A177-3AD203B41FA5}">
                      <a16:colId xmlns:a16="http://schemas.microsoft.com/office/drawing/2014/main" val="2133497022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4048302919"/>
                    </a:ext>
                  </a:extLst>
                </a:gridCol>
                <a:gridCol w="2525485">
                  <a:extLst>
                    <a:ext uri="{9D8B030D-6E8A-4147-A177-3AD203B41FA5}">
                      <a16:colId xmlns:a16="http://schemas.microsoft.com/office/drawing/2014/main" val="2661088867"/>
                    </a:ext>
                  </a:extLst>
                </a:gridCol>
                <a:gridCol w="3831772">
                  <a:extLst>
                    <a:ext uri="{9D8B030D-6E8A-4147-A177-3AD203B41FA5}">
                      <a16:colId xmlns:a16="http://schemas.microsoft.com/office/drawing/2014/main" val="1917112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VRSTA</a:t>
                      </a:r>
                      <a:r>
                        <a:rPr lang="sl-SI" baseline="0" dirty="0" smtClean="0"/>
                        <a:t> MOTNJE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MOTENI NIVO FUNKCIJE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GLASBENA DEJAVNOST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UČINEK DEJAVNOSTI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062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MOTNJE AVTISTIČNEGA SPEKTRA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Disfunkcija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zrcalnega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nevrona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sl-S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IGRANJE </a:t>
                      </a:r>
                      <a:r>
                        <a:rPr lang="sl-S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GLASBIL </a:t>
                      </a:r>
                    </a:p>
                    <a:p>
                      <a:endParaRPr lang="sl-SI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sl-SI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sl-SI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sl-SI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VSE GLASBENE </a:t>
                      </a:r>
                      <a:r>
                        <a:rPr lang="sl-S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DEJAVNOSTI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Imitacija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sinhronizacija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spodbujata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področja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</a:t>
                      </a:r>
                      <a:r>
                        <a:rPr lang="sl-S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ganov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prekrivajo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tistimi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vsebujejo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zrcalni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nevron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sl-S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Povečanje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socialnih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vedenj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učinkovitost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komunikacijskih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vedenjih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kot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vokalizacija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verbalizacija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geste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razumevanje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besedišča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eholalija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komunikacijskim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namenom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983195"/>
                  </a:ext>
                </a:extLst>
              </a:tr>
            </a:tbl>
          </a:graphicData>
        </a:graphic>
      </p:graphicFrame>
      <p:sp>
        <p:nvSpPr>
          <p:cNvPr id="4" name="Naslov 1"/>
          <p:cNvSpPr txBox="1">
            <a:spLocks noGrp="1"/>
          </p:cNvSpPr>
          <p:nvPr>
            <p:ph type="title"/>
          </p:nvPr>
        </p:nvSpPr>
        <p:spPr>
          <a:xfrm>
            <a:off x="805543" y="190955"/>
            <a:ext cx="10970623" cy="723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dirty="0" smtClean="0">
                <a:solidFill>
                  <a:srgbClr val="C00000"/>
                </a:solidFill>
              </a:rPr>
              <a:t>Glasbene dejavnosti pri posamezni </a:t>
            </a:r>
            <a:r>
              <a:rPr lang="sl-SI" sz="2800" dirty="0" smtClean="0">
                <a:solidFill>
                  <a:srgbClr val="C00000"/>
                </a:solidFill>
              </a:rPr>
              <a:t>govorno/jezikovni/komunikacijski </a:t>
            </a:r>
            <a:r>
              <a:rPr lang="sl-SI" sz="2800" dirty="0" smtClean="0">
                <a:solidFill>
                  <a:srgbClr val="C00000"/>
                </a:solidFill>
              </a:rPr>
              <a:t>motnji (</a:t>
            </a:r>
            <a:r>
              <a:rPr lang="sl-SI" sz="2800" dirty="0">
                <a:solidFill>
                  <a:srgbClr val="C00000"/>
                </a:solidFill>
              </a:rPr>
              <a:t>9</a:t>
            </a:r>
            <a:r>
              <a:rPr lang="sl-SI" sz="2800" dirty="0" smtClean="0">
                <a:solidFill>
                  <a:srgbClr val="C00000"/>
                </a:solidFill>
              </a:rPr>
              <a:t>)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822960" y="6334780"/>
            <a:ext cx="11074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400" dirty="0" smtClean="0">
                <a:latin typeface="+mj-lt"/>
              </a:rPr>
              <a:t>Rupnik, M. (2011). </a:t>
            </a:r>
            <a:r>
              <a:rPr lang="en-GB" sz="1400" dirty="0" err="1">
                <a:latin typeface="+mj-lt"/>
              </a:rPr>
              <a:t>Uspešnost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vključevanja</a:t>
            </a:r>
            <a:r>
              <a:rPr lang="en-GB" sz="1400" dirty="0">
                <a:latin typeface="+mj-lt"/>
              </a:rPr>
              <a:t> in </a:t>
            </a:r>
            <a:r>
              <a:rPr lang="en-GB" sz="1400" dirty="0" err="1">
                <a:latin typeface="+mj-lt"/>
              </a:rPr>
              <a:t>vrste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glasbenih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 smtClean="0">
                <a:latin typeface="+mj-lt"/>
              </a:rPr>
              <a:t>dejavnosti</a:t>
            </a:r>
            <a:r>
              <a:rPr lang="en-GB" sz="1400" dirty="0" smtClean="0">
                <a:latin typeface="+mj-lt"/>
              </a:rPr>
              <a:t> </a:t>
            </a:r>
            <a:r>
              <a:rPr lang="en-GB" sz="1400" dirty="0">
                <a:latin typeface="+mj-lt"/>
              </a:rPr>
              <a:t>v </a:t>
            </a:r>
            <a:r>
              <a:rPr lang="en-GB" sz="1400" dirty="0" err="1">
                <a:latin typeface="+mj-lt"/>
              </a:rPr>
              <a:t>terapiji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govorno-jezikovnih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komunikacijskih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 smtClean="0">
                <a:latin typeface="+mj-lt"/>
              </a:rPr>
              <a:t>motenj</a:t>
            </a:r>
            <a:r>
              <a:rPr lang="sl-SI" sz="1400" dirty="0" smtClean="0">
                <a:latin typeface="+mj-lt"/>
              </a:rPr>
              <a:t>. Diplomsko delo. </a:t>
            </a:r>
            <a:r>
              <a:rPr lang="sl-SI" sz="1400" dirty="0" err="1" smtClean="0">
                <a:latin typeface="+mj-lt"/>
              </a:rPr>
              <a:t>PeF</a:t>
            </a:r>
            <a:r>
              <a:rPr lang="sl-SI" sz="1400" dirty="0" smtClean="0">
                <a:latin typeface="+mj-lt"/>
              </a:rPr>
              <a:t> UL.</a:t>
            </a:r>
          </a:p>
          <a:p>
            <a:r>
              <a:rPr lang="en-GB" sz="1400" dirty="0" smtClean="0">
                <a:latin typeface="+mj-lt"/>
                <a:hlinkClick r:id="rId2"/>
              </a:rPr>
              <a:t>https://www.osgradec.si/wp-content/uploads/2016/10/MAS-ZLO%c5%bdENKA.pdf</a:t>
            </a:r>
            <a:r>
              <a:rPr lang="sl-SI" sz="1400" dirty="0" smtClean="0">
                <a:latin typeface="+mj-lt"/>
              </a:rPr>
              <a:t> </a:t>
            </a:r>
            <a:endParaRPr lang="en-GB" sz="1400" dirty="0">
              <a:latin typeface="+mj-lt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818606" y="4835615"/>
            <a:ext cx="104829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 smtClean="0">
                <a:latin typeface="+mj-lt"/>
              </a:rPr>
              <a:t>Motnje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avtističnega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spektra</a:t>
            </a:r>
            <a:r>
              <a:rPr lang="en-GB" sz="1600" dirty="0" smtClean="0">
                <a:latin typeface="+mj-lt"/>
              </a:rPr>
              <a:t> so </a:t>
            </a:r>
            <a:r>
              <a:rPr lang="en-GB" sz="1600" dirty="0" err="1" smtClean="0">
                <a:latin typeface="+mj-lt"/>
              </a:rPr>
              <a:t>resna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u="sng" dirty="0" err="1" smtClean="0">
                <a:solidFill>
                  <a:srgbClr val="C00000"/>
                </a:solidFill>
                <a:latin typeface="+mj-lt"/>
                <a:hlinkClick r:id="rId3"/>
              </a:rPr>
              <a:t>nevrološko</a:t>
            </a:r>
            <a:r>
              <a:rPr lang="en-GB" sz="1600" u="sng" dirty="0" smtClean="0">
                <a:solidFill>
                  <a:srgbClr val="C00000"/>
                </a:solidFill>
                <a:latin typeface="+mj-lt"/>
                <a:hlinkClick r:id="rId3"/>
              </a:rPr>
              <a:t> </a:t>
            </a:r>
            <a:r>
              <a:rPr lang="en-GB" sz="1600" u="sng" dirty="0" err="1" smtClean="0">
                <a:solidFill>
                  <a:srgbClr val="C00000"/>
                </a:solidFill>
                <a:latin typeface="+mj-lt"/>
                <a:hlinkClick r:id="rId3"/>
              </a:rPr>
              <a:t>socialna</a:t>
            </a:r>
            <a:r>
              <a:rPr lang="en-GB" sz="1600" u="sng" dirty="0" smtClean="0">
                <a:solidFill>
                  <a:srgbClr val="C00000"/>
                </a:solidFill>
                <a:latin typeface="+mj-lt"/>
                <a:hlinkClick r:id="rId3"/>
              </a:rPr>
              <a:t> </a:t>
            </a:r>
            <a:r>
              <a:rPr lang="en-GB" sz="1600" u="sng" dirty="0" err="1" smtClean="0">
                <a:solidFill>
                  <a:srgbClr val="C00000"/>
                </a:solidFill>
                <a:latin typeface="+mj-lt"/>
                <a:hlinkClick r:id="rId3"/>
              </a:rPr>
              <a:t>motnja</a:t>
            </a:r>
            <a:r>
              <a:rPr lang="en-GB" sz="1600" u="sng" dirty="0" smtClean="0">
                <a:solidFill>
                  <a:srgbClr val="C00000"/>
                </a:solidFill>
                <a:latin typeface="+mj-lt"/>
              </a:rPr>
              <a:t>, </a:t>
            </a:r>
            <a:r>
              <a:rPr lang="en-GB" sz="1600" dirty="0" err="1" smtClean="0">
                <a:latin typeface="+mj-lt"/>
              </a:rPr>
              <a:t>ki</a:t>
            </a:r>
            <a:r>
              <a:rPr lang="en-GB" sz="1600" dirty="0" smtClean="0">
                <a:latin typeface="+mj-lt"/>
              </a:rPr>
              <a:t> se </a:t>
            </a:r>
            <a:r>
              <a:rPr lang="en-GB" sz="1600" dirty="0" err="1" smtClean="0">
                <a:latin typeface="+mj-lt"/>
              </a:rPr>
              <a:t>pojavi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že</a:t>
            </a:r>
            <a:r>
              <a:rPr lang="en-GB" sz="1600" dirty="0" smtClean="0">
                <a:latin typeface="+mj-lt"/>
              </a:rPr>
              <a:t> v </a:t>
            </a:r>
            <a:r>
              <a:rPr lang="en-GB" sz="1600" dirty="0" err="1" smtClean="0">
                <a:latin typeface="+mj-lt"/>
              </a:rPr>
              <a:t>otroštvu</a:t>
            </a:r>
            <a:r>
              <a:rPr lang="en-GB" sz="1600" dirty="0" smtClean="0">
                <a:latin typeface="+mj-lt"/>
              </a:rPr>
              <a:t> in se </a:t>
            </a:r>
            <a:r>
              <a:rPr lang="en-GB" sz="1600" dirty="0" err="1" smtClean="0">
                <a:latin typeface="+mj-lt"/>
              </a:rPr>
              <a:t>kaže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kot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spremenjeno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vedenje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na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področju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socialnih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interakcij</a:t>
            </a:r>
            <a:r>
              <a:rPr lang="en-GB" sz="1600" dirty="0" smtClean="0">
                <a:latin typeface="+mj-lt"/>
              </a:rPr>
              <a:t> in </a:t>
            </a:r>
            <a:r>
              <a:rPr lang="en-GB" sz="1600" dirty="0" err="1" smtClean="0">
                <a:latin typeface="+mj-lt"/>
              </a:rPr>
              <a:t>komuniciranja</a:t>
            </a:r>
            <a:r>
              <a:rPr lang="en-GB" sz="1600" dirty="0" smtClean="0">
                <a:latin typeface="+mj-lt"/>
              </a:rPr>
              <a:t>. </a:t>
            </a:r>
            <a:r>
              <a:rPr lang="en-GB" sz="1600" dirty="0" err="1" smtClean="0">
                <a:latin typeface="+mj-lt"/>
              </a:rPr>
              <a:t>Oblik</a:t>
            </a:r>
            <a:r>
              <a:rPr lang="en-GB" sz="1600" dirty="0" smtClean="0">
                <a:latin typeface="+mj-lt"/>
              </a:rPr>
              <a:t> je </a:t>
            </a:r>
            <a:r>
              <a:rPr lang="en-GB" sz="1600" dirty="0" err="1" smtClean="0">
                <a:latin typeface="+mj-lt"/>
              </a:rPr>
              <a:t>več</a:t>
            </a:r>
            <a:r>
              <a:rPr lang="en-GB" sz="1600" dirty="0" smtClean="0">
                <a:latin typeface="+mj-lt"/>
              </a:rPr>
              <a:t>, med </a:t>
            </a:r>
            <a:r>
              <a:rPr lang="en-GB" sz="1600" dirty="0" err="1" smtClean="0">
                <a:latin typeface="+mj-lt"/>
              </a:rPr>
              <a:t>drugim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klasični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avtizem</a:t>
            </a:r>
            <a:r>
              <a:rPr lang="en-GB" sz="1600" dirty="0" smtClean="0">
                <a:latin typeface="+mj-lt"/>
              </a:rPr>
              <a:t> (</a:t>
            </a:r>
            <a:r>
              <a:rPr lang="en-GB" sz="1600" dirty="0" err="1" smtClean="0">
                <a:latin typeface="+mj-lt"/>
              </a:rPr>
              <a:t>Kannerjev</a:t>
            </a:r>
            <a:r>
              <a:rPr lang="en-GB" sz="1600" dirty="0" smtClean="0">
                <a:latin typeface="+mj-lt"/>
              </a:rPr>
              <a:t>), </a:t>
            </a:r>
            <a:r>
              <a:rPr lang="en-GB" sz="1600" dirty="0" err="1" smtClean="0">
                <a:latin typeface="+mj-lt"/>
              </a:rPr>
              <a:t>Aspergerjev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sindrom</a:t>
            </a:r>
            <a:r>
              <a:rPr lang="en-GB" sz="1600" dirty="0" smtClean="0">
                <a:latin typeface="+mj-lt"/>
              </a:rPr>
              <a:t>, </a:t>
            </a:r>
            <a:r>
              <a:rPr lang="en-GB" sz="1600" dirty="0" err="1" smtClean="0">
                <a:latin typeface="+mj-lt"/>
              </a:rPr>
              <a:t>nespecifična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avtistična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motnja</a:t>
            </a:r>
            <a:r>
              <a:rPr lang="en-GB" sz="1600" dirty="0" smtClean="0">
                <a:latin typeface="+mj-lt"/>
              </a:rPr>
              <a:t>, </a:t>
            </a:r>
            <a:r>
              <a:rPr lang="en-GB" sz="1600" dirty="0" err="1" smtClean="0">
                <a:latin typeface="+mj-lt"/>
              </a:rPr>
              <a:t>otroška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dezintegrativna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motnja</a:t>
            </a:r>
            <a:r>
              <a:rPr lang="en-GB" sz="1600" dirty="0" smtClean="0">
                <a:latin typeface="+mj-lt"/>
              </a:rPr>
              <a:t>… </a:t>
            </a:r>
          </a:p>
          <a:p>
            <a:r>
              <a:rPr lang="en-GB" sz="1600" dirty="0" err="1" smtClean="0">
                <a:latin typeface="+mj-lt"/>
              </a:rPr>
              <a:t>Vzrok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natančno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ni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znan</a:t>
            </a:r>
            <a:r>
              <a:rPr lang="en-GB" sz="1600" dirty="0" smtClean="0">
                <a:latin typeface="+mj-lt"/>
              </a:rPr>
              <a:t>, </a:t>
            </a:r>
            <a:r>
              <a:rPr lang="en-GB" sz="1600" dirty="0" err="1" smtClean="0">
                <a:latin typeface="+mj-lt"/>
              </a:rPr>
              <a:t>najnovejše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študije</a:t>
            </a:r>
            <a:r>
              <a:rPr lang="en-GB" sz="1600" dirty="0" smtClean="0">
                <a:latin typeface="+mj-lt"/>
              </a:rPr>
              <a:t> pa </a:t>
            </a:r>
            <a:r>
              <a:rPr lang="en-GB" sz="1600" dirty="0" err="1" smtClean="0">
                <a:latin typeface="+mj-lt"/>
              </a:rPr>
              <a:t>potrjujejo</a:t>
            </a:r>
            <a:r>
              <a:rPr lang="en-GB" sz="1600" dirty="0" smtClean="0">
                <a:latin typeface="+mj-lt"/>
              </a:rPr>
              <a:t>, da </a:t>
            </a:r>
            <a:r>
              <a:rPr lang="en-GB" sz="1600" dirty="0" err="1" smtClean="0">
                <a:latin typeface="+mj-lt"/>
              </a:rPr>
              <a:t>nastane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kot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kombinacija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genetskih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dejavnikov</a:t>
            </a:r>
            <a:r>
              <a:rPr lang="en-GB" sz="1600" dirty="0" smtClean="0">
                <a:latin typeface="+mj-lt"/>
              </a:rPr>
              <a:t> in </a:t>
            </a:r>
            <a:r>
              <a:rPr lang="en-GB" sz="1600" dirty="0" err="1" smtClean="0">
                <a:latin typeface="+mj-lt"/>
              </a:rPr>
              <a:t>zunanjih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vzrokov</a:t>
            </a:r>
            <a:r>
              <a:rPr lang="en-GB" sz="1600" dirty="0" smtClean="0">
                <a:latin typeface="+mj-lt"/>
              </a:rPr>
              <a:t>, </a:t>
            </a:r>
            <a:r>
              <a:rPr lang="en-GB" sz="1600" dirty="0" err="1" smtClean="0">
                <a:latin typeface="+mj-lt"/>
              </a:rPr>
              <a:t>predvsem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okoljskih</a:t>
            </a:r>
            <a:r>
              <a:rPr lang="en-GB" sz="1600" dirty="0" smtClean="0">
                <a:latin typeface="+mj-lt"/>
              </a:rPr>
              <a:t> (</a:t>
            </a:r>
            <a:r>
              <a:rPr lang="en-GB" sz="1600" dirty="0" err="1" smtClean="0">
                <a:latin typeface="+mj-lt"/>
              </a:rPr>
              <a:t>vnos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nekaterih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substanc</a:t>
            </a:r>
            <a:r>
              <a:rPr lang="en-GB" sz="1600" dirty="0" smtClean="0">
                <a:latin typeface="+mj-lt"/>
              </a:rPr>
              <a:t> v </a:t>
            </a:r>
            <a:r>
              <a:rPr lang="en-GB" sz="1600" dirty="0" err="1" smtClean="0">
                <a:latin typeface="+mj-lt"/>
              </a:rPr>
              <a:t>telo</a:t>
            </a:r>
            <a:r>
              <a:rPr lang="en-GB" sz="1600" dirty="0" smtClean="0">
                <a:latin typeface="+mj-lt"/>
              </a:rPr>
              <a:t>) , </a:t>
            </a:r>
            <a:r>
              <a:rPr lang="en-GB" sz="1600" dirty="0" err="1" smtClean="0">
                <a:latin typeface="+mj-lt"/>
              </a:rPr>
              <a:t>ki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spremenijo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presnovo</a:t>
            </a:r>
            <a:r>
              <a:rPr lang="en-GB" sz="1600" dirty="0" smtClean="0">
                <a:latin typeface="+mj-lt"/>
              </a:rPr>
              <a:t> in </a:t>
            </a:r>
            <a:r>
              <a:rPr lang="en-GB" sz="1600" dirty="0" err="1" smtClean="0">
                <a:latin typeface="+mj-lt"/>
              </a:rPr>
              <a:t>imunski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sistem</a:t>
            </a:r>
            <a:r>
              <a:rPr lang="en-GB" sz="1600" dirty="0" smtClean="0">
                <a:latin typeface="+mj-lt"/>
              </a:rPr>
              <a:t>. </a:t>
            </a:r>
            <a:endParaRPr lang="en-GB" sz="1600" dirty="0">
              <a:latin typeface="+mj-lt"/>
            </a:endParaRPr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6964681" y="0"/>
            <a:ext cx="5227319" cy="302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36398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/>
          </p:nvPr>
        </p:nvGraphicFramePr>
        <p:xfrm>
          <a:off x="541223" y="1102413"/>
          <a:ext cx="10515600" cy="3200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21526">
                  <a:extLst>
                    <a:ext uri="{9D8B030D-6E8A-4147-A177-3AD203B41FA5}">
                      <a16:colId xmlns:a16="http://schemas.microsoft.com/office/drawing/2014/main" val="4259113934"/>
                    </a:ext>
                  </a:extLst>
                </a:gridCol>
                <a:gridCol w="3936274">
                  <a:extLst>
                    <a:ext uri="{9D8B030D-6E8A-4147-A177-3AD203B41FA5}">
                      <a16:colId xmlns:a16="http://schemas.microsoft.com/office/drawing/2014/main" val="321813224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63250109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660697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VRSTA MOTNJE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MOTEN NIVO FUNKCIJE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GLASBENA DEJAVNOST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UČINKOVITOST DEJAVNOSTI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132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DISLEKSIJA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  <a:r>
                        <a:rPr lang="sl-S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fonološkega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procesiranja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zmanjšane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sposobnosti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pomnjenja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motnje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slušnega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vidnega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spomina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motnje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sposobnosti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osredotočanja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pomembnejše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informacije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poslušanju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  <a:r>
                        <a:rPr lang="sl-S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področju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slušne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vidne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percepcije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diskriminacije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  <a:r>
                        <a:rPr lang="sl-S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nevrološkega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časovnega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usklajevanja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procesiranja</a:t>
                      </a:r>
                      <a:r>
                        <a:rPr lang="sl-S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RITMIČNE AKTIVNOSTI</a:t>
                      </a:r>
                      <a:r>
                        <a:rPr lang="sl-S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sl-SI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sl-SI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sl-SI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POSLUŠANJE GLASBE</a:t>
                      </a:r>
                      <a:r>
                        <a:rPr lang="sl-S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Razvijanje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sposobnosti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časovnega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usklajevanja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sl-SI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sl-SI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Razvijanje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slušne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diskriminacije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percepcije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ritma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slušnega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spomina</a:t>
                      </a:r>
                      <a:r>
                        <a:rPr lang="sl-S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018823"/>
                  </a:ext>
                </a:extLst>
              </a:tr>
            </a:tbl>
          </a:graphicData>
        </a:graphic>
      </p:graphicFrame>
      <p:sp>
        <p:nvSpPr>
          <p:cNvPr id="5" name="Naslov 1"/>
          <p:cNvSpPr txBox="1">
            <a:spLocks noGrp="1"/>
          </p:cNvSpPr>
          <p:nvPr>
            <p:ph type="title"/>
          </p:nvPr>
        </p:nvSpPr>
        <p:spPr>
          <a:xfrm>
            <a:off x="539931" y="423465"/>
            <a:ext cx="10726783" cy="60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200" dirty="0" smtClean="0">
                <a:solidFill>
                  <a:srgbClr val="C00000"/>
                </a:solidFill>
              </a:rPr>
              <a:t>Glasbene dejavnosti pri posamezni govorno/jezikovni motnji (10)</a:t>
            </a:r>
            <a:endParaRPr lang="en-GB" sz="4000" dirty="0">
              <a:solidFill>
                <a:srgbClr val="C00000"/>
              </a:solidFill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444137" y="6479019"/>
            <a:ext cx="110328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400" dirty="0" smtClean="0">
                <a:latin typeface="+mj-lt"/>
              </a:rPr>
              <a:t>Rupnik, M. (2011). </a:t>
            </a:r>
            <a:r>
              <a:rPr lang="en-GB" sz="1400" dirty="0" err="1">
                <a:latin typeface="+mj-lt"/>
              </a:rPr>
              <a:t>Uspešnost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vključevanja</a:t>
            </a:r>
            <a:r>
              <a:rPr lang="en-GB" sz="1400" dirty="0">
                <a:latin typeface="+mj-lt"/>
              </a:rPr>
              <a:t> in </a:t>
            </a:r>
            <a:r>
              <a:rPr lang="en-GB" sz="1400" dirty="0" err="1">
                <a:latin typeface="+mj-lt"/>
              </a:rPr>
              <a:t>vrste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glasbenih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 smtClean="0">
                <a:latin typeface="+mj-lt"/>
              </a:rPr>
              <a:t>dejavnosti</a:t>
            </a:r>
            <a:r>
              <a:rPr lang="en-GB" sz="1400" dirty="0" smtClean="0">
                <a:latin typeface="+mj-lt"/>
              </a:rPr>
              <a:t> </a:t>
            </a:r>
            <a:r>
              <a:rPr lang="en-GB" sz="1400" dirty="0">
                <a:latin typeface="+mj-lt"/>
              </a:rPr>
              <a:t>v </a:t>
            </a:r>
            <a:r>
              <a:rPr lang="en-GB" sz="1400" dirty="0" err="1">
                <a:latin typeface="+mj-lt"/>
              </a:rPr>
              <a:t>terapiji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govorno-jezikovnih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komunikacijskih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 smtClean="0">
                <a:latin typeface="+mj-lt"/>
              </a:rPr>
              <a:t>motenj</a:t>
            </a:r>
            <a:r>
              <a:rPr lang="sl-SI" sz="1400" dirty="0" smtClean="0">
                <a:latin typeface="+mj-lt"/>
              </a:rPr>
              <a:t>. Diplomsko delo. </a:t>
            </a:r>
            <a:r>
              <a:rPr lang="sl-SI" sz="1400" dirty="0" err="1" smtClean="0">
                <a:latin typeface="+mj-lt"/>
              </a:rPr>
              <a:t>PeF</a:t>
            </a:r>
            <a:r>
              <a:rPr lang="sl-SI" sz="1400" dirty="0" smtClean="0">
                <a:latin typeface="+mj-lt"/>
              </a:rPr>
              <a:t> UL.</a:t>
            </a:r>
            <a:endParaRPr lang="en-GB" sz="1400" dirty="0">
              <a:latin typeface="+mj-lt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444137" y="4319677"/>
            <a:ext cx="1142695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C00000"/>
                </a:solidFill>
                <a:effectLst/>
                <a:latin typeface="+mj-lt"/>
              </a:rPr>
              <a:t>Igra</a:t>
            </a:r>
            <a:r>
              <a:rPr lang="en-GB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dirty="0" err="1" smtClean="0">
                <a:solidFill>
                  <a:srgbClr val="C00000"/>
                </a:solidFill>
                <a:effectLst/>
                <a:latin typeface="+mj-lt"/>
              </a:rPr>
              <a:t>poimenovanja</a:t>
            </a:r>
            <a:r>
              <a:rPr lang="sl-SI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sl-SI" dirty="0">
                <a:latin typeface="+mj-lt"/>
              </a:rPr>
              <a:t>(</a:t>
            </a:r>
            <a:r>
              <a:rPr lang="en-GB" dirty="0" err="1" smtClean="0">
                <a:effectLst/>
                <a:latin typeface="+mj-lt"/>
              </a:rPr>
              <a:t>skupin</a:t>
            </a:r>
            <a:r>
              <a:rPr lang="sl-SI" dirty="0" smtClean="0">
                <a:effectLst/>
                <a:latin typeface="+mj-lt"/>
              </a:rPr>
              <a:t>a ali </a:t>
            </a:r>
            <a:r>
              <a:rPr lang="en-GB" dirty="0" err="1" smtClean="0">
                <a:effectLst/>
                <a:latin typeface="+mj-lt"/>
              </a:rPr>
              <a:t>individualno</a:t>
            </a:r>
            <a:r>
              <a:rPr lang="sl-SI" dirty="0" smtClean="0">
                <a:effectLst/>
                <a:latin typeface="+mj-lt"/>
              </a:rPr>
              <a:t>). </a:t>
            </a:r>
            <a:r>
              <a:rPr lang="en-GB" sz="1600" dirty="0" smtClean="0">
                <a:effectLst/>
                <a:latin typeface="+mj-lt"/>
              </a:rPr>
              <a:t>V </a:t>
            </a:r>
            <a:r>
              <a:rPr lang="en-GB" sz="1600" dirty="0" err="1" smtClean="0">
                <a:effectLst/>
                <a:latin typeface="+mj-lt"/>
              </a:rPr>
              <a:t>igro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lahko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vključimo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poimenovanje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prisotnih</a:t>
            </a:r>
            <a:r>
              <a:rPr lang="en-GB" sz="1600" dirty="0" smtClean="0">
                <a:effectLst/>
                <a:latin typeface="+mj-lt"/>
              </a:rPr>
              <a:t> (v </a:t>
            </a:r>
            <a:r>
              <a:rPr lang="en-GB" sz="1600" dirty="0" err="1" smtClean="0">
                <a:effectLst/>
                <a:latin typeface="+mj-lt"/>
              </a:rPr>
              <a:t>skupini</a:t>
            </a:r>
            <a:r>
              <a:rPr lang="en-GB" sz="1600" dirty="0" smtClean="0">
                <a:effectLst/>
                <a:latin typeface="+mj-lt"/>
              </a:rPr>
              <a:t>) </a:t>
            </a:r>
            <a:r>
              <a:rPr lang="en-GB" sz="1600" dirty="0" err="1" smtClean="0">
                <a:effectLst/>
                <a:latin typeface="+mj-lt"/>
              </a:rPr>
              <a:t>ali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predmetov</a:t>
            </a:r>
            <a:r>
              <a:rPr lang="en-GB" sz="1600" dirty="0" smtClean="0">
                <a:effectLst/>
                <a:latin typeface="+mj-lt"/>
              </a:rPr>
              <a:t> (</a:t>
            </a:r>
            <a:r>
              <a:rPr lang="en-GB" sz="1600" dirty="0" err="1" smtClean="0">
                <a:effectLst/>
                <a:latin typeface="+mj-lt"/>
              </a:rPr>
              <a:t>individualno</a:t>
            </a:r>
            <a:r>
              <a:rPr lang="en-GB" sz="1600" dirty="0" smtClean="0">
                <a:effectLst/>
                <a:latin typeface="+mj-lt"/>
              </a:rPr>
              <a:t>)</a:t>
            </a:r>
            <a:r>
              <a:rPr lang="sl-SI" sz="1600" dirty="0" smtClean="0">
                <a:effectLst/>
                <a:latin typeface="+mj-lt"/>
              </a:rPr>
              <a:t> - </a:t>
            </a:r>
            <a:r>
              <a:rPr lang="en-GB" sz="1600" dirty="0" err="1" smtClean="0">
                <a:effectLst/>
                <a:latin typeface="+mj-lt"/>
              </a:rPr>
              <a:t>prepoznavanje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naravnega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ritma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besed</a:t>
            </a:r>
            <a:r>
              <a:rPr lang="en-GB" sz="1600" dirty="0" smtClean="0">
                <a:effectLst/>
                <a:latin typeface="+mj-lt"/>
              </a:rPr>
              <a:t>, </a:t>
            </a:r>
            <a:r>
              <a:rPr lang="en-GB" sz="1600" dirty="0" err="1" smtClean="0">
                <a:effectLst/>
                <a:latin typeface="+mj-lt"/>
              </a:rPr>
              <a:t>ki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zahteva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segmentacijo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na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zloge</a:t>
            </a:r>
            <a:r>
              <a:rPr lang="en-GB" sz="1600" dirty="0" smtClean="0">
                <a:effectLst/>
                <a:latin typeface="+mj-lt"/>
              </a:rPr>
              <a:t>. </a:t>
            </a:r>
            <a:endParaRPr lang="en-GB" sz="1600" dirty="0">
              <a:latin typeface="+mj-lt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31" y="5012653"/>
            <a:ext cx="5116286" cy="545486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245" y="4997579"/>
            <a:ext cx="5503545" cy="1025970"/>
          </a:xfrm>
          <a:prstGeom prst="rect">
            <a:avLst/>
          </a:prstGeom>
        </p:spPr>
      </p:pic>
      <p:sp>
        <p:nvSpPr>
          <p:cNvPr id="10" name="Pravokotnik 9"/>
          <p:cNvSpPr/>
          <p:nvPr/>
        </p:nvSpPr>
        <p:spPr>
          <a:xfrm>
            <a:off x="539931" y="6013609"/>
            <a:ext cx="110794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C00000"/>
                </a:solidFill>
                <a:effectLst/>
                <a:latin typeface="+mj-lt"/>
              </a:rPr>
              <a:t>Poslušanje</a:t>
            </a:r>
            <a:r>
              <a:rPr lang="en-GB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en-GB" dirty="0" err="1" smtClean="0">
                <a:solidFill>
                  <a:srgbClr val="C00000"/>
                </a:solidFill>
                <a:effectLst/>
                <a:latin typeface="+mj-lt"/>
              </a:rPr>
              <a:t>glasbe</a:t>
            </a:r>
            <a:r>
              <a:rPr lang="sl-SI" dirty="0" smtClean="0">
                <a:solidFill>
                  <a:srgbClr val="C00000"/>
                </a:solidFill>
                <a:effectLst/>
                <a:latin typeface="+mj-lt"/>
              </a:rPr>
              <a:t> </a:t>
            </a:r>
            <a:r>
              <a:rPr lang="sl-SI" dirty="0" smtClean="0">
                <a:effectLst/>
                <a:latin typeface="+mj-lt"/>
              </a:rPr>
              <a:t>- </a:t>
            </a:r>
            <a:r>
              <a:rPr lang="sl-SI" sz="1600" dirty="0" smtClean="0">
                <a:effectLst/>
                <a:latin typeface="+mj-lt"/>
              </a:rPr>
              <a:t>razlikovanje npr. zvočne barve, </a:t>
            </a:r>
            <a:r>
              <a:rPr lang="en-GB" sz="1600" dirty="0" err="1" smtClean="0">
                <a:effectLst/>
                <a:latin typeface="+mj-lt"/>
              </a:rPr>
              <a:t>nizki</a:t>
            </a:r>
            <a:r>
              <a:rPr lang="en-GB" sz="1600" dirty="0" smtClean="0">
                <a:effectLst/>
                <a:latin typeface="+mj-lt"/>
              </a:rPr>
              <a:t> in </a:t>
            </a:r>
            <a:r>
              <a:rPr lang="en-GB" sz="1600" dirty="0" err="1" smtClean="0">
                <a:effectLst/>
                <a:latin typeface="+mj-lt"/>
              </a:rPr>
              <a:t>visoki</a:t>
            </a:r>
            <a:r>
              <a:rPr lang="en-GB" sz="1600" dirty="0" smtClean="0">
                <a:effectLst/>
                <a:latin typeface="+mj-lt"/>
              </a:rPr>
              <a:t> </a:t>
            </a:r>
            <a:r>
              <a:rPr lang="en-GB" sz="1600" dirty="0" err="1" smtClean="0">
                <a:effectLst/>
                <a:latin typeface="+mj-lt"/>
              </a:rPr>
              <a:t>toni</a:t>
            </a:r>
            <a:r>
              <a:rPr lang="sl-SI" sz="1600" dirty="0" smtClean="0">
                <a:effectLst/>
                <a:latin typeface="+mj-lt"/>
              </a:rPr>
              <a:t>, glasno – tiho, solo – duet – kvartet</a:t>
            </a:r>
            <a:endParaRPr lang="en-GB" sz="1600" dirty="0">
              <a:latin typeface="+mj-lt"/>
            </a:endParaRPr>
          </a:p>
        </p:txBody>
      </p:sp>
      <p:sp>
        <p:nvSpPr>
          <p:cNvPr id="11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70483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59970" y="1740384"/>
            <a:ext cx="10515600" cy="4351338"/>
          </a:xfrm>
        </p:spPr>
        <p:txBody>
          <a:bodyPr>
            <a:normAutofit/>
          </a:bodyPr>
          <a:lstStyle/>
          <a:p>
            <a:r>
              <a:rPr lang="sl-SI" dirty="0" smtClean="0">
                <a:latin typeface="+mj-lt"/>
              </a:rPr>
              <a:t>Učenci glasbe s specifičnimi učnimi težavami izkazujejo težave pri:</a:t>
            </a:r>
          </a:p>
          <a:p>
            <a:pPr lvl="1"/>
            <a:r>
              <a:rPr lang="sl-SI" dirty="0" smtClean="0">
                <a:latin typeface="+mj-lt"/>
              </a:rPr>
              <a:t>b</a:t>
            </a:r>
            <a:r>
              <a:rPr lang="en-GB" dirty="0" err="1" smtClean="0">
                <a:latin typeface="+mj-lt"/>
              </a:rPr>
              <a:t>ranj</a:t>
            </a:r>
            <a:r>
              <a:rPr lang="sl-SI" dirty="0" smtClean="0">
                <a:latin typeface="+mj-lt"/>
              </a:rPr>
              <a:t>u glasbenih zapisov, </a:t>
            </a:r>
            <a:endParaRPr lang="en-GB" dirty="0" smtClean="0">
              <a:latin typeface="+mj-lt"/>
            </a:endParaRPr>
          </a:p>
          <a:p>
            <a:pPr lvl="1"/>
            <a:r>
              <a:rPr lang="sl-SI" dirty="0" smtClean="0">
                <a:latin typeface="+mj-lt"/>
              </a:rPr>
              <a:t>razumevanju ritmične vsebine,</a:t>
            </a:r>
            <a:endParaRPr lang="en-GB" dirty="0" smtClean="0">
              <a:latin typeface="+mj-lt"/>
            </a:endParaRPr>
          </a:p>
          <a:p>
            <a:pPr lvl="1"/>
            <a:r>
              <a:rPr lang="sl-SI" dirty="0" smtClean="0">
                <a:latin typeface="+mj-lt"/>
              </a:rPr>
              <a:t>razumevanje teoretičnih vidikov </a:t>
            </a:r>
            <a:r>
              <a:rPr lang="en-GB" dirty="0" smtClean="0">
                <a:latin typeface="+mj-lt"/>
              </a:rPr>
              <a:t>(</a:t>
            </a:r>
            <a:r>
              <a:rPr lang="en-GB" dirty="0" err="1" smtClean="0">
                <a:latin typeface="+mj-lt"/>
              </a:rPr>
              <a:t>npr</a:t>
            </a:r>
            <a:r>
              <a:rPr lang="en-GB" dirty="0" smtClean="0">
                <a:latin typeface="+mj-lt"/>
              </a:rPr>
              <a:t>. </a:t>
            </a:r>
            <a:r>
              <a:rPr lang="en-GB" dirty="0" err="1" smtClean="0">
                <a:latin typeface="+mj-lt"/>
              </a:rPr>
              <a:t>število</a:t>
            </a:r>
            <a:r>
              <a:rPr lang="en-GB" dirty="0" smtClean="0">
                <a:latin typeface="+mj-lt"/>
              </a:rPr>
              <a:t> </a:t>
            </a:r>
            <a:r>
              <a:rPr lang="sl-SI" dirty="0" smtClean="0">
                <a:latin typeface="+mj-lt"/>
              </a:rPr>
              <a:t>višajev in nižajev, imenovanje intervalov, prepoznavanje kadenc ipd.),</a:t>
            </a:r>
            <a:endParaRPr lang="en-GB" dirty="0" smtClean="0">
              <a:latin typeface="+mj-lt"/>
            </a:endParaRPr>
          </a:p>
          <a:p>
            <a:pPr lvl="1"/>
            <a:r>
              <a:rPr lang="sl-SI" dirty="0" smtClean="0">
                <a:latin typeface="+mj-lt"/>
              </a:rPr>
              <a:t>slušnem zaznavanju,</a:t>
            </a:r>
            <a:r>
              <a:rPr lang="en-GB" dirty="0" smtClean="0">
                <a:latin typeface="+mj-lt"/>
              </a:rPr>
              <a:t> </a:t>
            </a:r>
            <a:endParaRPr lang="sl-SI" dirty="0" smtClean="0">
              <a:latin typeface="+mj-lt"/>
            </a:endParaRPr>
          </a:p>
          <a:p>
            <a:pPr lvl="1"/>
            <a:r>
              <a:rPr lang="en-GB" dirty="0" err="1" smtClean="0">
                <a:latin typeface="+mj-lt"/>
              </a:rPr>
              <a:t>učenj</a:t>
            </a:r>
            <a:r>
              <a:rPr lang="sl-SI" dirty="0" smtClean="0">
                <a:latin typeface="+mj-lt"/>
              </a:rPr>
              <a:t>u</a:t>
            </a:r>
            <a:r>
              <a:rPr lang="en-GB" dirty="0" smtClean="0">
                <a:latin typeface="+mj-lt"/>
              </a:rPr>
              <a:t> </a:t>
            </a:r>
            <a:r>
              <a:rPr lang="sl-SI" dirty="0" smtClean="0">
                <a:latin typeface="+mj-lt"/>
              </a:rPr>
              <a:t>(tonskih) </a:t>
            </a:r>
            <a:r>
              <a:rPr lang="en-GB" dirty="0" err="1" smtClean="0">
                <a:latin typeface="+mj-lt"/>
              </a:rPr>
              <a:t>zaporedij</a:t>
            </a:r>
            <a:r>
              <a:rPr lang="en-GB" dirty="0" smtClean="0">
                <a:latin typeface="+mj-lt"/>
              </a:rPr>
              <a:t> in </a:t>
            </a:r>
            <a:r>
              <a:rPr lang="en-GB" dirty="0" err="1" smtClean="0">
                <a:latin typeface="+mj-lt"/>
              </a:rPr>
              <a:t>prilagajanj</a:t>
            </a:r>
            <a:r>
              <a:rPr lang="sl-SI" dirty="0" smtClean="0">
                <a:latin typeface="+mj-lt"/>
              </a:rPr>
              <a:t>u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spremembam</a:t>
            </a:r>
            <a:r>
              <a:rPr lang="sl-SI" dirty="0" smtClean="0">
                <a:latin typeface="+mj-lt"/>
              </a:rPr>
              <a:t> v glasbi,,</a:t>
            </a:r>
            <a:endParaRPr lang="en-GB" dirty="0" smtClean="0">
              <a:latin typeface="+mj-lt"/>
            </a:endParaRPr>
          </a:p>
          <a:p>
            <a:pPr lvl="1"/>
            <a:r>
              <a:rPr lang="en-GB" dirty="0" err="1" smtClean="0">
                <a:latin typeface="+mj-lt"/>
              </a:rPr>
              <a:t>ohranjanj</a:t>
            </a:r>
            <a:r>
              <a:rPr lang="sl-SI" dirty="0" smtClean="0">
                <a:latin typeface="+mj-lt"/>
              </a:rPr>
              <a:t>u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koncentracije</a:t>
            </a:r>
            <a:r>
              <a:rPr lang="sl-SI" dirty="0" smtClean="0">
                <a:latin typeface="+mj-lt"/>
              </a:rPr>
              <a:t>,</a:t>
            </a:r>
            <a:endParaRPr lang="en-GB" dirty="0" smtClean="0">
              <a:latin typeface="+mj-lt"/>
            </a:endParaRPr>
          </a:p>
          <a:p>
            <a:pPr lvl="1"/>
            <a:r>
              <a:rPr lang="en-GB" dirty="0" err="1" smtClean="0">
                <a:latin typeface="+mj-lt"/>
              </a:rPr>
              <a:t>motoričn</a:t>
            </a:r>
            <a:r>
              <a:rPr lang="sl-SI" dirty="0" smtClean="0">
                <a:latin typeface="+mj-lt"/>
              </a:rPr>
              <a:t>i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kordinacij</a:t>
            </a:r>
            <a:r>
              <a:rPr lang="sl-SI" dirty="0" smtClean="0">
                <a:latin typeface="+mj-lt"/>
              </a:rPr>
              <a:t>i … </a:t>
            </a:r>
            <a:r>
              <a:rPr lang="en-GB" dirty="0" smtClean="0">
                <a:latin typeface="+mj-lt"/>
              </a:rPr>
              <a:t> </a:t>
            </a:r>
            <a:endParaRPr lang="sl-SI" dirty="0" smtClean="0">
              <a:latin typeface="+mj-lt"/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361904" y="508706"/>
            <a:ext cx="11111731" cy="847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200" dirty="0" smtClean="0">
                <a:solidFill>
                  <a:srgbClr val="C00000"/>
                </a:solidFill>
              </a:rPr>
              <a:t>Glasbene dejavnosti pri specifičnih učnih težavah (1)                     </a:t>
            </a:r>
            <a:r>
              <a:rPr lang="sl-SI" sz="2400" dirty="0" smtClean="0">
                <a:solidFill>
                  <a:srgbClr val="C00000"/>
                </a:solidFill>
              </a:rPr>
              <a:t>(vključuje tudi disleksijo) </a:t>
            </a:r>
            <a:endParaRPr lang="en-GB" sz="4000" dirty="0">
              <a:solidFill>
                <a:srgbClr val="C00000"/>
              </a:solidFill>
            </a:endParaRPr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361903" y="6504713"/>
            <a:ext cx="11111731" cy="2987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Vir: </a:t>
            </a:r>
            <a:r>
              <a:rPr lang="sl-SI" sz="1200" dirty="0" err="1" smtClean="0"/>
              <a:t>Holms</a:t>
            </a:r>
            <a:r>
              <a:rPr lang="sl-SI" sz="1200" dirty="0" smtClean="0"/>
              <a:t>, J. </a:t>
            </a:r>
            <a:r>
              <a:rPr lang="sl-SI" sz="1200" dirty="0" smtClean="0"/>
              <a:t>(2023). </a:t>
            </a:r>
            <a:r>
              <a:rPr lang="sl-SI" sz="1200" i="1" dirty="0" err="1" smtClean="0"/>
              <a:t>Becoming</a:t>
            </a:r>
            <a:r>
              <a:rPr lang="sl-SI" sz="1200" i="1" dirty="0" smtClean="0"/>
              <a:t> a </a:t>
            </a:r>
            <a:r>
              <a:rPr lang="sl-SI" sz="1200" i="1" dirty="0" err="1"/>
              <a:t>B</a:t>
            </a:r>
            <a:r>
              <a:rPr lang="sl-SI" sz="1200" i="1" dirty="0" err="1" smtClean="0"/>
              <a:t>etter</a:t>
            </a:r>
            <a:r>
              <a:rPr lang="sl-SI" sz="1200" i="1" dirty="0" smtClean="0"/>
              <a:t> </a:t>
            </a:r>
            <a:r>
              <a:rPr lang="sl-SI" sz="1200" i="1" dirty="0" err="1" smtClean="0"/>
              <a:t>Music</a:t>
            </a:r>
            <a:r>
              <a:rPr lang="sl-SI" sz="1200" i="1" dirty="0" smtClean="0"/>
              <a:t> </a:t>
            </a:r>
            <a:r>
              <a:rPr lang="sl-SI" sz="1200" i="1" dirty="0" err="1" smtClean="0"/>
              <a:t>Teacher</a:t>
            </a:r>
            <a:r>
              <a:rPr lang="sl-SI" sz="1200" i="1" dirty="0" smtClean="0"/>
              <a:t>. </a:t>
            </a:r>
            <a:r>
              <a:rPr lang="sl-SI" sz="1200" dirty="0" smtClean="0"/>
              <a:t>ABSRM </a:t>
            </a:r>
            <a:r>
              <a:rPr lang="sl-SI" sz="1200" dirty="0" err="1" smtClean="0"/>
              <a:t>Royal</a:t>
            </a:r>
            <a:r>
              <a:rPr lang="sl-SI" sz="1200" dirty="0" smtClean="0"/>
              <a:t> </a:t>
            </a:r>
            <a:r>
              <a:rPr lang="sl-SI" sz="1200" dirty="0" err="1" smtClean="0"/>
              <a:t>schools</a:t>
            </a:r>
            <a:r>
              <a:rPr lang="sl-SI" sz="1200" dirty="0" smtClean="0"/>
              <a:t> </a:t>
            </a:r>
            <a:r>
              <a:rPr lang="sl-SI" sz="1200" dirty="0" err="1" smtClean="0"/>
              <a:t>fo</a:t>
            </a:r>
            <a:r>
              <a:rPr lang="sl-SI" sz="1200" dirty="0" smtClean="0"/>
              <a:t> </a:t>
            </a:r>
            <a:r>
              <a:rPr lang="sl-SI" sz="1200" dirty="0" err="1" smtClean="0"/>
              <a:t>Music</a:t>
            </a:r>
            <a:r>
              <a:rPr lang="sl-SI" sz="1200" dirty="0" smtClean="0"/>
              <a:t>. (gradivo </a:t>
            </a:r>
            <a:r>
              <a:rPr lang="sl-SI" sz="1200" dirty="0" err="1" smtClean="0"/>
              <a:t>webinarja</a:t>
            </a:r>
            <a:r>
              <a:rPr lang="sl-SI" sz="1200" dirty="0" smtClean="0"/>
              <a:t>)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26600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19" y="1221228"/>
            <a:ext cx="5329061" cy="3002753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5"/>
          <a:stretch/>
        </p:blipFill>
        <p:spPr>
          <a:xfrm>
            <a:off x="3811136" y="4410921"/>
            <a:ext cx="2246344" cy="225001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Naslov 1"/>
          <p:cNvSpPr txBox="1">
            <a:spLocks/>
          </p:cNvSpPr>
          <p:nvPr/>
        </p:nvSpPr>
        <p:spPr>
          <a:xfrm>
            <a:off x="728419" y="419404"/>
            <a:ext cx="10072077" cy="801824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600" dirty="0" smtClean="0">
                <a:solidFill>
                  <a:srgbClr val="C00000"/>
                </a:solidFill>
              </a:rPr>
              <a:t>Okvare sluha pri glasbenikih</a:t>
            </a:r>
            <a:r>
              <a:rPr lang="sl-SI" sz="3200" dirty="0" smtClean="0"/>
              <a:t/>
            </a:r>
            <a:br>
              <a:rPr lang="sl-SI" sz="3200" dirty="0" smtClean="0"/>
            </a:br>
            <a:endParaRPr lang="en-GB" sz="3200" dirty="0">
              <a:solidFill>
                <a:srgbClr val="C00000"/>
              </a:solidFill>
            </a:endParaRPr>
          </a:p>
        </p:txBody>
      </p:sp>
      <p:pic>
        <p:nvPicPr>
          <p:cNvPr id="5" name="Označba mesta vseb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581" y="141589"/>
            <a:ext cx="521304" cy="521304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6372474" y="1221227"/>
            <a:ext cx="5752528" cy="171904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000" dirty="0"/>
              <a:t>V</a:t>
            </a:r>
            <a:r>
              <a:rPr lang="sl-SI" sz="2000" dirty="0" smtClean="0"/>
              <a:t>ečja </a:t>
            </a:r>
            <a:r>
              <a:rPr lang="sl-SI" sz="2000" dirty="0"/>
              <a:t>študija o izgubi sluha zaradi hrupa je bila objavljena leta 2014. </a:t>
            </a:r>
            <a:r>
              <a:rPr lang="sl-SI" sz="2000" dirty="0" smtClean="0"/>
              <a:t>Vključenih je bilo tri </a:t>
            </a:r>
            <a:r>
              <a:rPr lang="sl-SI" sz="2000" dirty="0"/>
              <a:t>milijone </a:t>
            </a:r>
            <a:r>
              <a:rPr lang="sl-SI" sz="2000" dirty="0" smtClean="0"/>
              <a:t>Nemcev, od tega 2227  profesionalnih glasbenikov. Izkazalo se je, da je  štirikrat bolj verjetno, da glasbeniki zbolijo za okvaro sluha od njihovih vrstnikov </a:t>
            </a:r>
            <a:r>
              <a:rPr lang="sl-SI" sz="2000" dirty="0" err="1" smtClean="0"/>
              <a:t>neglasbenikov</a:t>
            </a:r>
            <a:r>
              <a:rPr lang="sl-SI" sz="2000" dirty="0"/>
              <a:t> </a:t>
            </a:r>
            <a:r>
              <a:rPr lang="sl-SI" sz="2000" dirty="0" smtClean="0"/>
              <a:t>(</a:t>
            </a:r>
            <a:r>
              <a:rPr lang="sl-SI" sz="2000" dirty="0" err="1" smtClean="0"/>
              <a:t>Schink</a:t>
            </a:r>
            <a:r>
              <a:rPr lang="sl-SI" sz="2000" dirty="0" smtClean="0"/>
              <a:t> idr., 2014).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6372474" y="3238037"/>
            <a:ext cx="5752528" cy="117288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000" dirty="0" smtClean="0"/>
              <a:t>Raziskava 100 glasbenikov s slušno okvaro je pokazala, da jih 72 % trpi za </a:t>
            </a:r>
            <a:r>
              <a:rPr lang="sl-SI" sz="2000" dirty="0" err="1" smtClean="0"/>
              <a:t>tinitusom</a:t>
            </a:r>
            <a:r>
              <a:rPr lang="sl-SI" sz="2000" dirty="0" smtClean="0"/>
              <a:t> (63 % občasno in 9 % redno). Druga največja težava je intoleranca na hrup (67 %). (</a:t>
            </a:r>
            <a:r>
              <a:rPr lang="sl-SI" sz="2000" dirty="0" err="1" smtClean="0"/>
              <a:t>Luders</a:t>
            </a:r>
            <a:r>
              <a:rPr lang="sl-SI" sz="2000" dirty="0" smtClean="0"/>
              <a:t> idr., 2016).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9" name="Naslov 1"/>
          <p:cNvSpPr txBox="1">
            <a:spLocks/>
          </p:cNvSpPr>
          <p:nvPr/>
        </p:nvSpPr>
        <p:spPr>
          <a:xfrm>
            <a:off x="6372474" y="5249318"/>
            <a:ext cx="5752528" cy="141161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000" dirty="0" smtClean="0"/>
              <a:t>Rezultati </a:t>
            </a:r>
            <a:r>
              <a:rPr lang="sl-SI" sz="2000" dirty="0" err="1" smtClean="0"/>
              <a:t>metaraziskave</a:t>
            </a:r>
            <a:r>
              <a:rPr lang="sl-SI" sz="2000" dirty="0" smtClean="0"/>
              <a:t> petih študij potrjujejo, da med 37 % in 58 % klasično izobraženih glasbenikov trpi </a:t>
            </a:r>
            <a:r>
              <a:rPr lang="sl-SI" sz="2000" dirty="0"/>
              <a:t>za </a:t>
            </a:r>
            <a:r>
              <a:rPr lang="sl-SI" sz="2000" dirty="0" smtClean="0"/>
              <a:t>MIHL (</a:t>
            </a:r>
            <a:r>
              <a:rPr lang="sl-SI" sz="2000" dirty="0" err="1" smtClean="0"/>
              <a:t>Music-induced</a:t>
            </a:r>
            <a:r>
              <a:rPr lang="sl-SI" sz="2000" dirty="0" smtClean="0"/>
              <a:t> </a:t>
            </a:r>
            <a:r>
              <a:rPr lang="sl-SI" sz="2000" dirty="0" err="1" smtClean="0"/>
              <a:t>hearing</a:t>
            </a:r>
            <a:r>
              <a:rPr lang="sl-SI" sz="2000" dirty="0" smtClean="0"/>
              <a:t> </a:t>
            </a:r>
            <a:r>
              <a:rPr lang="sl-SI" sz="2000" dirty="0" err="1" smtClean="0"/>
              <a:t>loss</a:t>
            </a:r>
            <a:r>
              <a:rPr lang="sl-SI" sz="2000" dirty="0" smtClean="0"/>
              <a:t>), ki </a:t>
            </a:r>
            <a:r>
              <a:rPr lang="sl-SI" sz="2000" dirty="0"/>
              <a:t>je posledica </a:t>
            </a:r>
            <a:r>
              <a:rPr lang="sl-SI" sz="2000" dirty="0" smtClean="0"/>
              <a:t>daljše izpostavljenosti glasbi, </a:t>
            </a:r>
            <a:r>
              <a:rPr lang="sl-SI" sz="2000" dirty="0"/>
              <a:t>ki presega 85 decibelov  </a:t>
            </a:r>
            <a:r>
              <a:rPr lang="sl-SI" sz="2000" dirty="0" smtClean="0"/>
              <a:t>(</a:t>
            </a:r>
            <a:r>
              <a:rPr lang="sl-SI" sz="2000" dirty="0" err="1" smtClean="0"/>
              <a:t>Zhao</a:t>
            </a:r>
            <a:r>
              <a:rPr lang="sl-SI" sz="2000" dirty="0" smtClean="0"/>
              <a:t> idr., 2010).</a:t>
            </a:r>
            <a:endParaRPr lang="en-GB" sz="1800" dirty="0">
              <a:solidFill>
                <a:srgbClr val="C00000"/>
              </a:solidFill>
            </a:endParaRPr>
          </a:p>
        </p:txBody>
      </p:sp>
      <p:sp>
        <p:nvSpPr>
          <p:cNvPr id="14" name="Naslov 1"/>
          <p:cNvSpPr txBox="1">
            <a:spLocks/>
          </p:cNvSpPr>
          <p:nvPr/>
        </p:nvSpPr>
        <p:spPr>
          <a:xfrm>
            <a:off x="728419" y="4375757"/>
            <a:ext cx="2943607" cy="23203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050" dirty="0" smtClean="0">
                <a:latin typeface="+mn-lt"/>
              </a:rPr>
              <a:t>Vir: </a:t>
            </a:r>
          </a:p>
          <a:p>
            <a:r>
              <a:rPr lang="sl-SI" sz="1050" dirty="0" err="1" smtClean="0">
                <a:latin typeface="+mn-lt"/>
              </a:rPr>
              <a:t>Schink</a:t>
            </a:r>
            <a:r>
              <a:rPr lang="sl-SI" sz="1050" dirty="0" smtClean="0">
                <a:latin typeface="+mn-lt"/>
              </a:rPr>
              <a:t>, T., </a:t>
            </a:r>
            <a:r>
              <a:rPr lang="sl-SI" sz="1050" dirty="0" err="1" smtClean="0">
                <a:latin typeface="+mn-lt"/>
              </a:rPr>
              <a:t>Kreutz</a:t>
            </a:r>
            <a:r>
              <a:rPr lang="sl-SI" sz="1050" dirty="0" smtClean="0">
                <a:latin typeface="+mn-lt"/>
              </a:rPr>
              <a:t>, G., </a:t>
            </a:r>
            <a:r>
              <a:rPr lang="sl-SI" sz="1050" dirty="0" err="1" smtClean="0">
                <a:latin typeface="+mn-lt"/>
              </a:rPr>
              <a:t>Busch</a:t>
            </a:r>
            <a:r>
              <a:rPr lang="sl-SI" sz="1050" dirty="0" smtClean="0">
                <a:latin typeface="+mn-lt"/>
              </a:rPr>
              <a:t>, V., </a:t>
            </a:r>
            <a:r>
              <a:rPr lang="sl-SI" sz="1050" dirty="0" err="1" smtClean="0">
                <a:latin typeface="+mn-lt"/>
              </a:rPr>
              <a:t>Pigeot</a:t>
            </a:r>
            <a:r>
              <a:rPr lang="sl-SI" sz="1050" dirty="0" smtClean="0">
                <a:latin typeface="+mn-lt"/>
              </a:rPr>
              <a:t>, V., </a:t>
            </a:r>
            <a:r>
              <a:rPr lang="sl-SI" sz="1050" dirty="0" err="1" smtClean="0">
                <a:latin typeface="+mn-lt"/>
              </a:rPr>
              <a:t>Ahrens</a:t>
            </a:r>
            <a:r>
              <a:rPr lang="sl-SI" sz="1050" dirty="0" smtClean="0">
                <a:latin typeface="+mn-lt"/>
              </a:rPr>
              <a:t>, W. (2014). Incidence </a:t>
            </a:r>
            <a:r>
              <a:rPr lang="sl-SI" sz="1050" dirty="0" err="1" smtClean="0">
                <a:latin typeface="+mn-lt"/>
              </a:rPr>
              <a:t>and</a:t>
            </a:r>
            <a:r>
              <a:rPr lang="sl-SI" sz="1050" dirty="0" smtClean="0">
                <a:latin typeface="+mn-lt"/>
              </a:rPr>
              <a:t> </a:t>
            </a:r>
            <a:r>
              <a:rPr lang="sl-SI" sz="1050" dirty="0" err="1" smtClean="0">
                <a:latin typeface="+mn-lt"/>
              </a:rPr>
              <a:t>relative</a:t>
            </a:r>
            <a:r>
              <a:rPr lang="sl-SI" sz="1050" dirty="0" smtClean="0">
                <a:latin typeface="+mn-lt"/>
              </a:rPr>
              <a:t> </a:t>
            </a:r>
            <a:r>
              <a:rPr lang="sl-SI" sz="1050" dirty="0" err="1" smtClean="0">
                <a:latin typeface="+mn-lt"/>
              </a:rPr>
              <a:t>risk</a:t>
            </a:r>
            <a:r>
              <a:rPr lang="sl-SI" sz="1050" dirty="0" smtClean="0">
                <a:latin typeface="+mn-lt"/>
              </a:rPr>
              <a:t> </a:t>
            </a:r>
            <a:r>
              <a:rPr lang="sl-SI" sz="1050" dirty="0" err="1" smtClean="0">
                <a:latin typeface="+mn-lt"/>
              </a:rPr>
              <a:t>of</a:t>
            </a:r>
            <a:r>
              <a:rPr lang="sl-SI" sz="1050" dirty="0" smtClean="0">
                <a:latin typeface="+mn-lt"/>
              </a:rPr>
              <a:t> </a:t>
            </a:r>
            <a:r>
              <a:rPr lang="sl-SI" sz="1050" dirty="0" err="1" smtClean="0">
                <a:latin typeface="+mn-lt"/>
              </a:rPr>
              <a:t>hearing</a:t>
            </a:r>
            <a:r>
              <a:rPr lang="sl-SI" sz="1050" dirty="0" smtClean="0">
                <a:latin typeface="+mn-lt"/>
              </a:rPr>
              <a:t> </a:t>
            </a:r>
            <a:r>
              <a:rPr lang="sl-SI" sz="1050" dirty="0" err="1" smtClean="0">
                <a:latin typeface="+mn-lt"/>
              </a:rPr>
              <a:t>disorders</a:t>
            </a:r>
            <a:r>
              <a:rPr lang="sl-SI" sz="1050" dirty="0" smtClean="0">
                <a:latin typeface="+mn-lt"/>
              </a:rPr>
              <a:t> in </a:t>
            </a:r>
            <a:r>
              <a:rPr lang="sl-SI" sz="1050" dirty="0" err="1" smtClean="0">
                <a:latin typeface="+mn-lt"/>
              </a:rPr>
              <a:t>professional</a:t>
            </a:r>
            <a:r>
              <a:rPr lang="sl-SI" sz="1050" dirty="0" smtClean="0">
                <a:latin typeface="+mn-lt"/>
              </a:rPr>
              <a:t> </a:t>
            </a:r>
            <a:r>
              <a:rPr lang="sl-SI" sz="1050" dirty="0" err="1" smtClean="0">
                <a:latin typeface="+mn-lt"/>
              </a:rPr>
              <a:t>musicians</a:t>
            </a:r>
            <a:r>
              <a:rPr lang="sl-SI" sz="1050" dirty="0" smtClean="0">
                <a:latin typeface="+mn-lt"/>
              </a:rPr>
              <a:t>. </a:t>
            </a:r>
            <a:r>
              <a:rPr lang="sl-SI" sz="1050" i="1" dirty="0" err="1" smtClean="0">
                <a:latin typeface="+mn-lt"/>
              </a:rPr>
              <a:t>Occup</a:t>
            </a:r>
            <a:r>
              <a:rPr lang="sl-SI" sz="1050" i="1" dirty="0" smtClean="0">
                <a:latin typeface="+mn-lt"/>
              </a:rPr>
              <a:t> </a:t>
            </a:r>
            <a:r>
              <a:rPr lang="sl-SI" sz="1050" i="1" dirty="0" err="1" smtClean="0">
                <a:latin typeface="+mn-lt"/>
              </a:rPr>
              <a:t>Environ</a:t>
            </a:r>
            <a:r>
              <a:rPr lang="sl-SI" sz="1050" i="1" dirty="0" smtClean="0">
                <a:latin typeface="+mn-lt"/>
              </a:rPr>
              <a:t> Med, </a:t>
            </a:r>
            <a:r>
              <a:rPr lang="en-GB" sz="1050" i="1" dirty="0" smtClean="0">
                <a:latin typeface="+mn-lt"/>
              </a:rPr>
              <a:t>71</a:t>
            </a:r>
            <a:r>
              <a:rPr lang="en-GB" sz="1050" dirty="0" smtClean="0">
                <a:latin typeface="+mn-lt"/>
              </a:rPr>
              <a:t>(7)</a:t>
            </a:r>
            <a:r>
              <a:rPr lang="sl-SI" sz="1050" dirty="0" smtClean="0">
                <a:latin typeface="+mn-lt"/>
              </a:rPr>
              <a:t>, str.</a:t>
            </a:r>
            <a:r>
              <a:rPr lang="en-GB" sz="1050" dirty="0" smtClean="0">
                <a:latin typeface="+mn-lt"/>
              </a:rPr>
              <a:t>472-6</a:t>
            </a:r>
            <a:r>
              <a:rPr lang="sl-SI" sz="1050" dirty="0" smtClean="0">
                <a:latin typeface="+mn-lt"/>
              </a:rPr>
              <a:t>. </a:t>
            </a:r>
            <a:r>
              <a:rPr lang="sl-SI" sz="1050" dirty="0" err="1" smtClean="0">
                <a:latin typeface="+mn-lt"/>
              </a:rPr>
              <a:t>Doi</a:t>
            </a:r>
            <a:r>
              <a:rPr lang="sl-SI" sz="1050" dirty="0" smtClean="0">
                <a:latin typeface="+mn-lt"/>
              </a:rPr>
              <a:t>: </a:t>
            </a:r>
            <a:r>
              <a:rPr lang="en-US" altLang="en-US" sz="1050" dirty="0" smtClean="0">
                <a:latin typeface="+mn-lt"/>
              </a:rPr>
              <a:t>10.1136/oemed-2014-102172</a:t>
            </a:r>
            <a:r>
              <a:rPr lang="en-US" altLang="en-US" sz="1050" dirty="0">
                <a:latin typeface="+mn-lt"/>
              </a:rPr>
              <a:t>. </a:t>
            </a:r>
            <a:endParaRPr lang="sl-SI" altLang="en-US" sz="1050" dirty="0" smtClean="0">
              <a:latin typeface="+mn-lt"/>
            </a:endParaRPr>
          </a:p>
          <a:p>
            <a:r>
              <a:rPr lang="en-GB" sz="1050" dirty="0" err="1" smtClean="0">
                <a:latin typeface="+mn-lt"/>
              </a:rPr>
              <a:t>Lüders</a:t>
            </a:r>
            <a:r>
              <a:rPr lang="sl-SI" sz="1050" baseline="30000" dirty="0" smtClean="0">
                <a:latin typeface="+mn-lt"/>
              </a:rPr>
              <a:t>,</a:t>
            </a:r>
            <a:r>
              <a:rPr lang="sl-SI" sz="1050" dirty="0" smtClean="0">
                <a:latin typeface="+mn-lt"/>
              </a:rPr>
              <a:t> D., </a:t>
            </a:r>
            <a:r>
              <a:rPr lang="en-GB" sz="1050" dirty="0" err="1" smtClean="0">
                <a:latin typeface="+mn-lt"/>
              </a:rPr>
              <a:t>Giglio</a:t>
            </a:r>
            <a:r>
              <a:rPr lang="en-GB" sz="1050" dirty="0" smtClean="0">
                <a:latin typeface="+mn-lt"/>
              </a:rPr>
              <a:t> de Oliveira</a:t>
            </a:r>
            <a:r>
              <a:rPr lang="sl-SI" sz="1050" dirty="0" smtClean="0">
                <a:latin typeface="+mn-lt"/>
              </a:rPr>
              <a:t>, C., </a:t>
            </a:r>
            <a:r>
              <a:rPr lang="en-GB" sz="1050" dirty="0" smtClean="0">
                <a:latin typeface="+mn-lt"/>
              </a:rPr>
              <a:t>Bender Moreira</a:t>
            </a:r>
            <a:r>
              <a:rPr lang="sl-SI" sz="1050" dirty="0" smtClean="0">
                <a:latin typeface="+mn-lt"/>
              </a:rPr>
              <a:t>, A. (2016). </a:t>
            </a:r>
            <a:r>
              <a:rPr lang="en-GB" sz="1050" dirty="0">
                <a:latin typeface="+mn-lt"/>
              </a:rPr>
              <a:t>Hearing and quality of life in musicians of a symphony </a:t>
            </a:r>
            <a:r>
              <a:rPr lang="en-GB" sz="1050" dirty="0" smtClean="0">
                <a:latin typeface="+mn-lt"/>
              </a:rPr>
              <a:t>orchestra</a:t>
            </a:r>
            <a:r>
              <a:rPr lang="sl-SI" sz="1050" dirty="0" smtClean="0">
                <a:latin typeface="+mn-lt"/>
              </a:rPr>
              <a:t>. </a:t>
            </a:r>
            <a:r>
              <a:rPr lang="sl-SI" sz="1050" i="1" dirty="0" err="1" smtClean="0">
                <a:latin typeface="+mn-lt"/>
              </a:rPr>
              <a:t>Audiol</a:t>
            </a:r>
            <a:r>
              <a:rPr lang="sl-SI" sz="1050" i="1" dirty="0" smtClean="0">
                <a:latin typeface="+mn-lt"/>
              </a:rPr>
              <a:t>.-</a:t>
            </a:r>
            <a:r>
              <a:rPr lang="pt-BR" sz="1050" i="1" dirty="0" smtClean="0">
                <a:latin typeface="+mn-lt"/>
              </a:rPr>
              <a:t>Commun. Res.</a:t>
            </a:r>
            <a:r>
              <a:rPr lang="sl-SI" sz="1050" dirty="0" smtClean="0">
                <a:latin typeface="+mn-lt"/>
              </a:rPr>
              <a:t>,</a:t>
            </a:r>
            <a:r>
              <a:rPr lang="pt-BR" sz="1050" dirty="0" smtClean="0">
                <a:latin typeface="+mn-lt"/>
              </a:rPr>
              <a:t> 21</a:t>
            </a:r>
            <a:r>
              <a:rPr lang="sl-SI" sz="1050" dirty="0" smtClean="0">
                <a:latin typeface="+mn-lt"/>
              </a:rPr>
              <a:t>.</a:t>
            </a:r>
            <a:r>
              <a:rPr lang="pt-BR" sz="1050" dirty="0" smtClean="0">
                <a:latin typeface="+mn-lt"/>
              </a:rPr>
              <a:t> </a:t>
            </a:r>
          </a:p>
          <a:p>
            <a:r>
              <a:rPr lang="sl-SI" sz="1050" dirty="0">
                <a:latin typeface="+mn-lt"/>
              </a:rPr>
              <a:t>D</a:t>
            </a:r>
            <a:r>
              <a:rPr lang="pt-BR" sz="1050" dirty="0" smtClean="0">
                <a:latin typeface="+mn-lt"/>
              </a:rPr>
              <a:t>oi.org/10.1590/2317-6431-2016-1688</a:t>
            </a:r>
            <a:r>
              <a:rPr lang="sl-SI" sz="1050" dirty="0" smtClean="0">
                <a:latin typeface="+mn-lt"/>
              </a:rPr>
              <a:t>.</a:t>
            </a:r>
            <a:r>
              <a:rPr lang="pt-BR" sz="1050" dirty="0">
                <a:latin typeface="+mn-lt"/>
              </a:rPr>
              <a:t> </a:t>
            </a:r>
            <a:endParaRPr lang="sl-SI" sz="1050" dirty="0" smtClean="0">
              <a:latin typeface="+mn-lt"/>
            </a:endParaRPr>
          </a:p>
          <a:p>
            <a:r>
              <a:rPr lang="sl-SI" sz="1050" dirty="0" err="1" smtClean="0">
                <a:latin typeface="+mn-lt"/>
              </a:rPr>
              <a:t>Zhao</a:t>
            </a:r>
            <a:r>
              <a:rPr lang="sl-SI" sz="1050" dirty="0" smtClean="0">
                <a:latin typeface="+mn-lt"/>
              </a:rPr>
              <a:t>, F., </a:t>
            </a:r>
            <a:r>
              <a:rPr lang="sl-SI" sz="1050" dirty="0" err="1" smtClean="0">
                <a:latin typeface="+mn-lt"/>
              </a:rPr>
              <a:t>Manchaiah</a:t>
            </a:r>
            <a:r>
              <a:rPr lang="sl-SI" sz="1050" dirty="0" smtClean="0">
                <a:latin typeface="+mn-lt"/>
              </a:rPr>
              <a:t>, V., </a:t>
            </a:r>
            <a:r>
              <a:rPr lang="sl-SI" sz="1050" dirty="0" err="1" smtClean="0">
                <a:latin typeface="+mn-lt"/>
              </a:rPr>
              <a:t>French</a:t>
            </a:r>
            <a:r>
              <a:rPr lang="sl-SI" sz="1050" dirty="0" smtClean="0">
                <a:latin typeface="+mn-lt"/>
              </a:rPr>
              <a:t>, D., </a:t>
            </a:r>
            <a:r>
              <a:rPr lang="sl-SI" sz="1050" dirty="0" err="1" smtClean="0">
                <a:latin typeface="+mn-lt"/>
              </a:rPr>
              <a:t>Price</a:t>
            </a:r>
            <a:r>
              <a:rPr lang="sl-SI" sz="1050" dirty="0" smtClean="0">
                <a:latin typeface="+mn-lt"/>
              </a:rPr>
              <a:t>, S. (2010). </a:t>
            </a:r>
          </a:p>
          <a:p>
            <a:r>
              <a:rPr lang="en-GB" sz="1050" dirty="0">
                <a:latin typeface="+mn-lt"/>
              </a:rPr>
              <a:t>Music exposure and hearing disorders: an </a:t>
            </a:r>
            <a:r>
              <a:rPr lang="en-GB" sz="1050" dirty="0" smtClean="0">
                <a:latin typeface="+mn-lt"/>
              </a:rPr>
              <a:t>overview</a:t>
            </a:r>
            <a:r>
              <a:rPr lang="sl-SI" sz="1050" dirty="0" smtClean="0">
                <a:latin typeface="+mn-lt"/>
              </a:rPr>
              <a:t>. </a:t>
            </a:r>
            <a:r>
              <a:rPr lang="sl-SI" sz="1050" i="1" dirty="0" err="1" smtClean="0">
                <a:latin typeface="+mn-lt"/>
              </a:rPr>
              <a:t>Int</a:t>
            </a:r>
            <a:r>
              <a:rPr lang="sl-SI" sz="1050" i="1" dirty="0" smtClean="0">
                <a:latin typeface="+mn-lt"/>
              </a:rPr>
              <a:t>. </a:t>
            </a:r>
            <a:r>
              <a:rPr lang="sl-SI" sz="1050" i="1" dirty="0" err="1" smtClean="0">
                <a:latin typeface="+mn-lt"/>
              </a:rPr>
              <a:t>J.Audiol</a:t>
            </a:r>
            <a:r>
              <a:rPr lang="sl-SI" sz="1050" i="1" dirty="0" smtClean="0">
                <a:latin typeface="+mn-lt"/>
              </a:rPr>
              <a:t>. </a:t>
            </a:r>
            <a:r>
              <a:rPr lang="nl-NL" sz="1050" i="1" dirty="0" smtClean="0">
                <a:latin typeface="+mn-lt"/>
              </a:rPr>
              <a:t>49</a:t>
            </a:r>
            <a:r>
              <a:rPr lang="nl-NL" sz="1050" dirty="0" smtClean="0">
                <a:latin typeface="+mn-lt"/>
              </a:rPr>
              <a:t>(1)</a:t>
            </a:r>
            <a:r>
              <a:rPr lang="sl-SI" sz="1050" dirty="0" smtClean="0">
                <a:latin typeface="+mn-lt"/>
              </a:rPr>
              <a:t>. Str.</a:t>
            </a:r>
            <a:r>
              <a:rPr lang="nl-NL" sz="1050" dirty="0" smtClean="0">
                <a:latin typeface="+mn-lt"/>
              </a:rPr>
              <a:t>54-64</a:t>
            </a:r>
            <a:r>
              <a:rPr lang="nl-NL" sz="1050" dirty="0">
                <a:latin typeface="+mn-lt"/>
              </a:rPr>
              <a:t>. </a:t>
            </a:r>
            <a:endParaRPr lang="sl-SI" sz="1050" dirty="0" smtClean="0">
              <a:latin typeface="+mn-lt"/>
            </a:endParaRPr>
          </a:p>
          <a:p>
            <a:r>
              <a:rPr lang="sl-SI" sz="1050" dirty="0">
                <a:latin typeface="+mn-lt"/>
              </a:rPr>
              <a:t>D</a:t>
            </a:r>
            <a:r>
              <a:rPr lang="nl-NL" sz="1050" dirty="0" smtClean="0">
                <a:latin typeface="+mn-lt"/>
              </a:rPr>
              <a:t>oi</a:t>
            </a:r>
            <a:r>
              <a:rPr lang="nl-NL" sz="1050" dirty="0">
                <a:latin typeface="+mn-lt"/>
              </a:rPr>
              <a:t>: 10.3109/14992020903202520</a:t>
            </a:r>
            <a:r>
              <a:rPr lang="nl-NL" sz="1050" dirty="0" smtClean="0">
                <a:latin typeface="+mn-lt"/>
              </a:rPr>
              <a:t>.</a:t>
            </a:r>
            <a:endParaRPr lang="pt-BR" sz="1050" dirty="0">
              <a:latin typeface="+mn-lt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00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885"/>
            <a:ext cx="10515600" cy="612028"/>
          </a:xfrm>
        </p:spPr>
        <p:txBody>
          <a:bodyPr>
            <a:normAutofit/>
          </a:bodyPr>
          <a:lstStyle/>
          <a:p>
            <a:r>
              <a:rPr lang="sl-SI" sz="3200" dirty="0" smtClean="0">
                <a:solidFill>
                  <a:srgbClr val="C00000"/>
                </a:solidFill>
              </a:rPr>
              <a:t>Primer – otroške izmišljarije kot govorne vaje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236095"/>
            <a:ext cx="10515600" cy="4778188"/>
          </a:xfrm>
          <a:solidFill>
            <a:schemeClr val="bg1">
              <a:lumMod val="95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l-SI" dirty="0" smtClean="0">
                <a:latin typeface="+mj-lt"/>
              </a:rPr>
              <a:t>Vid: „Okrog, okrog, okrog, okrog je po zraku leti in potem me je kar glava bolela.“</a:t>
            </a:r>
          </a:p>
          <a:p>
            <a:pPr marL="0" indent="0">
              <a:buNone/>
            </a:pPr>
            <a:r>
              <a:rPr lang="sl-SI" dirty="0" smtClean="0">
                <a:latin typeface="+mj-lt"/>
              </a:rPr>
              <a:t>Sanja: „Men se zdi pa to </a:t>
            </a:r>
            <a:r>
              <a:rPr lang="sl-SI" dirty="0" err="1" smtClean="0">
                <a:latin typeface="+mj-lt"/>
              </a:rPr>
              <a:t>grozn</a:t>
            </a:r>
            <a:r>
              <a:rPr lang="sl-SI" dirty="0" smtClean="0">
                <a:latin typeface="+mj-lt"/>
              </a:rPr>
              <a:t>, </a:t>
            </a:r>
            <a:r>
              <a:rPr lang="sl-SI" dirty="0" err="1" smtClean="0">
                <a:latin typeface="+mj-lt"/>
              </a:rPr>
              <a:t>kt</a:t>
            </a:r>
            <a:r>
              <a:rPr lang="sl-SI" dirty="0" smtClean="0">
                <a:latin typeface="+mj-lt"/>
              </a:rPr>
              <a:t> da bi ena pošast tle letala in bi </a:t>
            </a:r>
            <a:r>
              <a:rPr lang="sl-SI" dirty="0" err="1" smtClean="0">
                <a:latin typeface="+mj-lt"/>
              </a:rPr>
              <a:t>bli</a:t>
            </a:r>
            <a:r>
              <a:rPr lang="sl-SI" dirty="0" smtClean="0">
                <a:latin typeface="+mj-lt"/>
              </a:rPr>
              <a:t> vsi v enih pošastnih prostorih.“</a:t>
            </a:r>
          </a:p>
          <a:p>
            <a:pPr marL="0" indent="0">
              <a:buNone/>
            </a:pPr>
            <a:r>
              <a:rPr lang="sl-SI" dirty="0" smtClean="0">
                <a:latin typeface="+mj-lt"/>
              </a:rPr>
              <a:t>Meri: „Meni je bilo pa všeč, ker me je spominjalo na trobentice na travniku.“</a:t>
            </a:r>
          </a:p>
          <a:p>
            <a:pPr marL="0" indent="0">
              <a:buNone/>
            </a:pPr>
            <a:r>
              <a:rPr lang="sl-SI" dirty="0" smtClean="0">
                <a:latin typeface="+mj-lt"/>
              </a:rPr>
              <a:t>Jan: „Men je </a:t>
            </a:r>
            <a:r>
              <a:rPr lang="sl-SI" dirty="0" err="1" smtClean="0">
                <a:latin typeface="+mj-lt"/>
              </a:rPr>
              <a:t>blo</a:t>
            </a:r>
            <a:r>
              <a:rPr lang="sl-SI" dirty="0" smtClean="0">
                <a:latin typeface="+mj-lt"/>
              </a:rPr>
              <a:t> pa </a:t>
            </a:r>
            <a:r>
              <a:rPr lang="sl-SI" dirty="0" err="1" smtClean="0">
                <a:latin typeface="+mj-lt"/>
              </a:rPr>
              <a:t>kt</a:t>
            </a:r>
            <a:r>
              <a:rPr lang="sl-SI" dirty="0" smtClean="0">
                <a:latin typeface="+mj-lt"/>
              </a:rPr>
              <a:t> da bo </a:t>
            </a:r>
            <a:r>
              <a:rPr lang="sl-SI" dirty="0" err="1" smtClean="0">
                <a:latin typeface="+mj-lt"/>
              </a:rPr>
              <a:t>konc</a:t>
            </a:r>
            <a:r>
              <a:rPr lang="sl-SI" dirty="0" smtClean="0">
                <a:latin typeface="+mj-lt"/>
              </a:rPr>
              <a:t> sveta in d so </a:t>
            </a:r>
            <a:r>
              <a:rPr lang="sl-SI" dirty="0" err="1" smtClean="0">
                <a:latin typeface="+mj-lt"/>
              </a:rPr>
              <a:t>kt</a:t>
            </a:r>
            <a:r>
              <a:rPr lang="sl-SI" dirty="0" smtClean="0">
                <a:latin typeface="+mj-lt"/>
              </a:rPr>
              <a:t> eni vesoljci </a:t>
            </a:r>
            <a:r>
              <a:rPr lang="sl-SI" dirty="0" err="1" smtClean="0">
                <a:latin typeface="+mj-lt"/>
              </a:rPr>
              <a:t>pršli</a:t>
            </a:r>
            <a:r>
              <a:rPr lang="sl-SI" dirty="0" smtClean="0">
                <a:latin typeface="+mj-lt"/>
              </a:rPr>
              <a:t>.“</a:t>
            </a:r>
          </a:p>
          <a:p>
            <a:pPr marL="0" indent="0">
              <a:buNone/>
            </a:pPr>
            <a:r>
              <a:rPr lang="sl-SI" dirty="0" smtClean="0">
                <a:latin typeface="+mj-lt"/>
              </a:rPr>
              <a:t>Sara: „Men se je pa tko zdel, d se je balon kar hihital, da je </a:t>
            </a:r>
            <a:r>
              <a:rPr lang="sl-SI" dirty="0" err="1" smtClean="0">
                <a:latin typeface="+mj-lt"/>
              </a:rPr>
              <a:t>ke</a:t>
            </a:r>
            <a:r>
              <a:rPr lang="sl-SI" dirty="0" smtClean="0">
                <a:latin typeface="+mj-lt"/>
              </a:rPr>
              <a:t> „</a:t>
            </a:r>
            <a:r>
              <a:rPr lang="sl-SI" i="1" dirty="0" err="1" smtClean="0">
                <a:latin typeface="+mj-lt"/>
              </a:rPr>
              <a:t>biuuuuuaiuuu</a:t>
            </a:r>
            <a:r>
              <a:rPr lang="sl-SI" i="1" dirty="0" smtClean="0">
                <a:latin typeface="+mj-lt"/>
              </a:rPr>
              <a:t>“</a:t>
            </a:r>
            <a:r>
              <a:rPr lang="sl-SI" dirty="0" smtClean="0">
                <a:latin typeface="+mj-lt"/>
              </a:rPr>
              <a:t> delal.“</a:t>
            </a:r>
          </a:p>
          <a:p>
            <a:pPr marL="0" indent="0">
              <a:buNone/>
            </a:pPr>
            <a:r>
              <a:rPr lang="sl-SI" dirty="0" smtClean="0">
                <a:latin typeface="+mj-lt"/>
              </a:rPr>
              <a:t>Goran: „Vroč krompir, vroč krompir … „(se žoga)</a:t>
            </a:r>
          </a:p>
          <a:p>
            <a:pPr marL="0" indent="0">
              <a:buNone/>
            </a:pPr>
            <a:r>
              <a:rPr lang="sl-SI" dirty="0" smtClean="0"/>
              <a:t>Vid: „</a:t>
            </a:r>
            <a:r>
              <a:rPr lang="sl-SI" i="1" dirty="0" smtClean="0"/>
              <a:t>U, lej, </a:t>
            </a:r>
            <a:r>
              <a:rPr lang="sl-SI" i="1" dirty="0" smtClean="0">
                <a:solidFill>
                  <a:srgbClr val="C00000"/>
                </a:solidFill>
              </a:rPr>
              <a:t>moj balon se pa trese</a:t>
            </a:r>
            <a:r>
              <a:rPr lang="sl-SI" i="1" dirty="0" smtClean="0"/>
              <a:t>!“ </a:t>
            </a:r>
            <a:r>
              <a:rPr lang="sl-SI" dirty="0" smtClean="0">
                <a:latin typeface="+mj-lt"/>
              </a:rPr>
              <a:t>(učiteljica igra na KB ksilofon)</a:t>
            </a:r>
          </a:p>
          <a:p>
            <a:pPr marL="0" indent="0">
              <a:buNone/>
            </a:pPr>
            <a:r>
              <a:rPr lang="sl-SI" dirty="0" smtClean="0">
                <a:latin typeface="+mj-lt"/>
              </a:rPr>
              <a:t>Vsi drug čez drugega: „Moj se </a:t>
            </a:r>
            <a:r>
              <a:rPr lang="sl-SI" dirty="0" err="1" smtClean="0">
                <a:latin typeface="+mj-lt"/>
              </a:rPr>
              <a:t>tud</a:t>
            </a:r>
            <a:r>
              <a:rPr lang="sl-SI" dirty="0" smtClean="0">
                <a:latin typeface="+mj-lt"/>
              </a:rPr>
              <a:t> trese, </a:t>
            </a:r>
            <a:r>
              <a:rPr lang="sl-SI" dirty="0" err="1" smtClean="0">
                <a:latin typeface="+mj-lt"/>
              </a:rPr>
              <a:t>tud</a:t>
            </a:r>
            <a:r>
              <a:rPr lang="sl-SI" dirty="0" smtClean="0">
                <a:latin typeface="+mj-lt"/>
              </a:rPr>
              <a:t> moj se trese!“</a:t>
            </a:r>
          </a:p>
          <a:p>
            <a:pPr marL="0" indent="0">
              <a:buNone/>
            </a:pPr>
            <a:r>
              <a:rPr lang="sl-SI" dirty="0" smtClean="0"/>
              <a:t>Jan: „</a:t>
            </a:r>
            <a:r>
              <a:rPr lang="sl-SI" i="1" dirty="0" smtClean="0"/>
              <a:t>Sem </a:t>
            </a:r>
            <a:r>
              <a:rPr lang="sl-SI" i="1" dirty="0" err="1" smtClean="0"/>
              <a:t>slišu</a:t>
            </a:r>
            <a:r>
              <a:rPr lang="sl-SI" i="1" dirty="0" smtClean="0"/>
              <a:t>, </a:t>
            </a:r>
            <a:r>
              <a:rPr lang="sl-SI" i="1" dirty="0" smtClean="0">
                <a:solidFill>
                  <a:srgbClr val="C00000"/>
                </a:solidFill>
              </a:rPr>
              <a:t>kako se je balon </a:t>
            </a:r>
            <a:r>
              <a:rPr lang="sl-SI" i="1" dirty="0" err="1" smtClean="0">
                <a:solidFill>
                  <a:srgbClr val="C00000"/>
                </a:solidFill>
              </a:rPr>
              <a:t>počutu</a:t>
            </a:r>
            <a:r>
              <a:rPr lang="sl-SI" i="1" dirty="0" smtClean="0"/>
              <a:t>, tko da se je </a:t>
            </a:r>
            <a:r>
              <a:rPr lang="sl-SI" i="1" dirty="0" err="1" smtClean="0"/>
              <a:t>kr</a:t>
            </a:r>
            <a:r>
              <a:rPr lang="sl-SI" i="1" dirty="0" smtClean="0"/>
              <a:t> mal </a:t>
            </a:r>
            <a:r>
              <a:rPr lang="sl-SI" i="1" dirty="0" err="1" smtClean="0"/>
              <a:t>tresu</a:t>
            </a:r>
            <a:r>
              <a:rPr lang="sl-SI" dirty="0" smtClean="0"/>
              <a:t>.“</a:t>
            </a:r>
          </a:p>
          <a:p>
            <a:pPr marL="0" indent="0">
              <a:buNone/>
            </a:pPr>
            <a:r>
              <a:rPr lang="sl-SI" dirty="0" smtClean="0"/>
              <a:t>Sara: „</a:t>
            </a:r>
            <a:r>
              <a:rPr lang="sl-SI" i="1" dirty="0" smtClean="0">
                <a:solidFill>
                  <a:srgbClr val="C00000"/>
                </a:solidFill>
              </a:rPr>
              <a:t>To je </a:t>
            </a:r>
            <a:r>
              <a:rPr lang="sl-SI" i="1" dirty="0" err="1" smtClean="0">
                <a:solidFill>
                  <a:srgbClr val="C00000"/>
                </a:solidFill>
              </a:rPr>
              <a:t>blo</a:t>
            </a:r>
            <a:r>
              <a:rPr lang="sl-SI" i="1" dirty="0" smtClean="0">
                <a:solidFill>
                  <a:srgbClr val="C00000"/>
                </a:solidFill>
              </a:rPr>
              <a:t> zato, k smo ga mel tko zlo </a:t>
            </a:r>
            <a:r>
              <a:rPr lang="sl-SI" i="1" dirty="0" err="1" smtClean="0">
                <a:solidFill>
                  <a:srgbClr val="C00000"/>
                </a:solidFill>
              </a:rPr>
              <a:t>bliz</a:t>
            </a:r>
            <a:r>
              <a:rPr lang="sl-SI" i="1" dirty="0" smtClean="0">
                <a:solidFill>
                  <a:srgbClr val="C00000"/>
                </a:solidFill>
              </a:rPr>
              <a:t> in je </a:t>
            </a:r>
            <a:r>
              <a:rPr lang="sl-SI" i="1" dirty="0" err="1" smtClean="0">
                <a:solidFill>
                  <a:srgbClr val="C00000"/>
                </a:solidFill>
              </a:rPr>
              <a:t>notr</a:t>
            </a:r>
            <a:r>
              <a:rPr lang="sl-SI" i="1" dirty="0" smtClean="0">
                <a:solidFill>
                  <a:srgbClr val="C00000"/>
                </a:solidFill>
              </a:rPr>
              <a:t> zvok</a:t>
            </a:r>
            <a:r>
              <a:rPr lang="sl-SI" i="1" dirty="0" smtClean="0"/>
              <a:t>!“</a:t>
            </a:r>
          </a:p>
          <a:p>
            <a:pPr marL="0" indent="0">
              <a:buNone/>
            </a:pPr>
            <a:r>
              <a:rPr lang="sl-SI" dirty="0" smtClean="0"/>
              <a:t>Vid: „</a:t>
            </a:r>
            <a:r>
              <a:rPr lang="sl-SI" i="1" dirty="0" smtClean="0">
                <a:solidFill>
                  <a:srgbClr val="C00000"/>
                </a:solidFill>
              </a:rPr>
              <a:t>Zvok je to, kar zdele Jan dela</a:t>
            </a:r>
            <a:r>
              <a:rPr lang="sl-SI" i="1" dirty="0" smtClean="0"/>
              <a:t>.“</a:t>
            </a:r>
          </a:p>
          <a:p>
            <a:pPr marL="0" indent="0">
              <a:buNone/>
            </a:pPr>
            <a:r>
              <a:rPr lang="sl-SI" dirty="0" smtClean="0">
                <a:latin typeface="+mj-lt"/>
              </a:rPr>
              <a:t>Goran: „Ja, sej men je pa zdele balon </a:t>
            </a:r>
            <a:r>
              <a:rPr lang="sl-SI" dirty="0" err="1" smtClean="0">
                <a:latin typeface="+mj-lt"/>
              </a:rPr>
              <a:t>povedu</a:t>
            </a:r>
            <a:r>
              <a:rPr lang="sl-SI" dirty="0" smtClean="0">
                <a:latin typeface="+mj-lt"/>
              </a:rPr>
              <a:t>: </a:t>
            </a:r>
            <a:r>
              <a:rPr lang="sl-SI" i="1" dirty="0" smtClean="0">
                <a:latin typeface="+mj-lt"/>
              </a:rPr>
              <a:t>ha-pa-to-pa-ti, ha-pa-to-pa-ti </a:t>
            </a:r>
            <a:r>
              <a:rPr lang="sl-SI" dirty="0" smtClean="0">
                <a:latin typeface="+mj-lt"/>
              </a:rPr>
              <a:t>…“</a:t>
            </a:r>
          </a:p>
          <a:p>
            <a:pPr marL="0" indent="0">
              <a:buNone/>
            </a:pPr>
            <a:r>
              <a:rPr lang="sl-SI" dirty="0" smtClean="0">
                <a:latin typeface="+mj-lt"/>
              </a:rPr>
              <a:t>Meri: „Men je pa </a:t>
            </a:r>
            <a:r>
              <a:rPr lang="sl-SI" dirty="0" err="1" smtClean="0">
                <a:latin typeface="+mj-lt"/>
              </a:rPr>
              <a:t>povedu</a:t>
            </a:r>
            <a:r>
              <a:rPr lang="sl-SI" dirty="0" smtClean="0">
                <a:latin typeface="+mj-lt"/>
              </a:rPr>
              <a:t> </a:t>
            </a:r>
            <a:r>
              <a:rPr lang="sl-SI" i="1" dirty="0" smtClean="0">
                <a:latin typeface="+mj-lt"/>
              </a:rPr>
              <a:t>č-aka-ča, č-aka-ča </a:t>
            </a:r>
            <a:r>
              <a:rPr lang="sl-SI" dirty="0" smtClean="0">
                <a:latin typeface="+mj-lt"/>
              </a:rPr>
              <a:t>…“</a:t>
            </a:r>
          </a:p>
          <a:p>
            <a:pPr marL="0" indent="0">
              <a:buNone/>
            </a:pPr>
            <a:r>
              <a:rPr lang="sl-SI" dirty="0" smtClean="0">
                <a:latin typeface="+mj-lt"/>
              </a:rPr>
              <a:t>(Otroci nadaljujejo z izrekanjem rit. </a:t>
            </a:r>
            <a:r>
              <a:rPr lang="sl-SI" dirty="0" err="1">
                <a:latin typeface="+mj-lt"/>
              </a:rPr>
              <a:t>o</a:t>
            </a:r>
            <a:r>
              <a:rPr lang="sl-SI" dirty="0" err="1" smtClean="0">
                <a:latin typeface="+mj-lt"/>
              </a:rPr>
              <a:t>stinatnih</a:t>
            </a:r>
            <a:r>
              <a:rPr lang="sl-SI" dirty="0" smtClean="0">
                <a:latin typeface="+mj-lt"/>
              </a:rPr>
              <a:t> motivov in oblikujejo glasbeno obliko rondo)</a:t>
            </a:r>
            <a:endParaRPr lang="en-GB" dirty="0">
              <a:latin typeface="+mj-lt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0" y="627322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400" dirty="0" smtClean="0"/>
              <a:t>Zalar, K., Kordeš, U. in </a:t>
            </a:r>
            <a:r>
              <a:rPr lang="sl-SI" sz="1400" dirty="0" err="1" smtClean="0"/>
              <a:t>Sicherl</a:t>
            </a:r>
            <a:r>
              <a:rPr lang="sl-SI" sz="1400" dirty="0" smtClean="0"/>
              <a:t> Kafol, B. (2015). </a:t>
            </a:r>
            <a:r>
              <a:rPr lang="en-GB" sz="1400" dirty="0"/>
              <a:t>Non-verbal Communication in Music </a:t>
            </a:r>
            <a:r>
              <a:rPr lang="en-GB" sz="1400" dirty="0" smtClean="0"/>
              <a:t>Lessons</a:t>
            </a:r>
            <a:r>
              <a:rPr lang="sl-SI" sz="1400" i="1" dirty="0" smtClean="0"/>
              <a:t>.</a:t>
            </a:r>
            <a:r>
              <a:rPr lang="en-GB" dirty="0"/>
              <a:t> </a:t>
            </a:r>
            <a:r>
              <a:rPr lang="sl-SI" sz="1400" i="1" dirty="0" err="1" smtClean="0"/>
              <a:t>ScienceDirect</a:t>
            </a:r>
            <a:r>
              <a:rPr lang="sl-SI" sz="1400" i="1" dirty="0" smtClean="0"/>
              <a:t>, </a:t>
            </a:r>
            <a:r>
              <a:rPr lang="en-GB" sz="1400" i="1" dirty="0" smtClean="0"/>
              <a:t>Procedia </a:t>
            </a:r>
            <a:r>
              <a:rPr lang="en-GB" sz="1400" i="1" dirty="0"/>
              <a:t>- Social and </a:t>
            </a:r>
            <a:r>
              <a:rPr lang="en-GB" sz="1400" i="1" dirty="0" err="1"/>
              <a:t>Behavioral</a:t>
            </a:r>
            <a:r>
              <a:rPr lang="en-GB" sz="1400" i="1" dirty="0"/>
              <a:t> Sciences 186 </a:t>
            </a:r>
            <a:r>
              <a:rPr lang="sl-SI" sz="1400" dirty="0"/>
              <a:t>,</a:t>
            </a:r>
            <a:r>
              <a:rPr lang="en-GB" sz="1400" dirty="0" smtClean="0"/>
              <a:t> </a:t>
            </a:r>
            <a:r>
              <a:rPr lang="sl-SI" sz="1400" dirty="0" smtClean="0"/>
              <a:t>str. </a:t>
            </a:r>
            <a:r>
              <a:rPr lang="en-GB" sz="1400" dirty="0" smtClean="0"/>
              <a:t>704–712</a:t>
            </a:r>
            <a:r>
              <a:rPr lang="sl-SI" sz="1400" dirty="0" smtClean="0"/>
              <a:t>. </a:t>
            </a:r>
          </a:p>
          <a:p>
            <a:r>
              <a:rPr lang="sl-SI" sz="1400" dirty="0" smtClean="0">
                <a:hlinkClick r:id="rId2"/>
              </a:rPr>
              <a:t>https://pdf.sciencedirectassets.com/277811/1-s2.0-S1877042815X0022X/1-s2.0-S1877042815024118/main.pdf?X-Amz-Security-Token</a:t>
            </a:r>
            <a:r>
              <a:rPr lang="sl-SI" sz="1400" dirty="0" smtClean="0"/>
              <a:t>=</a:t>
            </a:r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19353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97772" y="1305242"/>
            <a:ext cx="10515600" cy="861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>
                <a:latin typeface="+mj-lt"/>
              </a:rPr>
              <a:t>(Še) vedno aktualni predlogi za sistematično poučevanje glasbe otrok s specifičnimi učnimi težavami </a:t>
            </a:r>
            <a:r>
              <a:rPr lang="sl-SI" sz="1800" dirty="0" smtClean="0">
                <a:latin typeface="+mj-lt"/>
              </a:rPr>
              <a:t>(po J. </a:t>
            </a:r>
            <a:r>
              <a:rPr lang="sl-SI" sz="1800" dirty="0" err="1" smtClean="0">
                <a:latin typeface="+mj-lt"/>
              </a:rPr>
              <a:t>Curwen</a:t>
            </a:r>
            <a:r>
              <a:rPr lang="sl-SI" sz="1800" dirty="0" smtClean="0">
                <a:latin typeface="+mj-lt"/>
              </a:rPr>
              <a:t>):</a:t>
            </a:r>
            <a:endParaRPr lang="sl-SI" dirty="0" smtClean="0">
              <a:latin typeface="+mj-lt"/>
            </a:endParaRPr>
          </a:p>
          <a:p>
            <a:pPr marL="0" indent="0">
              <a:buNone/>
            </a:pPr>
            <a:endParaRPr lang="sl-SI" dirty="0" smtClean="0">
              <a:latin typeface="+mj-lt"/>
            </a:endParaRPr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361903" y="6504713"/>
            <a:ext cx="11111731" cy="2987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Vir: </a:t>
            </a:r>
            <a:r>
              <a:rPr lang="sl-SI" sz="1200" dirty="0" err="1" smtClean="0"/>
              <a:t>Holms</a:t>
            </a:r>
            <a:r>
              <a:rPr lang="sl-SI" sz="1200" dirty="0" smtClean="0"/>
              <a:t>, J. </a:t>
            </a:r>
            <a:r>
              <a:rPr lang="sl-SI" sz="1200" dirty="0" smtClean="0"/>
              <a:t>(2023). </a:t>
            </a:r>
            <a:r>
              <a:rPr lang="sl-SI" sz="1200" i="1" dirty="0" err="1" smtClean="0"/>
              <a:t>Becoming</a:t>
            </a:r>
            <a:r>
              <a:rPr lang="sl-SI" sz="1200" i="1" dirty="0" smtClean="0"/>
              <a:t> a </a:t>
            </a:r>
            <a:r>
              <a:rPr lang="sl-SI" sz="1200" i="1" dirty="0" err="1"/>
              <a:t>B</a:t>
            </a:r>
            <a:r>
              <a:rPr lang="sl-SI" sz="1200" i="1" dirty="0" err="1" smtClean="0"/>
              <a:t>etter</a:t>
            </a:r>
            <a:r>
              <a:rPr lang="sl-SI" sz="1200" i="1" dirty="0" smtClean="0"/>
              <a:t> </a:t>
            </a:r>
            <a:r>
              <a:rPr lang="sl-SI" sz="1200" i="1" dirty="0" err="1" smtClean="0"/>
              <a:t>Music</a:t>
            </a:r>
            <a:r>
              <a:rPr lang="sl-SI" sz="1200" i="1" dirty="0" smtClean="0"/>
              <a:t> </a:t>
            </a:r>
            <a:r>
              <a:rPr lang="sl-SI" sz="1200" i="1" dirty="0" err="1" smtClean="0"/>
              <a:t>Teacher</a:t>
            </a:r>
            <a:r>
              <a:rPr lang="sl-SI" sz="1200" i="1" dirty="0" smtClean="0"/>
              <a:t>. </a:t>
            </a:r>
            <a:r>
              <a:rPr lang="sl-SI" sz="1200" dirty="0" smtClean="0"/>
              <a:t> ABSRM </a:t>
            </a:r>
            <a:r>
              <a:rPr lang="sl-SI" sz="1200" dirty="0" err="1" smtClean="0"/>
              <a:t>Royal</a:t>
            </a:r>
            <a:r>
              <a:rPr lang="sl-SI" sz="1200" dirty="0" smtClean="0"/>
              <a:t> </a:t>
            </a:r>
            <a:r>
              <a:rPr lang="sl-SI" sz="1200" dirty="0" err="1" smtClean="0"/>
              <a:t>schools</a:t>
            </a:r>
            <a:r>
              <a:rPr lang="sl-SI" sz="1200" dirty="0" smtClean="0"/>
              <a:t> </a:t>
            </a:r>
            <a:r>
              <a:rPr lang="sl-SI" sz="1200" dirty="0" err="1" smtClean="0"/>
              <a:t>fo</a:t>
            </a:r>
            <a:r>
              <a:rPr lang="sl-SI" sz="1200" dirty="0" smtClean="0"/>
              <a:t> </a:t>
            </a:r>
            <a:r>
              <a:rPr lang="sl-SI" sz="1200" dirty="0" err="1" smtClean="0"/>
              <a:t>Music</a:t>
            </a:r>
            <a:r>
              <a:rPr lang="sl-SI" sz="1200" dirty="0" smtClean="0"/>
              <a:t>. (gradivo </a:t>
            </a:r>
            <a:r>
              <a:rPr lang="sl-SI" sz="1200" dirty="0" err="1" smtClean="0"/>
              <a:t>webinarja</a:t>
            </a:r>
            <a:r>
              <a:rPr lang="sl-SI" sz="1200" dirty="0" smtClean="0"/>
              <a:t>)</a:t>
            </a:r>
          </a:p>
          <a:p>
            <a:r>
              <a:rPr lang="sl-SI" sz="1200" dirty="0" err="1" smtClean="0"/>
              <a:t>Curwen</a:t>
            </a:r>
            <a:r>
              <a:rPr lang="sl-SI" sz="1200" dirty="0" smtClean="0"/>
              <a:t>, A. J. (2008). </a:t>
            </a:r>
            <a:r>
              <a:rPr lang="sl-SI" sz="1200" i="1" dirty="0" err="1" smtClean="0"/>
              <a:t>Mrs</a:t>
            </a:r>
            <a:r>
              <a:rPr lang="sl-SI" sz="1200" i="1" dirty="0" smtClean="0"/>
              <a:t>. </a:t>
            </a:r>
            <a:r>
              <a:rPr lang="sl-SI" sz="1200" i="1" dirty="0" err="1" smtClean="0"/>
              <a:t>Curwen‘s</a:t>
            </a:r>
            <a:r>
              <a:rPr lang="sl-SI" sz="1200" i="1" dirty="0" smtClean="0"/>
              <a:t> </a:t>
            </a:r>
            <a:r>
              <a:rPr lang="sl-SI" sz="1200" i="1" dirty="0" err="1" smtClean="0"/>
              <a:t>Pianoforte</a:t>
            </a:r>
            <a:r>
              <a:rPr lang="sl-SI" sz="1200" i="1" dirty="0" smtClean="0"/>
              <a:t> </a:t>
            </a:r>
            <a:r>
              <a:rPr lang="sl-SI" sz="1200" i="1" dirty="0" err="1" smtClean="0"/>
              <a:t>Method</a:t>
            </a:r>
            <a:r>
              <a:rPr lang="sl-SI" sz="1200" dirty="0" smtClean="0"/>
              <a:t>.  </a:t>
            </a:r>
            <a:r>
              <a:rPr lang="sl-SI" sz="1200" dirty="0" err="1" smtClean="0"/>
              <a:t>Read</a:t>
            </a:r>
            <a:r>
              <a:rPr lang="sl-SI" sz="1200" dirty="0" smtClean="0"/>
              <a:t> </a:t>
            </a:r>
            <a:r>
              <a:rPr lang="sl-SI" sz="1200" dirty="0" err="1" smtClean="0"/>
              <a:t>Books</a:t>
            </a:r>
            <a:r>
              <a:rPr lang="sl-SI" sz="1200" dirty="0" smtClean="0"/>
              <a:t>. </a:t>
            </a:r>
            <a:endParaRPr lang="en-GB" sz="1600" dirty="0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361903" y="365125"/>
            <a:ext cx="11111731" cy="847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200" dirty="0" smtClean="0">
                <a:solidFill>
                  <a:srgbClr val="C00000"/>
                </a:solidFill>
              </a:rPr>
              <a:t>Glasbene dejavnosti pri specifičnih učnih težavah (2)                                    </a:t>
            </a:r>
            <a:r>
              <a:rPr lang="sl-SI" sz="2400" dirty="0" smtClean="0">
                <a:solidFill>
                  <a:srgbClr val="C00000"/>
                </a:solidFill>
              </a:rPr>
              <a:t>(vključuje tudi disleksijo) </a:t>
            </a:r>
            <a:endParaRPr lang="en-GB" sz="4000" dirty="0">
              <a:solidFill>
                <a:srgbClr val="C00000"/>
              </a:solidFill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  <p:sp>
        <p:nvSpPr>
          <p:cNvPr id="8" name="Označba mesta vsebine 2"/>
          <p:cNvSpPr txBox="1">
            <a:spLocks/>
          </p:cNvSpPr>
          <p:nvPr/>
        </p:nvSpPr>
        <p:spPr>
          <a:xfrm>
            <a:off x="361903" y="2341179"/>
            <a:ext cx="10515600" cy="388620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numCol="3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l-SI" sz="2000" dirty="0" smtClean="0">
                <a:latin typeface="+mj-lt"/>
              </a:rPr>
              <a:t>poučevati </a:t>
            </a:r>
            <a:r>
              <a:rPr lang="sl-SI" sz="2000" dirty="0" smtClean="0">
                <a:solidFill>
                  <a:srgbClr val="C00000"/>
                </a:solidFill>
                <a:latin typeface="+mj-lt"/>
              </a:rPr>
              <a:t>lažje pred težjim </a:t>
            </a:r>
            <a:r>
              <a:rPr lang="sl-SI" sz="2000" dirty="0" smtClean="0">
                <a:latin typeface="+mj-lt"/>
              </a:rPr>
              <a:t>in znano pred neznanim, </a:t>
            </a:r>
          </a:p>
          <a:p>
            <a:pPr marL="457200" lvl="1" indent="0">
              <a:buNone/>
            </a:pPr>
            <a:endParaRPr lang="en-GB" sz="2000" dirty="0" smtClean="0">
              <a:latin typeface="+mj-lt"/>
            </a:endParaRPr>
          </a:p>
          <a:p>
            <a:pPr lvl="1"/>
            <a:r>
              <a:rPr lang="sl-SI" sz="2000" dirty="0" smtClean="0">
                <a:latin typeface="+mj-lt"/>
              </a:rPr>
              <a:t>naučiti </a:t>
            </a:r>
            <a:r>
              <a:rPr lang="sl-SI" sz="2000" dirty="0" smtClean="0">
                <a:solidFill>
                  <a:srgbClr val="C00000"/>
                </a:solidFill>
                <a:latin typeface="+mj-lt"/>
              </a:rPr>
              <a:t>slušno pred vidnim</a:t>
            </a:r>
            <a:r>
              <a:rPr lang="sl-SI" sz="2000" dirty="0" smtClean="0">
                <a:latin typeface="+mj-lt"/>
              </a:rPr>
              <a:t>,</a:t>
            </a:r>
          </a:p>
          <a:p>
            <a:pPr marL="457200" lvl="1" indent="0">
              <a:buNone/>
            </a:pPr>
            <a:r>
              <a:rPr lang="sl-SI" sz="2000" dirty="0" smtClean="0">
                <a:latin typeface="+mj-lt"/>
              </a:rPr>
              <a:t> </a:t>
            </a:r>
          </a:p>
          <a:p>
            <a:pPr lvl="1"/>
            <a:r>
              <a:rPr lang="sl-SI" sz="2000" dirty="0" smtClean="0">
                <a:latin typeface="+mj-lt"/>
              </a:rPr>
              <a:t>poučevati </a:t>
            </a:r>
            <a:r>
              <a:rPr lang="sl-SI" sz="2000" dirty="0" smtClean="0">
                <a:solidFill>
                  <a:srgbClr val="C00000"/>
                </a:solidFill>
                <a:latin typeface="+mj-lt"/>
              </a:rPr>
              <a:t>posamezne elemente </a:t>
            </a:r>
            <a:r>
              <a:rPr lang="sl-SI" sz="2000" dirty="0" smtClean="0">
                <a:latin typeface="+mj-lt"/>
              </a:rPr>
              <a:t>drugega za drugim, </a:t>
            </a:r>
          </a:p>
          <a:p>
            <a:pPr marL="457200" lvl="1" indent="0">
              <a:buNone/>
            </a:pPr>
            <a:endParaRPr lang="sl-SI" sz="2000" dirty="0" smtClean="0">
              <a:latin typeface="+mj-lt"/>
            </a:endParaRPr>
          </a:p>
          <a:p>
            <a:pPr lvl="1"/>
            <a:r>
              <a:rPr lang="sl-SI" sz="2000" dirty="0" smtClean="0">
                <a:solidFill>
                  <a:srgbClr val="C00000"/>
                </a:solidFill>
                <a:latin typeface="+mj-lt"/>
              </a:rPr>
              <a:t>opustiti </a:t>
            </a:r>
            <a:r>
              <a:rPr lang="en-GB" sz="2000" dirty="0" err="1" smtClean="0">
                <a:solidFill>
                  <a:srgbClr val="C00000"/>
                </a:solidFill>
                <a:latin typeface="+mj-lt"/>
              </a:rPr>
              <a:t>vse</a:t>
            </a:r>
            <a:r>
              <a:rPr lang="en-GB" sz="2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GB" sz="2000" dirty="0" err="1" smtClean="0">
                <a:solidFill>
                  <a:srgbClr val="C00000"/>
                </a:solidFill>
                <a:latin typeface="+mj-lt"/>
              </a:rPr>
              <a:t>izjeme</a:t>
            </a:r>
            <a:r>
              <a:rPr lang="en-GB" sz="2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GB" sz="2000" dirty="0" smtClean="0">
                <a:latin typeface="+mj-lt"/>
              </a:rPr>
              <a:t>in </a:t>
            </a:r>
            <a:r>
              <a:rPr lang="en-GB" sz="2000" dirty="0" err="1" smtClean="0">
                <a:latin typeface="+mj-lt"/>
              </a:rPr>
              <a:t>nepravilnosti</a:t>
            </a:r>
            <a:r>
              <a:rPr lang="en-GB" sz="2000" dirty="0" smtClean="0">
                <a:latin typeface="+mj-lt"/>
              </a:rPr>
              <a:t>, </a:t>
            </a:r>
            <a:r>
              <a:rPr lang="en-GB" sz="2000" dirty="0" err="1" smtClean="0">
                <a:latin typeface="+mj-lt"/>
              </a:rPr>
              <a:t>dokler</a:t>
            </a:r>
            <a:r>
              <a:rPr lang="en-GB" sz="2000" dirty="0" smtClean="0">
                <a:latin typeface="+mj-lt"/>
              </a:rPr>
              <a:t> ne </a:t>
            </a:r>
            <a:r>
              <a:rPr lang="en-GB" sz="2000" dirty="0" err="1" smtClean="0">
                <a:latin typeface="+mj-lt"/>
              </a:rPr>
              <a:t>razumemo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splošnega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pravila</a:t>
            </a:r>
            <a:r>
              <a:rPr lang="sl-SI" sz="2000" dirty="0" smtClean="0">
                <a:latin typeface="+mj-lt"/>
              </a:rPr>
              <a:t>,</a:t>
            </a:r>
          </a:p>
          <a:p>
            <a:pPr marL="457200" lvl="1" indent="0">
              <a:buNone/>
            </a:pPr>
            <a:endParaRPr lang="en-GB" sz="2000" dirty="0" smtClean="0">
              <a:latin typeface="+mj-lt"/>
            </a:endParaRPr>
          </a:p>
          <a:p>
            <a:pPr lvl="1"/>
            <a:r>
              <a:rPr lang="sl-SI" sz="2000" dirty="0" smtClean="0">
                <a:latin typeface="+mj-lt"/>
              </a:rPr>
              <a:t>pri razvijanju zavedanja glasbenih elementov </a:t>
            </a:r>
            <a:r>
              <a:rPr lang="sl-SI" sz="2000" dirty="0" smtClean="0">
                <a:solidFill>
                  <a:srgbClr val="C00000"/>
                </a:solidFill>
                <a:latin typeface="+mj-lt"/>
              </a:rPr>
              <a:t>poučevati konkretnosti pred abstraktnimi pojmi</a:t>
            </a:r>
            <a:r>
              <a:rPr lang="sl-SI" sz="2000" dirty="0" smtClean="0">
                <a:latin typeface="+mj-lt"/>
              </a:rPr>
              <a:t>,</a:t>
            </a:r>
          </a:p>
          <a:p>
            <a:pPr marL="457200" lvl="1" indent="0">
              <a:buNone/>
            </a:pPr>
            <a:r>
              <a:rPr lang="sl-SI" sz="2000" dirty="0" smtClean="0">
                <a:latin typeface="+mj-lt"/>
              </a:rPr>
              <a:t> </a:t>
            </a:r>
            <a:endParaRPr lang="en-GB" sz="2000" dirty="0" smtClean="0">
              <a:latin typeface="+mj-lt"/>
            </a:endParaRPr>
          </a:p>
          <a:p>
            <a:pPr lvl="1"/>
            <a:r>
              <a:rPr lang="en-GB" sz="2000" dirty="0" err="1" smtClean="0">
                <a:latin typeface="+mj-lt"/>
              </a:rPr>
              <a:t>pri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razvijanju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spretnosti</a:t>
            </a:r>
            <a:r>
              <a:rPr lang="en-GB" sz="2000" dirty="0" smtClean="0">
                <a:latin typeface="+mj-lt"/>
              </a:rPr>
              <a:t> </a:t>
            </a:r>
            <a:r>
              <a:rPr lang="sl-SI" sz="2000" dirty="0" smtClean="0">
                <a:solidFill>
                  <a:srgbClr val="C00000"/>
                </a:solidFill>
                <a:latin typeface="+mj-lt"/>
              </a:rPr>
              <a:t>poučevati elementarno pred kompleksnim</a:t>
            </a:r>
            <a:r>
              <a:rPr lang="sl-SI" sz="2000" dirty="0" smtClean="0">
                <a:latin typeface="+mj-lt"/>
              </a:rPr>
              <a:t>,</a:t>
            </a:r>
          </a:p>
          <a:p>
            <a:pPr marL="457200" lvl="1" indent="0">
              <a:buNone/>
            </a:pPr>
            <a:r>
              <a:rPr lang="sl-SI" sz="2000" dirty="0" smtClean="0">
                <a:latin typeface="+mj-lt"/>
              </a:rPr>
              <a:t> </a:t>
            </a:r>
          </a:p>
          <a:p>
            <a:pPr lvl="1"/>
            <a:r>
              <a:rPr lang="sl-SI" sz="2000" dirty="0" smtClean="0">
                <a:solidFill>
                  <a:srgbClr val="C00000"/>
                </a:solidFill>
                <a:latin typeface="+mj-lt"/>
              </a:rPr>
              <a:t>nadgrajevati</a:t>
            </a:r>
            <a:r>
              <a:rPr lang="sl-SI" sz="2000" dirty="0" smtClean="0">
                <a:latin typeface="+mj-lt"/>
              </a:rPr>
              <a:t> učne ure in srečanja </a:t>
            </a:r>
            <a:r>
              <a:rPr lang="sl-SI" sz="2000" dirty="0" smtClean="0">
                <a:solidFill>
                  <a:srgbClr val="C00000"/>
                </a:solidFill>
                <a:latin typeface="+mj-lt"/>
              </a:rPr>
              <a:t>iz znanih dejstev</a:t>
            </a:r>
            <a:r>
              <a:rPr lang="sl-SI" sz="2000" dirty="0" smtClean="0">
                <a:latin typeface="+mj-lt"/>
              </a:rPr>
              <a:t>, ki vodijo do spoznavanja novega,</a:t>
            </a:r>
          </a:p>
          <a:p>
            <a:pPr marL="457200" lvl="1" indent="0">
              <a:buNone/>
            </a:pPr>
            <a:endParaRPr lang="sl-SI" sz="2000" dirty="0" smtClean="0">
              <a:latin typeface="+mj-lt"/>
            </a:endParaRPr>
          </a:p>
          <a:p>
            <a:pPr lvl="1"/>
            <a:r>
              <a:rPr lang="sl-SI" sz="2000" dirty="0" smtClean="0">
                <a:solidFill>
                  <a:srgbClr val="C00000"/>
                </a:solidFill>
                <a:latin typeface="+mj-lt"/>
              </a:rPr>
              <a:t>izogibati </a:t>
            </a:r>
            <a:r>
              <a:rPr lang="sl-SI" sz="2000" dirty="0" smtClean="0">
                <a:latin typeface="+mj-lt"/>
              </a:rPr>
              <a:t>se vsakemu </a:t>
            </a:r>
            <a:r>
              <a:rPr lang="en-GB" sz="2000" dirty="0" err="1" smtClean="0">
                <a:solidFill>
                  <a:srgbClr val="C00000"/>
                </a:solidFill>
                <a:latin typeface="+mj-lt"/>
              </a:rPr>
              <a:t>nerazumevanj</a:t>
            </a:r>
            <a:r>
              <a:rPr lang="sl-SI" sz="2000" dirty="0" smtClean="0">
                <a:solidFill>
                  <a:srgbClr val="C00000"/>
                </a:solidFill>
                <a:latin typeface="+mj-lt"/>
              </a:rPr>
              <a:t>u</a:t>
            </a:r>
            <a:r>
              <a:rPr lang="sl-SI" sz="2000" dirty="0" smtClean="0">
                <a:latin typeface="+mj-lt"/>
              </a:rPr>
              <a:t>,</a:t>
            </a:r>
          </a:p>
          <a:p>
            <a:pPr marL="457200" lvl="1" indent="0">
              <a:buNone/>
            </a:pPr>
            <a:endParaRPr lang="en-GB" sz="2000" dirty="0" smtClean="0">
              <a:latin typeface="+mj-lt"/>
            </a:endParaRPr>
          </a:p>
          <a:p>
            <a:pPr lvl="1"/>
            <a:r>
              <a:rPr lang="sl-SI" sz="2000" dirty="0" smtClean="0">
                <a:latin typeface="+mj-lt"/>
              </a:rPr>
              <a:t>pomagati udeleženim, da </a:t>
            </a:r>
            <a:r>
              <a:rPr lang="sl-SI" sz="2000" dirty="0" smtClean="0">
                <a:solidFill>
                  <a:srgbClr val="C00000"/>
                </a:solidFill>
                <a:latin typeface="+mj-lt"/>
              </a:rPr>
              <a:t>sami odkrivajo </a:t>
            </a:r>
            <a:r>
              <a:rPr lang="sl-SI" sz="2000" dirty="0" smtClean="0">
                <a:latin typeface="+mj-lt"/>
              </a:rPr>
              <a:t>nove zakonitosti v glasbi,</a:t>
            </a:r>
          </a:p>
          <a:p>
            <a:pPr lvl="1"/>
            <a:endParaRPr lang="en-GB" sz="2000" dirty="0" smtClean="0">
              <a:latin typeface="+mj-lt"/>
            </a:endParaRPr>
          </a:p>
          <a:p>
            <a:pPr lvl="1"/>
            <a:r>
              <a:rPr lang="sl-SI" sz="2000" dirty="0" smtClean="0">
                <a:latin typeface="+mj-lt"/>
              </a:rPr>
              <a:t>dopustiti udeleženim, da </a:t>
            </a:r>
            <a:r>
              <a:rPr lang="en-GB" sz="2000" dirty="0" err="1" smtClean="0">
                <a:latin typeface="+mj-lt"/>
              </a:rPr>
              <a:t>čim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prej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uživa</a:t>
            </a:r>
            <a:r>
              <a:rPr lang="sl-SI" sz="2000" dirty="0" smtClean="0">
                <a:latin typeface="+mj-lt"/>
              </a:rPr>
              <a:t>jo</a:t>
            </a:r>
            <a:r>
              <a:rPr lang="en-GB" sz="2000" dirty="0" smtClean="0">
                <a:latin typeface="+mj-lt"/>
              </a:rPr>
              <a:t> v </a:t>
            </a:r>
            <a:r>
              <a:rPr lang="en-GB" sz="2000" dirty="0" err="1" smtClean="0">
                <a:latin typeface="+mj-lt"/>
              </a:rPr>
              <a:t>svojem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znanju</a:t>
            </a:r>
            <a:r>
              <a:rPr lang="sl-SI" sz="2000" dirty="0" smtClean="0">
                <a:latin typeface="+mj-lt"/>
              </a:rPr>
              <a:t> in jim s tem </a:t>
            </a:r>
            <a:r>
              <a:rPr lang="sl-SI" sz="2000" dirty="0" smtClean="0">
                <a:solidFill>
                  <a:srgbClr val="C00000"/>
                </a:solidFill>
                <a:latin typeface="+mj-lt"/>
              </a:rPr>
              <a:t>omogočiti pozitivne občutke </a:t>
            </a:r>
            <a:r>
              <a:rPr lang="sl-SI" sz="2000" dirty="0" smtClean="0">
                <a:latin typeface="+mj-lt"/>
              </a:rPr>
              <a:t>o vrednotenju lastnih zmožnosti</a:t>
            </a:r>
            <a:r>
              <a:rPr lang="sl-SI" dirty="0" smtClean="0">
                <a:latin typeface="+mj-lt"/>
              </a:rPr>
              <a:t>.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457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t="11828" r="3796" b="19432"/>
          <a:stretch/>
        </p:blipFill>
        <p:spPr bwMode="auto">
          <a:xfrm>
            <a:off x="309967" y="77492"/>
            <a:ext cx="6083084" cy="6610027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5049864" y="209227"/>
            <a:ext cx="1281194" cy="86015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6659673" y="6366845"/>
            <a:ext cx="5156581" cy="507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900" dirty="0" smtClean="0"/>
              <a:t>Vir: </a:t>
            </a:r>
            <a:r>
              <a:rPr lang="sl-SI" sz="900" dirty="0" err="1" smtClean="0"/>
              <a:t>Holms</a:t>
            </a:r>
            <a:r>
              <a:rPr lang="sl-SI" sz="900" dirty="0" smtClean="0"/>
              <a:t>, J. </a:t>
            </a:r>
            <a:r>
              <a:rPr lang="sl-SI" sz="900" dirty="0" smtClean="0"/>
              <a:t>(2023). </a:t>
            </a:r>
            <a:r>
              <a:rPr lang="sl-SI" sz="900" i="1" dirty="0" err="1" smtClean="0"/>
              <a:t>Becoming</a:t>
            </a:r>
            <a:r>
              <a:rPr lang="sl-SI" sz="900" i="1" dirty="0" smtClean="0"/>
              <a:t> a </a:t>
            </a:r>
            <a:r>
              <a:rPr lang="sl-SI" sz="900" i="1" dirty="0" err="1"/>
              <a:t>B</a:t>
            </a:r>
            <a:r>
              <a:rPr lang="sl-SI" sz="900" i="1" dirty="0" err="1" smtClean="0"/>
              <a:t>etter</a:t>
            </a:r>
            <a:r>
              <a:rPr lang="sl-SI" sz="900" i="1" dirty="0" smtClean="0"/>
              <a:t> </a:t>
            </a:r>
            <a:r>
              <a:rPr lang="sl-SI" sz="900" i="1" dirty="0" err="1" smtClean="0"/>
              <a:t>Music</a:t>
            </a:r>
            <a:r>
              <a:rPr lang="sl-SI" sz="900" i="1" dirty="0" smtClean="0"/>
              <a:t> </a:t>
            </a:r>
            <a:r>
              <a:rPr lang="sl-SI" sz="900" i="1" dirty="0" err="1" smtClean="0"/>
              <a:t>Teacher.</a:t>
            </a:r>
            <a:r>
              <a:rPr lang="sl-SI" sz="900" dirty="0" err="1" smtClean="0"/>
              <a:t>ABSRM</a:t>
            </a:r>
            <a:r>
              <a:rPr lang="sl-SI" sz="900" dirty="0" smtClean="0"/>
              <a:t> </a:t>
            </a:r>
            <a:r>
              <a:rPr lang="sl-SI" sz="900" dirty="0" err="1" smtClean="0"/>
              <a:t>Royal</a:t>
            </a:r>
            <a:r>
              <a:rPr lang="sl-SI" sz="900" dirty="0" smtClean="0"/>
              <a:t> </a:t>
            </a:r>
            <a:r>
              <a:rPr lang="sl-SI" sz="900" dirty="0" err="1" smtClean="0"/>
              <a:t>schools</a:t>
            </a:r>
            <a:r>
              <a:rPr lang="sl-SI" sz="900" dirty="0" smtClean="0"/>
              <a:t> </a:t>
            </a:r>
            <a:r>
              <a:rPr lang="sl-SI" sz="900" dirty="0" err="1" smtClean="0"/>
              <a:t>fo</a:t>
            </a:r>
            <a:r>
              <a:rPr lang="sl-SI" sz="900" dirty="0" smtClean="0"/>
              <a:t> </a:t>
            </a:r>
            <a:r>
              <a:rPr lang="sl-SI" sz="900" dirty="0" err="1" smtClean="0"/>
              <a:t>Music</a:t>
            </a:r>
            <a:r>
              <a:rPr lang="sl-SI" sz="900" dirty="0" smtClean="0"/>
              <a:t>. (gradivo </a:t>
            </a:r>
            <a:r>
              <a:rPr lang="sl-SI" sz="900" dirty="0" err="1" smtClean="0"/>
              <a:t>webinarja</a:t>
            </a:r>
            <a:r>
              <a:rPr lang="sl-SI" sz="900" dirty="0" smtClean="0"/>
              <a:t>)</a:t>
            </a:r>
          </a:p>
          <a:p>
            <a:r>
              <a:rPr lang="sl-SI" sz="900" dirty="0" err="1" smtClean="0"/>
              <a:t>Oesten</a:t>
            </a:r>
            <a:r>
              <a:rPr lang="sl-SI" sz="900" dirty="0" smtClean="0"/>
              <a:t>, T. (1850). </a:t>
            </a:r>
            <a:r>
              <a:rPr lang="sl-SI" sz="900" i="1" dirty="0" err="1" smtClean="0"/>
              <a:t>May</a:t>
            </a:r>
            <a:r>
              <a:rPr lang="sl-SI" sz="900" i="1" dirty="0" smtClean="0"/>
              <a:t> </a:t>
            </a:r>
            <a:r>
              <a:rPr lang="sl-SI" sz="900" i="1" dirty="0" err="1" smtClean="0"/>
              <a:t>flowers</a:t>
            </a:r>
            <a:r>
              <a:rPr lang="sl-SI" sz="900" i="1" dirty="0" smtClean="0"/>
              <a:t>. 25 </a:t>
            </a:r>
            <a:r>
              <a:rPr lang="sl-SI" sz="900" i="1" dirty="0" err="1" smtClean="0"/>
              <a:t>short</a:t>
            </a:r>
            <a:r>
              <a:rPr lang="sl-SI" sz="900" i="1" dirty="0" smtClean="0"/>
              <a:t>, </a:t>
            </a:r>
            <a:r>
              <a:rPr lang="sl-SI" sz="900" i="1" dirty="0" err="1" smtClean="0"/>
              <a:t>very</a:t>
            </a:r>
            <a:r>
              <a:rPr lang="sl-SI" sz="900" i="1" dirty="0" smtClean="0"/>
              <a:t> </a:t>
            </a:r>
            <a:r>
              <a:rPr lang="sl-SI" sz="900" i="1" dirty="0" err="1" smtClean="0"/>
              <a:t>easy</a:t>
            </a:r>
            <a:r>
              <a:rPr lang="sl-SI" sz="900" i="1" dirty="0" smtClean="0"/>
              <a:t> </a:t>
            </a:r>
            <a:r>
              <a:rPr lang="sl-SI" sz="900" i="1" dirty="0" err="1" smtClean="0"/>
              <a:t>and</a:t>
            </a:r>
            <a:r>
              <a:rPr lang="sl-SI" sz="900" i="1" dirty="0" smtClean="0"/>
              <a:t> </a:t>
            </a:r>
            <a:r>
              <a:rPr lang="sl-SI" sz="900" i="1" dirty="0" err="1" smtClean="0"/>
              <a:t>amusing</a:t>
            </a:r>
            <a:r>
              <a:rPr lang="sl-SI" sz="900" i="1" dirty="0" smtClean="0"/>
              <a:t> </a:t>
            </a:r>
            <a:r>
              <a:rPr lang="sl-SI" sz="900" i="1" dirty="0" err="1" smtClean="0"/>
              <a:t>pieces</a:t>
            </a:r>
            <a:r>
              <a:rPr lang="sl-SI" sz="900" i="1" dirty="0" smtClean="0"/>
              <a:t> </a:t>
            </a:r>
            <a:r>
              <a:rPr lang="sl-SI" sz="900" i="1" dirty="0" err="1" smtClean="0"/>
              <a:t>for</a:t>
            </a:r>
            <a:r>
              <a:rPr lang="sl-SI" sz="900" i="1" dirty="0" smtClean="0"/>
              <a:t> </a:t>
            </a:r>
            <a:r>
              <a:rPr lang="sl-SI" sz="900" i="1" dirty="0" err="1" smtClean="0"/>
              <a:t>the</a:t>
            </a:r>
            <a:r>
              <a:rPr lang="sl-SI" sz="900" i="1" dirty="0" smtClean="0"/>
              <a:t> piano forte. </a:t>
            </a:r>
          </a:p>
          <a:p>
            <a:r>
              <a:rPr lang="sl-SI" sz="900" dirty="0" smtClean="0"/>
              <a:t>Robert </a:t>
            </a:r>
            <a:r>
              <a:rPr lang="sl-SI" sz="900" dirty="0" err="1" smtClean="0"/>
              <a:t>Cocks</a:t>
            </a:r>
            <a:r>
              <a:rPr lang="sl-SI" sz="900" dirty="0" smtClean="0"/>
              <a:t> &amp; Co. – K. Marshall </a:t>
            </a:r>
            <a:r>
              <a:rPr lang="sl-SI" sz="900" dirty="0" smtClean="0"/>
              <a:t>(2023) </a:t>
            </a:r>
            <a:r>
              <a:rPr lang="sl-SI" sz="900" dirty="0" err="1" smtClean="0"/>
              <a:t>Encore</a:t>
            </a:r>
            <a:r>
              <a:rPr lang="sl-SI" sz="900" dirty="0" smtClean="0"/>
              <a:t>, </a:t>
            </a:r>
            <a:r>
              <a:rPr lang="sl-SI" sz="900" dirty="0" err="1" smtClean="0"/>
              <a:t>Book</a:t>
            </a:r>
            <a:r>
              <a:rPr lang="sl-SI" sz="900" dirty="0" smtClean="0"/>
              <a:t> 1. </a:t>
            </a:r>
            <a:endParaRPr lang="en-GB" sz="1050" dirty="0"/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-23246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  <p:sp>
        <p:nvSpPr>
          <p:cNvPr id="11" name="Naslov 1"/>
          <p:cNvSpPr txBox="1">
            <a:spLocks/>
          </p:cNvSpPr>
          <p:nvPr/>
        </p:nvSpPr>
        <p:spPr>
          <a:xfrm>
            <a:off x="6729510" y="301125"/>
            <a:ext cx="5089990" cy="5072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200" dirty="0" smtClean="0">
                <a:solidFill>
                  <a:srgbClr val="C00000"/>
                </a:solidFill>
              </a:rPr>
              <a:t>GRADIVO VAJ – UTEMELJITEV V TEORIJI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1200" dirty="0" smtClean="0">
                <a:latin typeface="+mj-lt"/>
              </a:rPr>
              <a:t>- </a:t>
            </a:r>
            <a:r>
              <a:rPr lang="sl-SI" sz="1400" dirty="0" smtClean="0">
                <a:latin typeface="+mj-lt"/>
              </a:rPr>
              <a:t>Lahko zaznaš vzorec v glasbi?</a:t>
            </a:r>
            <a:br>
              <a:rPr lang="sl-SI" sz="1400" dirty="0" smtClean="0">
                <a:latin typeface="+mj-lt"/>
              </a:rPr>
            </a:br>
            <a:r>
              <a:rPr lang="sl-SI" sz="1400" dirty="0" smtClean="0">
                <a:latin typeface="+mj-lt"/>
              </a:rPr>
              <a:t>- Lahko odpoješ prvi motiv?</a:t>
            </a:r>
            <a:br>
              <a:rPr lang="sl-SI" sz="1400" dirty="0" smtClean="0">
                <a:latin typeface="+mj-lt"/>
              </a:rPr>
            </a:br>
            <a:r>
              <a:rPr lang="sl-SI" sz="1400" dirty="0" smtClean="0">
                <a:latin typeface="+mj-lt"/>
              </a:rPr>
              <a:t>- Lahko zaigraš motiv po posluhu? (poišči na klavirju tone, prste …)</a:t>
            </a:r>
            <a:br>
              <a:rPr lang="sl-SI" sz="1400" dirty="0" smtClean="0">
                <a:latin typeface="+mj-lt"/>
              </a:rPr>
            </a:br>
            <a:r>
              <a:rPr lang="sl-SI" sz="1400" dirty="0" smtClean="0">
                <a:latin typeface="+mj-lt"/>
              </a:rPr>
              <a:t>- Lahko zaigraš z zaprtimi očmi?</a:t>
            </a:r>
            <a:br>
              <a:rPr lang="sl-SI" sz="1400" dirty="0" smtClean="0">
                <a:latin typeface="+mj-lt"/>
              </a:rPr>
            </a:br>
            <a:r>
              <a:rPr lang="sl-SI" sz="1400" dirty="0" smtClean="0">
                <a:latin typeface="+mj-lt"/>
              </a:rPr>
              <a:t>- Kako lahko slediš vzorcu v glasbi?</a:t>
            </a:r>
            <a:br>
              <a:rPr lang="sl-SI" sz="1400" dirty="0" smtClean="0">
                <a:latin typeface="+mj-lt"/>
              </a:rPr>
            </a:br>
            <a:r>
              <a:rPr lang="sl-SI" sz="1400" dirty="0" smtClean="0">
                <a:latin typeface="+mj-lt"/>
              </a:rPr>
              <a:t>- Kako slišiš drugačnost v taktu 7?(pobarvaj v notnem zapisu…)</a:t>
            </a:r>
            <a:br>
              <a:rPr lang="sl-SI" sz="1400" dirty="0" smtClean="0">
                <a:latin typeface="+mj-lt"/>
              </a:rPr>
            </a:br>
            <a:r>
              <a:rPr lang="sl-SI" sz="1400" dirty="0" smtClean="0">
                <a:latin typeface="+mj-lt"/>
              </a:rPr>
              <a:t>- Kako slišiš akorde v levi roki)</a:t>
            </a:r>
            <a:br>
              <a:rPr lang="sl-SI" sz="1400" dirty="0" smtClean="0">
                <a:latin typeface="+mj-lt"/>
              </a:rPr>
            </a:br>
            <a:r>
              <a:rPr lang="sl-SI" sz="1400" dirty="0" smtClean="0">
                <a:solidFill>
                  <a:schemeClr val="bg1"/>
                </a:solidFill>
                <a:latin typeface="+mj-lt"/>
              </a:rPr>
              <a:t>l</a:t>
            </a:r>
            <a:r>
              <a:rPr lang="sl-SI" sz="1400" dirty="0" smtClean="0">
                <a:latin typeface="+mj-lt"/>
              </a:rPr>
              <a:t/>
            </a:r>
            <a:br>
              <a:rPr lang="sl-SI" sz="1400" dirty="0" smtClean="0">
                <a:latin typeface="+mj-lt"/>
              </a:rPr>
            </a:br>
            <a:r>
              <a:rPr lang="sl-SI" sz="1400" dirty="0" smtClean="0">
                <a:latin typeface="+mj-lt"/>
              </a:rPr>
              <a:t>- Meri glasbeni utrip. Koliko tonov slišiš na prvo mero    </a:t>
            </a:r>
            <a:br>
              <a:rPr lang="sl-SI" sz="1400" dirty="0" smtClean="0">
                <a:latin typeface="+mj-lt"/>
              </a:rPr>
            </a:br>
            <a:r>
              <a:rPr lang="sl-SI" sz="1400" dirty="0" smtClean="0">
                <a:latin typeface="+mj-lt"/>
              </a:rPr>
              <a:t>  (dobo)? (razumevanje </a:t>
            </a:r>
            <a:r>
              <a:rPr lang="sl-SI" sz="1400" dirty="0" err="1" smtClean="0">
                <a:latin typeface="+mj-lt"/>
              </a:rPr>
              <a:t>triole</a:t>
            </a:r>
            <a:r>
              <a:rPr lang="sl-SI" sz="1400" dirty="0" smtClean="0">
                <a:latin typeface="+mj-lt"/>
              </a:rPr>
              <a:t>)</a:t>
            </a:r>
            <a:br>
              <a:rPr lang="sl-SI" sz="1400" dirty="0" smtClean="0">
                <a:latin typeface="+mj-lt"/>
              </a:rPr>
            </a:br>
            <a:r>
              <a:rPr lang="sl-SI" sz="1400" dirty="0" smtClean="0">
                <a:latin typeface="+mj-lt"/>
              </a:rPr>
              <a:t>- Lahko ponoviš ritmični motiv s ploskanjem?</a:t>
            </a:r>
            <a:br>
              <a:rPr lang="sl-SI" sz="1400" dirty="0" smtClean="0">
                <a:latin typeface="+mj-lt"/>
              </a:rPr>
            </a:br>
            <a:r>
              <a:rPr lang="sl-SI" sz="1400" dirty="0" smtClean="0">
                <a:latin typeface="+mj-lt"/>
              </a:rPr>
              <a:t>- Igraj 1. in 3. takt z desno, z levo meri dobe.</a:t>
            </a:r>
            <a:br>
              <a:rPr lang="sl-SI" sz="1400" dirty="0" smtClean="0">
                <a:latin typeface="+mj-lt"/>
              </a:rPr>
            </a:br>
            <a:r>
              <a:rPr lang="sl-SI" sz="1400" dirty="0" smtClean="0">
                <a:latin typeface="+mj-lt"/>
              </a:rPr>
              <a:t>- Lahko izpišeš ritmične strukture? Jih ploskaš?</a:t>
            </a:r>
            <a:br>
              <a:rPr lang="sl-SI" sz="1400" dirty="0" smtClean="0">
                <a:latin typeface="+mj-lt"/>
              </a:rPr>
            </a:br>
            <a:r>
              <a:rPr lang="sl-SI" sz="1400" dirty="0" smtClean="0">
                <a:solidFill>
                  <a:schemeClr val="bg1"/>
                </a:solidFill>
                <a:latin typeface="+mj-lt"/>
              </a:rPr>
              <a:t>l</a:t>
            </a:r>
            <a:r>
              <a:rPr lang="sl-SI" sz="1400" dirty="0" smtClean="0">
                <a:latin typeface="+mj-lt"/>
              </a:rPr>
              <a:t/>
            </a:r>
            <a:br>
              <a:rPr lang="sl-SI" sz="1400" dirty="0" smtClean="0">
                <a:latin typeface="+mj-lt"/>
              </a:rPr>
            </a:br>
            <a:r>
              <a:rPr lang="sl-SI" sz="1400" dirty="0" smtClean="0">
                <a:latin typeface="+mj-lt"/>
              </a:rPr>
              <a:t>- Lahko označiš mesta z glasnim / tihim izvajanjem?</a:t>
            </a:r>
            <a:br>
              <a:rPr lang="sl-SI" sz="1400" dirty="0" smtClean="0">
                <a:latin typeface="+mj-lt"/>
              </a:rPr>
            </a:br>
            <a:r>
              <a:rPr lang="sl-SI" sz="1400" dirty="0" smtClean="0">
                <a:latin typeface="+mj-lt"/>
              </a:rPr>
              <a:t>  Pobarvaj jih v notnem zapisu. Izdelaj karte …</a:t>
            </a:r>
            <a:br>
              <a:rPr lang="sl-SI" sz="1400" dirty="0" smtClean="0">
                <a:latin typeface="+mj-lt"/>
              </a:rPr>
            </a:br>
            <a:r>
              <a:rPr lang="sl-SI" sz="1400" dirty="0" smtClean="0">
                <a:latin typeface="+mj-lt"/>
              </a:rPr>
              <a:t>- Dvigni roko, ko slišiš poudarek.</a:t>
            </a:r>
            <a:br>
              <a:rPr lang="sl-SI" sz="1400" dirty="0" smtClean="0">
                <a:latin typeface="+mj-lt"/>
              </a:rPr>
            </a:br>
            <a:r>
              <a:rPr lang="sl-SI" sz="1400" dirty="0" smtClean="0">
                <a:latin typeface="+mj-lt"/>
              </a:rPr>
              <a:t>- Izmisli si besedilo …</a:t>
            </a:r>
            <a:br>
              <a:rPr lang="sl-SI" sz="1400" dirty="0" smtClean="0">
                <a:latin typeface="+mj-lt"/>
              </a:rPr>
            </a:br>
            <a:r>
              <a:rPr lang="sl-SI" sz="1400" dirty="0" smtClean="0">
                <a:solidFill>
                  <a:schemeClr val="bg1"/>
                </a:solidFill>
                <a:latin typeface="+mj-lt"/>
              </a:rPr>
              <a:t>l</a:t>
            </a:r>
            <a:r>
              <a:rPr lang="sl-SI" sz="1400" dirty="0" smtClean="0">
                <a:latin typeface="+mj-lt"/>
              </a:rPr>
              <a:t/>
            </a:r>
            <a:br>
              <a:rPr lang="sl-SI" sz="1400" dirty="0" smtClean="0">
                <a:latin typeface="+mj-lt"/>
              </a:rPr>
            </a:br>
            <a:r>
              <a:rPr lang="sl-SI" sz="1400" dirty="0" smtClean="0">
                <a:latin typeface="+mj-lt"/>
              </a:rPr>
              <a:t>- Kakšne gibe bi izvajal ob glasnem / tihem igranju?</a:t>
            </a:r>
            <a:br>
              <a:rPr lang="sl-SI" sz="1400" dirty="0" smtClean="0">
                <a:latin typeface="+mj-lt"/>
              </a:rPr>
            </a:br>
            <a:r>
              <a:rPr lang="sl-SI" sz="1400" dirty="0" smtClean="0">
                <a:latin typeface="+mj-lt"/>
              </a:rPr>
              <a:t>- Lahko med poslušanjem z gibi označiš glasbene fraze?</a:t>
            </a:r>
            <a:br>
              <a:rPr lang="sl-SI" sz="1400" dirty="0" smtClean="0">
                <a:latin typeface="+mj-lt"/>
              </a:rPr>
            </a:br>
            <a:r>
              <a:rPr lang="sl-SI" sz="1400" dirty="0" smtClean="0">
                <a:latin typeface="+mj-lt"/>
              </a:rPr>
              <a:t>- Lahko začneš igrati prvi motiv na drugem tonu?</a:t>
            </a:r>
            <a:br>
              <a:rPr lang="sl-SI" sz="1400" dirty="0" smtClean="0">
                <a:latin typeface="+mj-lt"/>
              </a:rPr>
            </a:br>
            <a:r>
              <a:rPr lang="sl-SI" sz="1400" dirty="0" smtClean="0">
                <a:solidFill>
                  <a:schemeClr val="bg1"/>
                </a:solidFill>
                <a:latin typeface="+mj-lt"/>
              </a:rPr>
              <a:t>L</a:t>
            </a:r>
            <a:r>
              <a:rPr lang="sl-SI" sz="1400" dirty="0" smtClean="0">
                <a:latin typeface="+mj-lt"/>
              </a:rPr>
              <a:t/>
            </a:r>
            <a:br>
              <a:rPr lang="sl-SI" sz="1400" dirty="0" smtClean="0">
                <a:latin typeface="+mj-lt"/>
              </a:rPr>
            </a:br>
            <a:r>
              <a:rPr lang="sl-SI" sz="1400" dirty="0" smtClean="0">
                <a:latin typeface="+mj-lt"/>
              </a:rPr>
              <a:t>- Ali naslov ustreza skladbi?</a:t>
            </a:r>
            <a:br>
              <a:rPr lang="sl-SI" sz="1400" dirty="0" smtClean="0">
                <a:latin typeface="+mj-lt"/>
              </a:rPr>
            </a:br>
            <a:r>
              <a:rPr lang="sl-SI" sz="1400" dirty="0" smtClean="0">
                <a:latin typeface="+mj-lt"/>
              </a:rPr>
              <a:t>- Lahko ustvariš zgodbo h glasbi in jo narišeš?</a:t>
            </a:r>
          </a:p>
        </p:txBody>
      </p:sp>
      <p:sp>
        <p:nvSpPr>
          <p:cNvPr id="12" name="Označba mesta vsebine 4"/>
          <p:cNvSpPr txBox="1">
            <a:spLocks/>
          </p:cNvSpPr>
          <p:nvPr/>
        </p:nvSpPr>
        <p:spPr>
          <a:xfrm>
            <a:off x="6726263" y="5651466"/>
            <a:ext cx="5089991" cy="696858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400" i="1" dirty="0" smtClean="0">
                <a:latin typeface="+mj-lt"/>
              </a:rPr>
              <a:t>Lahko                želiš, da …,  kako bi oblikoval, kako bi dodal, kako bi zapel, zaigral, s kom si predstavljaš / želiš, da bi igral / pel, s katerim glasbilom bi sodeloval, katero glasbilo bi dodal …</a:t>
            </a:r>
            <a:endParaRPr lang="en-GB" sz="1400" i="1" dirty="0">
              <a:latin typeface="+mj-lt"/>
            </a:endParaRPr>
          </a:p>
        </p:txBody>
      </p:sp>
      <p:cxnSp>
        <p:nvCxnSpPr>
          <p:cNvPr id="13" name="Raven puščični povezovalnik 12"/>
          <p:cNvCxnSpPr/>
          <p:nvPr/>
        </p:nvCxnSpPr>
        <p:spPr>
          <a:xfrm>
            <a:off x="7304013" y="5803745"/>
            <a:ext cx="46508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95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3416"/>
          </a:xfrm>
        </p:spPr>
        <p:txBody>
          <a:bodyPr>
            <a:normAutofit fontScale="90000"/>
          </a:bodyPr>
          <a:lstStyle/>
          <a:p>
            <a:r>
              <a:rPr lang="sl-SI" sz="3200" dirty="0" smtClean="0">
                <a:solidFill>
                  <a:srgbClr val="C00000"/>
                </a:solidFill>
              </a:rPr>
              <a:t>Primer – uporaba </a:t>
            </a:r>
            <a:r>
              <a:rPr lang="sl-SI" sz="3200" dirty="0" err="1" smtClean="0">
                <a:solidFill>
                  <a:srgbClr val="C00000"/>
                </a:solidFill>
              </a:rPr>
              <a:t>kazooja</a:t>
            </a:r>
            <a:r>
              <a:rPr lang="sl-SI" sz="3200" dirty="0" smtClean="0">
                <a:solidFill>
                  <a:srgbClr val="C00000"/>
                </a:solidFill>
              </a:rPr>
              <a:t> (1)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120589"/>
            <a:ext cx="10515600" cy="4589930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sl-SI" sz="2400" dirty="0" err="1" smtClean="0">
                <a:latin typeface="+mj-lt"/>
              </a:rPr>
              <a:t>Kazoo</a:t>
            </a:r>
            <a:r>
              <a:rPr lang="sl-SI" sz="2400" dirty="0" smtClean="0">
                <a:latin typeface="+mj-lt"/>
              </a:rPr>
              <a:t> je preprost za uporabo, zaradi česar sta terapevt (pedagog) in klient (uporabnik) izenačena.</a:t>
            </a:r>
          </a:p>
          <a:p>
            <a:endParaRPr lang="sl-SI" sz="1100" dirty="0" smtClean="0">
              <a:latin typeface="+mj-lt"/>
            </a:endParaRPr>
          </a:p>
          <a:p>
            <a:r>
              <a:rPr lang="sl-SI" sz="2400" dirty="0" smtClean="0">
                <a:latin typeface="+mj-lt"/>
              </a:rPr>
              <a:t>„Pogovor“ s </a:t>
            </a:r>
            <a:r>
              <a:rPr lang="sl-SI" sz="2400" dirty="0" err="1" smtClean="0">
                <a:latin typeface="+mj-lt"/>
              </a:rPr>
              <a:t>kazooji</a:t>
            </a:r>
            <a:r>
              <a:rPr lang="sl-SI" sz="2400" dirty="0" smtClean="0">
                <a:latin typeface="+mj-lt"/>
              </a:rPr>
              <a:t> je pogosto poln humorja in vodi do skupnih čutenj, zabave in sproščanju napetosti.</a:t>
            </a:r>
          </a:p>
          <a:p>
            <a:endParaRPr lang="sl-SI" sz="1100" dirty="0" smtClean="0">
              <a:latin typeface="+mj-lt"/>
            </a:endParaRPr>
          </a:p>
          <a:p>
            <a:r>
              <a:rPr lang="sl-SI" sz="2400" dirty="0" smtClean="0">
                <a:latin typeface="+mj-lt"/>
              </a:rPr>
              <a:t>Terapevt in klient </a:t>
            </a:r>
            <a:r>
              <a:rPr lang="sl-SI" sz="2400" dirty="0">
                <a:latin typeface="+mj-lt"/>
              </a:rPr>
              <a:t>(</a:t>
            </a:r>
            <a:r>
              <a:rPr lang="sl-SI" sz="2400" dirty="0" smtClean="0">
                <a:latin typeface="+mj-lt"/>
              </a:rPr>
              <a:t>pedagog in uporabnik) uporabljata svoja glasova na zelo izrazen način, pa vendar ne potrebujeta govorjenega jezika (kar je še posebej pomembno za osebe z govorno-jezikovnimi težavami oz. za osebe, ki ne želijo govoriti ali pa za osebe, za katere je v terapiji priporočljivo ogibanje govoru.</a:t>
            </a:r>
          </a:p>
          <a:p>
            <a:endParaRPr lang="sl-SI" sz="1100" dirty="0" smtClean="0">
              <a:latin typeface="+mj-lt"/>
            </a:endParaRPr>
          </a:p>
          <a:p>
            <a:r>
              <a:rPr lang="sl-SI" sz="2400" dirty="0" smtClean="0">
                <a:latin typeface="+mj-lt"/>
              </a:rPr>
              <a:t>Igra na </a:t>
            </a:r>
            <a:r>
              <a:rPr lang="sl-SI" sz="2400" dirty="0" err="1" smtClean="0">
                <a:latin typeface="+mj-lt"/>
              </a:rPr>
              <a:t>kazoo</a:t>
            </a:r>
            <a:r>
              <a:rPr lang="sl-SI" sz="2400" dirty="0" smtClean="0">
                <a:latin typeface="+mj-lt"/>
              </a:rPr>
              <a:t> sprosti medosebne odnose, vodi v spontanost.</a:t>
            </a:r>
          </a:p>
        </p:txBody>
      </p:sp>
      <p:sp>
        <p:nvSpPr>
          <p:cNvPr id="4" name="Pravokotnik 3"/>
          <p:cNvSpPr/>
          <p:nvPr/>
        </p:nvSpPr>
        <p:spPr>
          <a:xfrm>
            <a:off x="838200" y="6334780"/>
            <a:ext cx="9692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400" dirty="0" err="1" smtClean="0"/>
              <a:t>Oldfield</a:t>
            </a:r>
            <a:r>
              <a:rPr lang="sl-SI" sz="1400" dirty="0" smtClean="0"/>
              <a:t>, A. (2018). </a:t>
            </a:r>
            <a:r>
              <a:rPr lang="sl-SI" sz="1400" dirty="0" err="1" smtClean="0"/>
              <a:t>Humour</a:t>
            </a:r>
            <a:r>
              <a:rPr lang="sl-SI" sz="1400" dirty="0" smtClean="0"/>
              <a:t>, </a:t>
            </a:r>
            <a:r>
              <a:rPr lang="sl-SI" sz="1400" dirty="0" err="1" smtClean="0"/>
              <a:t>Play</a:t>
            </a:r>
            <a:r>
              <a:rPr lang="sl-SI" sz="1400" dirty="0" smtClean="0"/>
              <a:t>, </a:t>
            </a:r>
            <a:r>
              <a:rPr lang="sl-SI" sz="1400" dirty="0" err="1" smtClean="0"/>
              <a:t>Movement</a:t>
            </a:r>
            <a:r>
              <a:rPr lang="sl-SI" sz="1400" dirty="0" smtClean="0"/>
              <a:t> </a:t>
            </a:r>
            <a:r>
              <a:rPr lang="sl-SI" sz="1400" dirty="0" err="1" smtClean="0"/>
              <a:t>and</a:t>
            </a:r>
            <a:r>
              <a:rPr lang="sl-SI" sz="1400" dirty="0" smtClean="0"/>
              <a:t> </a:t>
            </a:r>
            <a:r>
              <a:rPr lang="sl-SI" sz="1400" dirty="0" err="1" smtClean="0"/>
              <a:t>Kazoos</a:t>
            </a:r>
            <a:r>
              <a:rPr lang="sl-SI" sz="1400" dirty="0" smtClean="0"/>
              <a:t>. V </a:t>
            </a:r>
            <a:r>
              <a:rPr lang="sl-SI" sz="1400" dirty="0" err="1" smtClean="0"/>
              <a:t>Oldfield</a:t>
            </a:r>
            <a:r>
              <a:rPr lang="sl-SI" sz="1400" dirty="0" smtClean="0"/>
              <a:t>, A. in </a:t>
            </a:r>
            <a:r>
              <a:rPr lang="sl-SI" sz="1400" dirty="0" err="1" smtClean="0"/>
              <a:t>Applion</a:t>
            </a:r>
            <a:r>
              <a:rPr lang="sl-SI" sz="1400" dirty="0" smtClean="0"/>
              <a:t> </a:t>
            </a:r>
            <a:r>
              <a:rPr lang="sl-SI" sz="1400" dirty="0" err="1" smtClean="0"/>
              <a:t>Warner</a:t>
            </a:r>
            <a:r>
              <a:rPr lang="sl-SI" sz="1400" dirty="0" smtClean="0"/>
              <a:t>, R. (ur.). </a:t>
            </a:r>
          </a:p>
          <a:p>
            <a:r>
              <a:rPr lang="sl-SI" sz="1400" dirty="0" err="1" smtClean="0"/>
              <a:t>Collaboration</a:t>
            </a:r>
            <a:r>
              <a:rPr lang="sl-SI" sz="1400" dirty="0" smtClean="0"/>
              <a:t> </a:t>
            </a:r>
            <a:r>
              <a:rPr lang="sl-SI" sz="1400" dirty="0" err="1" smtClean="0"/>
              <a:t>within</a:t>
            </a:r>
            <a:r>
              <a:rPr lang="sl-SI" sz="1400" dirty="0" smtClean="0"/>
              <a:t> </a:t>
            </a:r>
            <a:r>
              <a:rPr lang="sl-SI" sz="1400" dirty="0" err="1" smtClean="0"/>
              <a:t>and</a:t>
            </a:r>
            <a:r>
              <a:rPr lang="sl-SI" sz="1400" dirty="0" smtClean="0"/>
              <a:t> </a:t>
            </a:r>
            <a:r>
              <a:rPr lang="sl-SI" sz="1400" dirty="0" err="1" smtClean="0"/>
              <a:t>between</a:t>
            </a:r>
            <a:r>
              <a:rPr lang="sl-SI" sz="1400" dirty="0" smtClean="0"/>
              <a:t> </a:t>
            </a:r>
            <a:r>
              <a:rPr lang="sl-SI" sz="1400" dirty="0" err="1" smtClean="0"/>
              <a:t>Dramatherapy</a:t>
            </a:r>
            <a:r>
              <a:rPr lang="sl-SI" sz="1400" dirty="0" smtClean="0"/>
              <a:t> </a:t>
            </a:r>
            <a:r>
              <a:rPr lang="sl-SI" sz="1400" dirty="0" err="1" smtClean="0"/>
              <a:t>and</a:t>
            </a:r>
            <a:r>
              <a:rPr lang="sl-SI" sz="1400" dirty="0" smtClean="0"/>
              <a:t> </a:t>
            </a:r>
            <a:r>
              <a:rPr lang="sl-SI" sz="1400" dirty="0" err="1" smtClean="0"/>
              <a:t>Music</a:t>
            </a:r>
            <a:r>
              <a:rPr lang="sl-SI" sz="1400" dirty="0" smtClean="0"/>
              <a:t> </a:t>
            </a:r>
            <a:r>
              <a:rPr lang="sl-SI" sz="1400" dirty="0" err="1" smtClean="0"/>
              <a:t>Therapy</a:t>
            </a:r>
            <a:r>
              <a:rPr lang="sl-SI" sz="1400" dirty="0" smtClean="0"/>
              <a:t>.  </a:t>
            </a:r>
            <a:r>
              <a:rPr lang="sl-SI" sz="1400" dirty="0" err="1" smtClean="0"/>
              <a:t>Jessica</a:t>
            </a:r>
            <a:r>
              <a:rPr lang="sl-SI" sz="1400" dirty="0" smtClean="0"/>
              <a:t> </a:t>
            </a:r>
            <a:r>
              <a:rPr lang="sl-SI" sz="1400" dirty="0" err="1" smtClean="0"/>
              <a:t>Kingsley</a:t>
            </a:r>
            <a:r>
              <a:rPr lang="sl-SI" sz="1400" dirty="0" smtClean="0"/>
              <a:t> </a:t>
            </a:r>
            <a:r>
              <a:rPr lang="sl-SI" sz="1400" dirty="0" err="1" smtClean="0"/>
              <a:t>Publishers</a:t>
            </a:r>
            <a:r>
              <a:rPr lang="sl-SI" sz="1400" dirty="0" smtClean="0"/>
              <a:t>.</a:t>
            </a:r>
            <a:endParaRPr lang="en-GB" sz="1400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9235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XNsjjoIa_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0491" y="1252401"/>
            <a:ext cx="9741022" cy="5479325"/>
          </a:xfrm>
          <a:prstGeom prst="rect">
            <a:avLst/>
          </a:prstGeom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1210491" y="164829"/>
            <a:ext cx="10515600" cy="758502"/>
          </a:xfrm>
        </p:spPr>
        <p:txBody>
          <a:bodyPr>
            <a:normAutofit fontScale="90000"/>
          </a:bodyPr>
          <a:lstStyle/>
          <a:p>
            <a:r>
              <a:rPr lang="sl-SI" sz="3200" dirty="0" smtClean="0">
                <a:solidFill>
                  <a:srgbClr val="C00000"/>
                </a:solidFill>
              </a:rPr>
              <a:t>Primer – uporaba </a:t>
            </a:r>
            <a:r>
              <a:rPr lang="sl-SI" sz="3200" dirty="0" err="1" smtClean="0">
                <a:solidFill>
                  <a:srgbClr val="C00000"/>
                </a:solidFill>
              </a:rPr>
              <a:t>kazooja</a:t>
            </a:r>
            <a:r>
              <a:rPr lang="sl-SI" sz="3200" dirty="0" smtClean="0">
                <a:solidFill>
                  <a:srgbClr val="C00000"/>
                </a:solidFill>
              </a:rPr>
              <a:t> (2)</a:t>
            </a:r>
            <a:r>
              <a:rPr lang="sl-SI" sz="3200" dirty="0">
                <a:solidFill>
                  <a:srgbClr val="C00000"/>
                </a:solidFill>
              </a:rPr>
              <a:t/>
            </a:r>
            <a:br>
              <a:rPr lang="sl-SI" sz="3200" dirty="0">
                <a:solidFill>
                  <a:srgbClr val="C00000"/>
                </a:solidFill>
              </a:rPr>
            </a:br>
            <a:r>
              <a:rPr lang="sl-SI" sz="2000" dirty="0" smtClean="0">
                <a:hlinkClick r:id="rId4"/>
              </a:rPr>
              <a:t>https://www.youtube.com/watch?v=RXNsjjoIa_Y</a:t>
            </a:r>
            <a:r>
              <a:rPr lang="sl-SI" sz="2000" dirty="0" smtClean="0"/>
              <a:t>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128802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4326" y="592183"/>
            <a:ext cx="10515600" cy="2379617"/>
          </a:xfrm>
        </p:spPr>
        <p:txBody>
          <a:bodyPr>
            <a:normAutofit fontScale="90000"/>
          </a:bodyPr>
          <a:lstStyle/>
          <a:p>
            <a:r>
              <a:rPr lang="sl-SI" sz="2200" dirty="0" smtClean="0"/>
              <a:t/>
            </a:r>
            <a:br>
              <a:rPr lang="sl-SI" sz="2200" dirty="0" smtClean="0"/>
            </a:br>
            <a:r>
              <a:rPr lang="sl-SI" sz="2200" dirty="0"/>
              <a:t/>
            </a:r>
            <a:br>
              <a:rPr lang="sl-SI" sz="2200" dirty="0"/>
            </a:br>
            <a:r>
              <a:rPr lang="sl-SI" sz="3600" dirty="0" smtClean="0">
                <a:solidFill>
                  <a:srgbClr val="C00000"/>
                </a:solidFill>
              </a:rPr>
              <a:t>Izdelava </a:t>
            </a:r>
            <a:r>
              <a:rPr lang="sl-SI" sz="3600" dirty="0" err="1" smtClean="0">
                <a:solidFill>
                  <a:srgbClr val="C00000"/>
                </a:solidFill>
              </a:rPr>
              <a:t>kazooja</a:t>
            </a:r>
            <a:r>
              <a:rPr lang="sl-SI" sz="2200" dirty="0" smtClean="0"/>
              <a:t/>
            </a:r>
            <a:br>
              <a:rPr lang="sl-SI" sz="2200" dirty="0" smtClean="0"/>
            </a:br>
            <a:r>
              <a:rPr lang="sl-SI" sz="2200" dirty="0"/>
              <a:t/>
            </a:r>
            <a:br>
              <a:rPr lang="sl-SI" sz="2200" dirty="0"/>
            </a:br>
            <a:r>
              <a:rPr lang="en-GB" sz="2200" dirty="0" smtClean="0">
                <a:hlinkClick r:id="rId4"/>
              </a:rPr>
              <a:t>https://www.todaysparent.com/family/crafts/how-to-make-a-kazoo-out-of-a-toilet-paper-roll/</a:t>
            </a:r>
            <a:r>
              <a:rPr lang="sl-SI" sz="2200" dirty="0" smtClean="0"/>
              <a:t> </a:t>
            </a:r>
            <a:br>
              <a:rPr lang="sl-SI" sz="2200" dirty="0" smtClean="0"/>
            </a:br>
            <a:r>
              <a:rPr lang="sl-SI" sz="2200" dirty="0"/>
              <a:t/>
            </a:r>
            <a:br>
              <a:rPr lang="sl-SI" sz="2200" dirty="0"/>
            </a:br>
            <a:r>
              <a:rPr lang="sl-SI" sz="2200" dirty="0" smtClean="0">
                <a:hlinkClick r:id="rId5"/>
              </a:rPr>
              <a:t>https://www.youtube.com/watch?v=1Y-T8cRpt94</a:t>
            </a:r>
            <a:r>
              <a:rPr lang="sl-SI" sz="2200" dirty="0" smtClean="0"/>
              <a:t> 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endParaRPr lang="en-GB" dirty="0"/>
          </a:p>
        </p:txBody>
      </p:sp>
      <p:pic>
        <p:nvPicPr>
          <p:cNvPr id="5" name="rB2HJPx7oKM"/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600200" y="2971800"/>
            <a:ext cx="3657600" cy="2057400"/>
          </a:xfrm>
          <a:prstGeom prst="rect">
            <a:avLst/>
          </a:prstGeom>
        </p:spPr>
      </p:pic>
      <p:pic>
        <p:nvPicPr>
          <p:cNvPr id="8" name="1Y-T8cRpt94"/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6934200" y="2971800"/>
            <a:ext cx="3657600" cy="2057400"/>
          </a:xfrm>
          <a:prstGeom prst="rect">
            <a:avLst/>
          </a:prstGeom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65397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>
            <a:noAutofit/>
          </a:bodyPr>
          <a:lstStyle/>
          <a:p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511628" y="5603158"/>
            <a:ext cx="10515600" cy="941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8" name="Označba mesta vsebine 7"/>
          <p:cNvSpPr>
            <a:spLocks noGrp="1"/>
          </p:cNvSpPr>
          <p:nvPr>
            <p:ph idx="1"/>
          </p:nvPr>
        </p:nvSpPr>
        <p:spPr>
          <a:xfrm>
            <a:off x="942606" y="766761"/>
            <a:ext cx="10515600" cy="5869170"/>
          </a:xfrm>
        </p:spPr>
        <p:txBody>
          <a:bodyPr>
            <a:normAutofit fontScale="70000" lnSpcReduction="20000"/>
          </a:bodyPr>
          <a:lstStyle/>
          <a:p>
            <a:r>
              <a:rPr lang="sl-SI" dirty="0" smtClean="0">
                <a:latin typeface="+mj-lt"/>
              </a:rPr>
              <a:t>Zgodnja obravnava (kaj zajema in njen namen)</a:t>
            </a:r>
          </a:p>
          <a:p>
            <a:r>
              <a:rPr lang="sl-SI" dirty="0" smtClean="0">
                <a:latin typeface="+mj-lt"/>
              </a:rPr>
              <a:t>Glasbeno govorne in gibalno govorne stimulacije za učence z govorno-jezikovnimi motnjami in splošni cilji teh stimulacij</a:t>
            </a:r>
          </a:p>
          <a:p>
            <a:r>
              <a:rPr lang="sl-SI" dirty="0" smtClean="0">
                <a:latin typeface="+mj-lt"/>
              </a:rPr>
              <a:t>Glasbene dejavnosti in njihovi učinki pri posamezni govorni - jezikovni motnji</a:t>
            </a:r>
          </a:p>
          <a:p>
            <a:r>
              <a:rPr lang="sl-SI" dirty="0">
                <a:latin typeface="+mj-lt"/>
              </a:rPr>
              <a:t>Glasbene dejavnosti pri specifičnih učnih težavah</a:t>
            </a:r>
            <a:endParaRPr lang="sl-SI" dirty="0" smtClean="0">
              <a:latin typeface="+mj-lt"/>
            </a:endParaRPr>
          </a:p>
          <a:p>
            <a:r>
              <a:rPr lang="sl-SI" dirty="0" smtClean="0">
                <a:latin typeface="+mj-lt"/>
              </a:rPr>
              <a:t>Vloga </a:t>
            </a:r>
            <a:r>
              <a:rPr lang="sl-SI" dirty="0" err="1" smtClean="0">
                <a:latin typeface="+mj-lt"/>
              </a:rPr>
              <a:t>kazooja</a:t>
            </a:r>
            <a:r>
              <a:rPr lang="sl-SI" dirty="0" smtClean="0">
                <a:latin typeface="+mj-lt"/>
              </a:rPr>
              <a:t> pri glasbeni vzgoji za otroke s </a:t>
            </a:r>
            <a:r>
              <a:rPr lang="sl-SI" dirty="0" smtClean="0">
                <a:latin typeface="+mj-lt"/>
              </a:rPr>
              <a:t>PP</a:t>
            </a:r>
          </a:p>
          <a:p>
            <a:r>
              <a:rPr lang="sl-SI" dirty="0"/>
              <a:t>Kako slišimo</a:t>
            </a:r>
          </a:p>
          <a:p>
            <a:r>
              <a:rPr lang="sl-SI" dirty="0"/>
              <a:t>Specialno didaktična priporočila za delo z gluhimi in naglušnimi učenci</a:t>
            </a:r>
          </a:p>
          <a:p>
            <a:pPr lvl="1"/>
            <a:r>
              <a:rPr lang="sl-SI" dirty="0"/>
              <a:t>Zgodnja obravnava in njen namen</a:t>
            </a:r>
          </a:p>
          <a:p>
            <a:r>
              <a:rPr lang="sl-SI" dirty="0"/>
              <a:t>Navodila za izvajanje pouka naglušnih in gluhih učencev / Dodatek UN:</a:t>
            </a:r>
          </a:p>
          <a:p>
            <a:pPr lvl="1"/>
            <a:r>
              <a:rPr lang="sl-SI" dirty="0"/>
              <a:t>Štiri osnovne sporazumevalne dejavnosti, od teh dve: </a:t>
            </a:r>
            <a:r>
              <a:rPr lang="sl-SI" sz="2000" dirty="0"/>
              <a:t>poslušanje in govorjenje.</a:t>
            </a:r>
            <a:endParaRPr lang="sl-SI" dirty="0"/>
          </a:p>
          <a:p>
            <a:r>
              <a:rPr lang="sl-SI" dirty="0"/>
              <a:t>Splošni cilji glasbeno govornih in gibalno govornih stimulacij</a:t>
            </a:r>
          </a:p>
          <a:p>
            <a:r>
              <a:rPr lang="sl-SI" sz="2000" dirty="0"/>
              <a:t>Primeri iz prakse (navodila za praktično delo z gluhimi in naglušnimi učenci) </a:t>
            </a:r>
          </a:p>
          <a:p>
            <a:r>
              <a:rPr lang="sl-SI" sz="2000" dirty="0"/>
              <a:t>Praktični nasveti / prepovedi za delo z gluhimi </a:t>
            </a:r>
            <a:r>
              <a:rPr lang="sl-SI" sz="2000" dirty="0">
                <a:solidFill>
                  <a:srgbClr val="C00000"/>
                </a:solidFill>
              </a:rPr>
              <a:t> </a:t>
            </a:r>
          </a:p>
          <a:p>
            <a:pPr algn="just"/>
            <a:r>
              <a:rPr lang="sl-SI" sz="2000" dirty="0"/>
              <a:t>Glasba in pevske skupine v zgodnjem otroštvu </a:t>
            </a:r>
          </a:p>
          <a:p>
            <a:pPr algn="just"/>
            <a:r>
              <a:rPr lang="sl-SI" sz="2000" dirty="0"/>
              <a:t>Uvod v glasbeno poučevanje gluhih – poslušanje glasbe </a:t>
            </a:r>
          </a:p>
          <a:p>
            <a:pPr algn="just"/>
            <a:r>
              <a:rPr lang="sl-SI" sz="2000" dirty="0"/>
              <a:t>Učenje petja (zborovskega in solističnega)</a:t>
            </a:r>
          </a:p>
          <a:p>
            <a:pPr algn="just"/>
            <a:r>
              <a:rPr lang="sl-SI" sz="2000" dirty="0"/>
              <a:t>„Znakovna“ pesem</a:t>
            </a:r>
          </a:p>
          <a:p>
            <a:pPr algn="just"/>
            <a:r>
              <a:rPr lang="sl-SI" sz="2000" dirty="0"/>
              <a:t>Izzivi gluhih (naglušnih) učencev pri pouku glasbe in oblike pomoči. </a:t>
            </a:r>
          </a:p>
          <a:p>
            <a:endParaRPr lang="sl-SI" dirty="0" smtClean="0">
              <a:latin typeface="+mj-lt"/>
            </a:endParaRPr>
          </a:p>
          <a:p>
            <a:endParaRPr lang="sl-SI" dirty="0" smtClean="0"/>
          </a:p>
        </p:txBody>
      </p:sp>
      <p:sp>
        <p:nvSpPr>
          <p:cNvPr id="10" name="Naslov 1"/>
          <p:cNvSpPr txBox="1">
            <a:spLocks/>
          </p:cNvSpPr>
          <p:nvPr/>
        </p:nvSpPr>
        <p:spPr>
          <a:xfrm>
            <a:off x="838200" y="260734"/>
            <a:ext cx="10515600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200" dirty="0" smtClean="0">
                <a:solidFill>
                  <a:srgbClr val="C00000"/>
                </a:solidFill>
              </a:rPr>
              <a:t>V razmislek in utrjevanje</a:t>
            </a:r>
          </a:p>
          <a:p>
            <a:endParaRPr lang="en-GB" sz="3200" dirty="0">
              <a:solidFill>
                <a:srgbClr val="C00000"/>
              </a:solidFill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47010" cy="104701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9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18291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91246" y="181665"/>
            <a:ext cx="8462554" cy="741093"/>
          </a:xfrm>
        </p:spPr>
        <p:txBody>
          <a:bodyPr>
            <a:normAutofit/>
          </a:bodyPr>
          <a:lstStyle/>
          <a:p>
            <a:r>
              <a:rPr lang="sl-SI" sz="3200" dirty="0" smtClean="0">
                <a:solidFill>
                  <a:srgbClr val="C00000"/>
                </a:solidFill>
              </a:rPr>
              <a:t>Zaznavanje zvoka: uho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7" name="Označba mesta vsebine 2"/>
          <p:cNvSpPr txBox="1">
            <a:spLocks/>
          </p:cNvSpPr>
          <p:nvPr/>
        </p:nvSpPr>
        <p:spPr>
          <a:xfrm>
            <a:off x="-8709" y="6410342"/>
            <a:ext cx="12192000" cy="615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400" dirty="0" smtClean="0"/>
              <a:t>Vir: </a:t>
            </a:r>
            <a:r>
              <a:rPr lang="sl-SI" sz="1400" dirty="0" err="1" smtClean="0"/>
              <a:t>Dewhurst</a:t>
            </a:r>
            <a:r>
              <a:rPr lang="sl-SI" sz="1400" dirty="0" smtClean="0"/>
              <a:t> </a:t>
            </a:r>
            <a:r>
              <a:rPr lang="sl-SI" sz="1400" dirty="0" err="1" smtClean="0"/>
              <a:t>Maddock</a:t>
            </a:r>
            <a:r>
              <a:rPr lang="sl-SI" sz="1400" dirty="0" smtClean="0"/>
              <a:t>, O. (1999). </a:t>
            </a:r>
            <a:r>
              <a:rPr lang="sl-SI" sz="1400" i="1" dirty="0" smtClean="0"/>
              <a:t>Moč glasbe in zvoka</a:t>
            </a:r>
            <a:r>
              <a:rPr lang="sl-SI" sz="1400" dirty="0" smtClean="0"/>
              <a:t>. Ljubljana: </a:t>
            </a:r>
            <a:r>
              <a:rPr lang="sl-SI" sz="1400" dirty="0" err="1" smtClean="0"/>
              <a:t>Tangram</a:t>
            </a:r>
            <a:r>
              <a:rPr lang="sl-SI" sz="1400" dirty="0" smtClean="0"/>
              <a:t>.</a:t>
            </a:r>
          </a:p>
          <a:p>
            <a:r>
              <a:rPr lang="sl-SI" sz="1400" dirty="0" smtClean="0"/>
              <a:t>       </a:t>
            </a:r>
            <a:r>
              <a:rPr lang="en-GB" sz="1400" dirty="0" smtClean="0">
                <a:hlinkClick r:id="rId2"/>
              </a:rPr>
              <a:t>https</a:t>
            </a:r>
            <a:r>
              <a:rPr lang="en-GB" sz="1400" dirty="0">
                <a:hlinkClick r:id="rId2"/>
              </a:rPr>
              <a:t>://</a:t>
            </a:r>
            <a:r>
              <a:rPr lang="en-GB" sz="1400" dirty="0" smtClean="0">
                <a:hlinkClick r:id="rId2"/>
              </a:rPr>
              <a:t>www.audiobm.si/kako-slisimo-delovanje-sluha</a:t>
            </a:r>
            <a:r>
              <a:rPr lang="sl-SI" sz="1400" dirty="0"/>
              <a:t> </a:t>
            </a:r>
            <a:r>
              <a:rPr lang="sl-SI" sz="1400" dirty="0" smtClean="0"/>
              <a:t>  in  </a:t>
            </a:r>
            <a:r>
              <a:rPr lang="en-GB" sz="1400" dirty="0" smtClean="0">
                <a:hlinkClick r:id="rId3"/>
              </a:rPr>
              <a:t>https</a:t>
            </a:r>
            <a:r>
              <a:rPr lang="en-GB" sz="1400" dirty="0">
                <a:hlinkClick r:id="rId3"/>
              </a:rPr>
              <a:t>://</a:t>
            </a:r>
            <a:r>
              <a:rPr lang="en-GB" sz="1400" dirty="0" smtClean="0">
                <a:hlinkClick r:id="rId3"/>
              </a:rPr>
              <a:t>www.nijz.si/sites/www.nijz.si/files/uploaded/sluh_hrup_ppt.pdf</a:t>
            </a:r>
            <a:r>
              <a:rPr lang="sl-SI" sz="1400" dirty="0" smtClean="0"/>
              <a:t> </a:t>
            </a:r>
            <a:endParaRPr lang="en-GB" sz="1400" dirty="0"/>
          </a:p>
          <a:p>
            <a:pPr marL="0" indent="0">
              <a:buFont typeface="Arial" panose="020B0604020202020204" pitchFamily="34" charset="0"/>
              <a:buNone/>
            </a:pPr>
            <a:endParaRPr lang="sl-SI" dirty="0" smtClean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l-SI" dirty="0" smtClean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"/>
            <a:ext cx="1047010" cy="1047010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pic>
        <p:nvPicPr>
          <p:cNvPr id="13" name="Označba mesta vsebine 12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505" y="3596385"/>
            <a:ext cx="2805249" cy="214229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značba mesta vsebine 2"/>
          <p:cNvSpPr>
            <a:spLocks noGrp="1"/>
          </p:cNvSpPr>
          <p:nvPr>
            <p:ph idx="1"/>
          </p:nvPr>
        </p:nvSpPr>
        <p:spPr>
          <a:xfrm>
            <a:off x="129442" y="984420"/>
            <a:ext cx="11945327" cy="5425922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dirty="0" smtClean="0">
                <a:solidFill>
                  <a:srgbClr val="C00000"/>
                </a:solidFill>
              </a:rPr>
              <a:t>Zunanje uho </a:t>
            </a:r>
            <a:r>
              <a:rPr lang="sl-SI" sz="2400" dirty="0" smtClean="0"/>
              <a:t>je lijak (cev iz kože in hrustanca), ki lovi zvočne valove. Ti potujejo po sluhovodu – cca. 25 mm dolgi lijakasti cevi v obliki črke S. </a:t>
            </a:r>
          </a:p>
          <a:p>
            <a:pPr marL="0" indent="0">
              <a:buNone/>
            </a:pPr>
            <a:r>
              <a:rPr lang="sl-SI" sz="2400" dirty="0" smtClean="0"/>
              <a:t>Na koncu sluhovoda zvočni valovi zadenejo ob čvrsto napeto membrano (10 x 8 mm), ki se imenuje </a:t>
            </a:r>
            <a:r>
              <a:rPr lang="sl-SI" sz="2400" dirty="0" smtClean="0">
                <a:solidFill>
                  <a:srgbClr val="C00000"/>
                </a:solidFill>
              </a:rPr>
              <a:t>bobnič</a:t>
            </a:r>
            <a:r>
              <a:rPr lang="sl-SI" sz="2400" dirty="0" smtClean="0"/>
              <a:t>. </a:t>
            </a:r>
          </a:p>
          <a:p>
            <a:pPr marL="0" indent="0">
              <a:buNone/>
            </a:pPr>
            <a:r>
              <a:rPr lang="sl-SI" sz="2400" dirty="0" smtClean="0">
                <a:solidFill>
                  <a:srgbClr val="C00000"/>
                </a:solidFill>
              </a:rPr>
              <a:t>Valujoče zračne molekule </a:t>
            </a:r>
            <a:r>
              <a:rPr lang="sl-SI" sz="2400" dirty="0" smtClean="0"/>
              <a:t>prenesejo svojo kinetično energijo na bobnič in ga zatresejo skladno s frekvencami (višino) in amplitudami (jakostjo) zvočnih valov.</a:t>
            </a:r>
          </a:p>
          <a:p>
            <a:pPr marL="0" indent="0">
              <a:buNone/>
            </a:pPr>
            <a:r>
              <a:rPr lang="sl-SI" sz="2400" dirty="0"/>
              <a:t>	</a:t>
            </a:r>
            <a:r>
              <a:rPr lang="sl-SI" sz="2400" dirty="0" smtClean="0"/>
              <a:t>		       Zvočni valovi, ki se v trdnih snoveh spremenijo v tresljaje, potujejo   			       vzdolž </a:t>
            </a:r>
            <a:r>
              <a:rPr lang="sl-SI" sz="2400" dirty="0" smtClean="0">
                <a:solidFill>
                  <a:srgbClr val="C00000"/>
                </a:solidFill>
              </a:rPr>
              <a:t>treh koščic </a:t>
            </a:r>
            <a:r>
              <a:rPr lang="sl-SI" sz="1800" dirty="0" smtClean="0"/>
              <a:t>(kladivce, nakovalce, stremence). </a:t>
            </a:r>
            <a:r>
              <a:rPr lang="sl-SI" sz="2400" dirty="0" smtClean="0"/>
              <a:t>Te prenašajo tresljaje s   		</a:t>
            </a:r>
            <a:r>
              <a:rPr lang="sl-SI" sz="2400" dirty="0"/>
              <a:t>	 </a:t>
            </a:r>
            <a:r>
              <a:rPr lang="sl-SI" sz="2400" dirty="0" smtClean="0"/>
              <a:t>      polža v s tekočino napolnjen organ, ki leži globoko za očesom. V 			       občutljivi tekočini se fizični tresljaji spremenijo v </a:t>
            </a:r>
            <a:r>
              <a:rPr lang="sl-SI" sz="2400" dirty="0" smtClean="0">
                <a:solidFill>
                  <a:srgbClr val="C00000"/>
                </a:solidFill>
              </a:rPr>
              <a:t>električne živčne 			       dražljaje</a:t>
            </a:r>
            <a:r>
              <a:rPr lang="sl-SI" sz="2400" dirty="0" smtClean="0"/>
              <a:t>, ki nato potujejo po slušnem živcu do možganov. </a:t>
            </a:r>
          </a:p>
          <a:p>
            <a:pPr marL="0" indent="0">
              <a:buNone/>
            </a:pPr>
            <a:r>
              <a:rPr lang="sl-SI" sz="2400" dirty="0"/>
              <a:t>	</a:t>
            </a:r>
            <a:r>
              <a:rPr lang="sl-SI" sz="2400" dirty="0" smtClean="0"/>
              <a:t>		       </a:t>
            </a:r>
            <a:r>
              <a:rPr lang="sl-SI" sz="2400" dirty="0" smtClean="0">
                <a:solidFill>
                  <a:srgbClr val="C00000"/>
                </a:solidFill>
              </a:rPr>
              <a:t>Možgani</a:t>
            </a:r>
            <a:r>
              <a:rPr lang="sl-SI" sz="2400" dirty="0" smtClean="0"/>
              <a:t> dražljaje razporedijo, jih primerjajo s tistimi iz baze svojih 			       slušnih podatkov, prepoznajo in določijo. </a:t>
            </a:r>
          </a:p>
          <a:p>
            <a:pPr marL="0" indent="0">
              <a:buNone/>
            </a:pPr>
            <a:r>
              <a:rPr lang="sl-SI" sz="2400" dirty="0"/>
              <a:t> </a:t>
            </a:r>
            <a:r>
              <a:rPr lang="sl-SI" sz="2400" dirty="0" smtClean="0"/>
              <a:t>     </a:t>
            </a:r>
            <a:r>
              <a:rPr lang="sl-SI" sz="2400" dirty="0" smtClean="0">
                <a:solidFill>
                  <a:srgbClr val="C00000"/>
                </a:solidFill>
              </a:rPr>
              <a:t>Vzorci zvokov, ki jih podzavest oceni kot pomembe, pridejo v našo zavest – in tako slišimo. </a:t>
            </a: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13918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1817" y="344934"/>
            <a:ext cx="12192000" cy="621562"/>
          </a:xfrm>
        </p:spPr>
        <p:txBody>
          <a:bodyPr>
            <a:noAutofit/>
          </a:bodyPr>
          <a:lstStyle/>
          <a:p>
            <a:r>
              <a:rPr lang="sl-SI" sz="3600" dirty="0" smtClean="0">
                <a:solidFill>
                  <a:srgbClr val="C00000"/>
                </a:solidFill>
              </a:rPr>
              <a:t>   </a:t>
            </a:r>
            <a:r>
              <a:rPr lang="sl-SI" sz="3200" dirty="0" smtClean="0">
                <a:solidFill>
                  <a:srgbClr val="C00000"/>
                </a:solidFill>
              </a:rPr>
              <a:t>Specialno didaktična priporočila za gluhe in naglušne učence (1)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31817" y="1200955"/>
            <a:ext cx="11260183" cy="4936768"/>
          </a:xfrm>
          <a:ln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sz="3000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Sluh ima veliko vlogo pri:</a:t>
            </a:r>
          </a:p>
          <a:p>
            <a:pPr>
              <a:buFontTx/>
              <a:buChar char="-"/>
            </a:pPr>
            <a:r>
              <a:rPr lang="sl-SI" sz="2600" dirty="0" smtClean="0">
                <a:ea typeface="Times New Roman" panose="02020603050405020304" pitchFamily="18" charset="0"/>
              </a:rPr>
              <a:t>zaznavanju, </a:t>
            </a:r>
          </a:p>
          <a:p>
            <a:pPr>
              <a:buFontTx/>
              <a:buChar char="-"/>
            </a:pPr>
            <a:r>
              <a:rPr lang="sl-SI" sz="2600" dirty="0" smtClean="0">
                <a:ea typeface="Times New Roman" panose="02020603050405020304" pitchFamily="18" charset="0"/>
              </a:rPr>
              <a:t>zapomnitvi in razvoju govora in jezika, </a:t>
            </a:r>
          </a:p>
          <a:p>
            <a:pPr>
              <a:buFontTx/>
              <a:buChar char="-"/>
            </a:pPr>
            <a:r>
              <a:rPr lang="sl-SI" sz="2600" dirty="0" smtClean="0">
                <a:ea typeface="Times New Roman" panose="02020603050405020304" pitchFamily="18" charset="0"/>
              </a:rPr>
              <a:t>pri oblikovanju pojmov,</a:t>
            </a:r>
          </a:p>
          <a:p>
            <a:pPr>
              <a:buFontTx/>
              <a:buChar char="-"/>
            </a:pPr>
            <a:r>
              <a:rPr lang="sl-SI" sz="2600" dirty="0" smtClean="0">
                <a:ea typeface="Times New Roman" panose="02020603050405020304" pitchFamily="18" charset="0"/>
              </a:rPr>
              <a:t>razvoju mišljenja. </a:t>
            </a:r>
          </a:p>
          <a:p>
            <a:pPr>
              <a:buFontTx/>
              <a:buChar char="-"/>
            </a:pPr>
            <a:endParaRPr lang="sl-SI" sz="2600" dirty="0" smtClean="0"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Gluhota oz. naglušnost </a:t>
            </a:r>
            <a:r>
              <a:rPr lang="sl-SI" dirty="0" smtClean="0">
                <a:ea typeface="Times New Roman" panose="02020603050405020304" pitchFamily="18" charset="0"/>
              </a:rPr>
              <a:t>močno prizadene </a:t>
            </a:r>
            <a:r>
              <a:rPr lang="sl-SI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človekovo osebnost.</a:t>
            </a:r>
            <a:r>
              <a:rPr lang="sl-SI" dirty="0" smtClean="0">
                <a:ea typeface="Times New Roman" panose="02020603050405020304" pitchFamily="18" charset="0"/>
              </a:rPr>
              <a:t>                     </a:t>
            </a:r>
          </a:p>
          <a:p>
            <a:pPr marL="0" indent="0">
              <a:buNone/>
            </a:pPr>
            <a:r>
              <a:rPr lang="sl-SI" dirty="0" smtClean="0">
                <a:ea typeface="Times New Roman" panose="02020603050405020304" pitchFamily="18" charset="0"/>
              </a:rPr>
              <a:t> </a:t>
            </a:r>
            <a:r>
              <a:rPr lang="sl-SI" sz="1800" dirty="0" smtClean="0">
                <a:ea typeface="Times New Roman" panose="02020603050405020304" pitchFamily="18" charset="0"/>
              </a:rPr>
              <a:t>(izgubi 80 do 85 % dražljajev in vzpodbud iz okolja)</a:t>
            </a:r>
            <a:r>
              <a:rPr lang="sl-SI" dirty="0" smtClean="0"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sl-SI" dirty="0" smtClean="0"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sl-SI" dirty="0" smtClean="0">
                <a:ea typeface="Times New Roman" panose="02020603050405020304" pitchFamily="18" charset="0"/>
              </a:rPr>
              <a:t>Gluhota od rojstva pomeni avtomatično odsotnost govora oz. 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osnovnega komunikacijskega sredstva.</a:t>
            </a:r>
            <a:r>
              <a:rPr lang="sl-SI" dirty="0" smtClean="0"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sl-SI" sz="1800" dirty="0" smtClean="0">
                <a:ea typeface="Times New Roman" panose="02020603050405020304" pitchFamily="18" charset="0"/>
              </a:rPr>
              <a:t>(pogoja za zadovoljevanje socialnih potreb posameznika in sredstva za prenos znanja).</a:t>
            </a:r>
            <a:endParaRPr lang="en-GB" sz="1800" dirty="0" smtClean="0">
              <a:ea typeface="Times New Roman" panose="02020603050405020304" pitchFamily="18" charset="0"/>
            </a:endParaRPr>
          </a:p>
          <a:p>
            <a:endParaRPr lang="sl-SI" dirty="0" smtClean="0"/>
          </a:p>
        </p:txBody>
      </p:sp>
      <p:sp>
        <p:nvSpPr>
          <p:cNvPr id="4" name="Pravokotnik 3"/>
          <p:cNvSpPr/>
          <p:nvPr/>
        </p:nvSpPr>
        <p:spPr>
          <a:xfrm>
            <a:off x="6008914" y="112162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sl-SI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715"/>
            <a:ext cx="931817" cy="931817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6" name="Označba mesta vsebine 2"/>
          <p:cNvSpPr txBox="1">
            <a:spLocks/>
          </p:cNvSpPr>
          <p:nvPr/>
        </p:nvSpPr>
        <p:spPr>
          <a:xfrm>
            <a:off x="724988" y="6233523"/>
            <a:ext cx="9257211" cy="4328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>
                <a:solidFill>
                  <a:srgbClr val="C00000"/>
                </a:solidFill>
              </a:rPr>
              <a:t>Učni načrt za glasbeno vzgojo v OŠ – prilagoditve za gluhe in naglušne učence (gl. spletno učilnico)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40026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7418" y="1418380"/>
            <a:ext cx="12183291" cy="3570515"/>
          </a:xfrm>
        </p:spPr>
        <p:txBody>
          <a:bodyPr>
            <a:normAutofit/>
          </a:bodyPr>
          <a:lstStyle/>
          <a:p>
            <a:pPr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sl-SI" sz="2000" dirty="0" smtClean="0">
                <a:ea typeface="Times New Roman" panose="02020603050405020304" pitchFamily="18" charset="0"/>
              </a:rPr>
              <a:t>Gluhi</a:t>
            </a:r>
            <a:r>
              <a:rPr lang="sl-SI" sz="2000" dirty="0">
                <a:ea typeface="Times New Roman" panose="02020603050405020304" pitchFamily="18" charset="0"/>
              </a:rPr>
              <a:t> </a:t>
            </a:r>
            <a:r>
              <a:rPr lang="sl-SI" sz="2000" dirty="0" smtClean="0">
                <a:ea typeface="Times New Roman" panose="02020603050405020304" pitchFamily="18" charset="0"/>
              </a:rPr>
              <a:t>in naglušni</a:t>
            </a:r>
            <a:r>
              <a:rPr lang="sl-SI" sz="2000" b="1" dirty="0" smtClean="0">
                <a:ea typeface="Times New Roman" panose="02020603050405020304" pitchFamily="18" charset="0"/>
              </a:rPr>
              <a:t> </a:t>
            </a:r>
            <a:r>
              <a:rPr lang="sl-SI" sz="2000" dirty="0" smtClean="0">
                <a:ea typeface="Times New Roman" panose="02020603050405020304" pitchFamily="18" charset="0"/>
              </a:rPr>
              <a:t>so (prav tako kot populacija slišečih in govorno jezikovno korektnih) zelo heterogeni po svojih kognitivnih, intelektualnih, motoričnih, socialnih in emocionalnih sposobnostih. Vsi imajo težave pri učenju in vključevanju v šolo kljub povprečni ali celo nadpovprečni splošni inteligentnosti. </a:t>
            </a:r>
          </a:p>
          <a:p>
            <a:pPr indent="0" algn="just">
              <a:spcAft>
                <a:spcPts val="0"/>
              </a:spcAft>
              <a:buNone/>
            </a:pPr>
            <a:endParaRPr lang="sl-SI" sz="600" dirty="0">
              <a:ea typeface="Times New Roman" panose="02020603050405020304" pitchFamily="18" charset="0"/>
            </a:endParaRPr>
          </a:p>
          <a:p>
            <a:pPr indent="0"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sl-SI" sz="2400" dirty="0" smtClean="0">
                <a:ea typeface="Times New Roman" panose="02020603050405020304" pitchFamily="18" charset="0"/>
              </a:rPr>
              <a:t>Vsi ti učenci potrebujejo </a:t>
            </a:r>
            <a:r>
              <a:rPr lang="sl-SI" sz="2400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čim bolj zgodno usposabljanje na jezikovnem, komunikacijskem in govornem področju.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" y="3519"/>
            <a:ext cx="931817" cy="931817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5" name="Označba mesta vsebine 2"/>
          <p:cNvSpPr txBox="1">
            <a:spLocks/>
          </p:cNvSpPr>
          <p:nvPr/>
        </p:nvSpPr>
        <p:spPr>
          <a:xfrm>
            <a:off x="838200" y="6531429"/>
            <a:ext cx="9257211" cy="4328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>
                <a:solidFill>
                  <a:srgbClr val="C00000"/>
                </a:solidFill>
              </a:rPr>
              <a:t>Učni načrt za glasbeno vzgojo v OŠ – prilagoditve za gluhe in naglušne učence (gl. spletno učilnico)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838200" y="556231"/>
            <a:ext cx="12192000" cy="862149"/>
          </a:xfrm>
        </p:spPr>
        <p:txBody>
          <a:bodyPr>
            <a:normAutofit/>
          </a:bodyPr>
          <a:lstStyle/>
          <a:p>
            <a:r>
              <a:rPr lang="sl-SI" sz="3600" dirty="0" smtClean="0">
                <a:solidFill>
                  <a:srgbClr val="C00000"/>
                </a:solidFill>
              </a:rPr>
              <a:t>   </a:t>
            </a:r>
            <a:r>
              <a:rPr lang="sl-SI" sz="3200" dirty="0" smtClean="0">
                <a:solidFill>
                  <a:srgbClr val="C00000"/>
                </a:solidFill>
              </a:rPr>
              <a:t>Specialno didaktična priporočila za gluhe in naglušne učence (2)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7" name="Označba mesta vsebine 2"/>
          <p:cNvSpPr txBox="1">
            <a:spLocks/>
          </p:cNvSpPr>
          <p:nvPr/>
        </p:nvSpPr>
        <p:spPr>
          <a:xfrm>
            <a:off x="975360" y="3945278"/>
            <a:ext cx="8982890" cy="208723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tabLst>
                <a:tab pos="457200" algn="l"/>
              </a:tabLst>
            </a:pPr>
            <a:r>
              <a:rPr lang="sl-SI" sz="2400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Zgodnjo obravnavo zajemajo:</a:t>
            </a:r>
          </a:p>
          <a:p>
            <a:pPr marL="34290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sl-SI" sz="2000" dirty="0" smtClean="0">
                <a:ea typeface="Times New Roman" panose="02020603050405020304" pitchFamily="18" charset="0"/>
              </a:rPr>
              <a:t>vaje poslušanja,</a:t>
            </a:r>
            <a:endParaRPr lang="en-GB" sz="2000" dirty="0" smtClean="0">
              <a:ea typeface="Times New Roman" panose="02020603050405020304" pitchFamily="18" charset="0"/>
            </a:endParaRPr>
          </a:p>
          <a:p>
            <a:pPr marL="34290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sl-SI" sz="2000" dirty="0" smtClean="0">
                <a:ea typeface="Times New Roman" panose="02020603050405020304" pitchFamily="18" charset="0"/>
              </a:rPr>
              <a:t>vaje </a:t>
            </a:r>
            <a:r>
              <a:rPr lang="sl-SI" sz="2000" dirty="0" err="1" smtClean="0">
                <a:ea typeface="Times New Roman" panose="02020603050405020304" pitchFamily="18" charset="0"/>
              </a:rPr>
              <a:t>odgledovanja</a:t>
            </a:r>
            <a:r>
              <a:rPr lang="sl-SI" sz="2000" dirty="0" smtClean="0">
                <a:ea typeface="Times New Roman" panose="02020603050405020304" pitchFamily="18" charset="0"/>
              </a:rPr>
              <a:t> (</a:t>
            </a:r>
            <a:r>
              <a:rPr lang="en-GB" sz="2000" dirty="0" err="1" smtClean="0"/>
              <a:t>vizualni</a:t>
            </a:r>
            <a:r>
              <a:rPr lang="en-GB" sz="2000" dirty="0" smtClean="0"/>
              <a:t> </a:t>
            </a:r>
            <a:r>
              <a:rPr lang="en-GB" sz="2000" dirty="0" err="1" smtClean="0"/>
              <a:t>način</a:t>
            </a:r>
            <a:r>
              <a:rPr lang="en-GB" sz="2000" dirty="0" smtClean="0"/>
              <a:t> </a:t>
            </a:r>
            <a:r>
              <a:rPr lang="en-GB" sz="2000" dirty="0" err="1" smtClean="0"/>
              <a:t>sprejema</a:t>
            </a:r>
            <a:r>
              <a:rPr lang="en-GB" sz="2000" dirty="0" smtClean="0"/>
              <a:t> </a:t>
            </a:r>
            <a:r>
              <a:rPr lang="en-GB" sz="2000" dirty="0" err="1" smtClean="0"/>
              <a:t>informacij</a:t>
            </a:r>
            <a:r>
              <a:rPr lang="en-GB" sz="2000" dirty="0" smtClean="0"/>
              <a:t> s </a:t>
            </a:r>
            <a:r>
              <a:rPr lang="en-GB" sz="2000" dirty="0" err="1" smtClean="0"/>
              <a:t>premikajočih</a:t>
            </a:r>
            <a:r>
              <a:rPr lang="en-GB" sz="2000" dirty="0" smtClean="0"/>
              <a:t> se </a:t>
            </a:r>
            <a:r>
              <a:rPr lang="en-GB" sz="2000" dirty="0" err="1" smtClean="0"/>
              <a:t>ustnic</a:t>
            </a:r>
            <a:r>
              <a:rPr lang="sl-SI" sz="2000" dirty="0" smtClean="0"/>
              <a:t>)</a:t>
            </a:r>
            <a:r>
              <a:rPr lang="sl-SI" sz="2000" dirty="0"/>
              <a:t>,</a:t>
            </a:r>
            <a:endParaRPr lang="en-GB" sz="2000" dirty="0" smtClean="0">
              <a:ea typeface="Times New Roman" panose="02020603050405020304" pitchFamily="18" charset="0"/>
            </a:endParaRPr>
          </a:p>
          <a:p>
            <a:pPr marL="34290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sl-SI" sz="2000" dirty="0" smtClean="0">
                <a:ea typeface="Times New Roman" panose="02020603050405020304" pitchFamily="18" charset="0"/>
              </a:rPr>
              <a:t>urjenje </a:t>
            </a:r>
            <a:r>
              <a:rPr lang="sl-SI" sz="2000" dirty="0" err="1" smtClean="0">
                <a:ea typeface="Times New Roman" panose="02020603050405020304" pitchFamily="18" charset="0"/>
              </a:rPr>
              <a:t>mikro</a:t>
            </a:r>
            <a:r>
              <a:rPr lang="sl-SI" sz="2000" dirty="0" smtClean="0">
                <a:ea typeface="Times New Roman" panose="02020603050405020304" pitchFamily="18" charset="0"/>
              </a:rPr>
              <a:t> in makro motorike,</a:t>
            </a:r>
            <a:endParaRPr lang="en-GB" sz="2000" dirty="0" smtClean="0">
              <a:ea typeface="Times New Roman" panose="02020603050405020304" pitchFamily="18" charset="0"/>
            </a:endParaRPr>
          </a:p>
          <a:p>
            <a:pPr marL="34290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sl-SI" sz="2000" dirty="0" smtClean="0">
                <a:ea typeface="Times New Roman" panose="02020603050405020304" pitchFamily="18" charset="0"/>
              </a:rPr>
              <a:t>pridobivanje osnovnih kvalitet govora.</a:t>
            </a:r>
            <a:endParaRPr lang="en-GB" sz="2000" dirty="0" smtClean="0"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00951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1167889"/>
            <a:ext cx="11353800" cy="5494541"/>
          </a:xfrm>
        </p:spPr>
        <p:txBody>
          <a:bodyPr>
            <a:normAutofit lnSpcReduction="100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sl-SI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Namen zgodnje obravnave </a:t>
            </a:r>
            <a:r>
              <a:rPr lang="sl-SI" dirty="0" smtClean="0">
                <a:ea typeface="Times New Roman" panose="02020603050405020304" pitchFamily="18" charset="0"/>
              </a:rPr>
              <a:t>je omiliti težave, ki se kažejo kot:</a:t>
            </a:r>
            <a:endParaRPr lang="en-GB" dirty="0" smtClean="0"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sl-SI" dirty="0" smtClean="0">
                <a:ea typeface="Times New Roman" panose="02020603050405020304" pitchFamily="18" charset="0"/>
              </a:rPr>
              <a:t> </a:t>
            </a:r>
            <a:endParaRPr lang="en-GB" dirty="0" smtClean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sl-SI" dirty="0" smtClean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sl-SI" dirty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sl-SI" dirty="0" smtClean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sl-SI" dirty="0" smtClean="0"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sl-SI" dirty="0">
                <a:ea typeface="Times New Roman" panose="02020603050405020304" pitchFamily="18" charset="0"/>
              </a:rPr>
              <a:t> </a:t>
            </a:r>
            <a:r>
              <a:rPr lang="sl-SI" dirty="0" smtClean="0">
                <a:ea typeface="Times New Roman" panose="02020603050405020304" pitchFamily="18" charset="0"/>
              </a:rPr>
              <a:t>  </a:t>
            </a:r>
            <a:r>
              <a:rPr lang="sl-SI" dirty="0" smtClean="0">
                <a:latin typeface="+mj-lt"/>
                <a:ea typeface="Times New Roman" panose="02020603050405020304" pitchFamily="18" charset="0"/>
              </a:rPr>
              <a:t>V učnem procesu se te posebnosti kažejo kot težave pri:</a:t>
            </a:r>
            <a:endParaRPr lang="en-GB" dirty="0" smtClean="0"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sl-SI" sz="2200" dirty="0" smtClean="0">
                <a:latin typeface="+mj-lt"/>
                <a:ea typeface="Times New Roman" panose="02020603050405020304" pitchFamily="18" charset="0"/>
              </a:rPr>
              <a:t>kritičnem sprejemanju in presojanju podatkov in informacij, njihovem analiziranju, povezovanju in posploševanju,</a:t>
            </a:r>
            <a:endParaRPr lang="en-GB" sz="2200" dirty="0" smtClean="0"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sl-SI" sz="2200" dirty="0" smtClean="0">
                <a:latin typeface="+mj-lt"/>
                <a:ea typeface="Times New Roman" panose="02020603050405020304" pitchFamily="18" charset="0"/>
              </a:rPr>
              <a:t>uporabi strokovne literature in drugih virov informacij,</a:t>
            </a:r>
            <a:endParaRPr lang="en-GB" sz="2200" dirty="0" smtClean="0"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sl-SI" sz="2200" dirty="0" smtClean="0">
                <a:latin typeface="+mj-lt"/>
                <a:ea typeface="Times New Roman" panose="02020603050405020304" pitchFamily="18" charset="0"/>
              </a:rPr>
              <a:t>načrtovanju in izvajanju preprostih raziskav,</a:t>
            </a:r>
            <a:endParaRPr lang="en-GB" sz="2200" dirty="0" smtClean="0"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sl-SI" sz="2200" dirty="0" smtClean="0">
                <a:latin typeface="+mj-lt"/>
                <a:ea typeface="Times New Roman" panose="02020603050405020304" pitchFamily="18" charset="0"/>
              </a:rPr>
              <a:t>projektnemu delu.</a:t>
            </a:r>
            <a:endParaRPr lang="en-GB" sz="2200" dirty="0" smtClean="0">
              <a:latin typeface="+mj-lt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590"/>
            <a:ext cx="931817" cy="931817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5" name="Označba mesta vsebine 2"/>
          <p:cNvSpPr txBox="1">
            <a:spLocks/>
          </p:cNvSpPr>
          <p:nvPr/>
        </p:nvSpPr>
        <p:spPr>
          <a:xfrm>
            <a:off x="838200" y="6531429"/>
            <a:ext cx="9257211" cy="4328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>
                <a:solidFill>
                  <a:srgbClr val="C00000"/>
                </a:solidFill>
              </a:rPr>
              <a:t>Učni načrt za glasbeno vzgojo v OŠ – prilagoditve za gluhe in naglušne učence (gl. spletno učilnico)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868681" y="466024"/>
            <a:ext cx="12192000" cy="786221"/>
          </a:xfrm>
        </p:spPr>
        <p:txBody>
          <a:bodyPr>
            <a:noAutofit/>
          </a:bodyPr>
          <a:lstStyle/>
          <a:p>
            <a:r>
              <a:rPr lang="sl-SI" sz="3600" dirty="0" smtClean="0">
                <a:solidFill>
                  <a:srgbClr val="C00000"/>
                </a:solidFill>
              </a:rPr>
              <a:t>   </a:t>
            </a:r>
            <a:r>
              <a:rPr lang="sl-SI" sz="3200" dirty="0" smtClean="0">
                <a:solidFill>
                  <a:srgbClr val="C00000"/>
                </a:solidFill>
              </a:rPr>
              <a:t>Specialno didaktična priporočila za gluhe in naglušne učence (3)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7" name="Označba mesta vsebine 2"/>
          <p:cNvSpPr txBox="1">
            <a:spLocks/>
          </p:cNvSpPr>
          <p:nvPr/>
        </p:nvSpPr>
        <p:spPr>
          <a:xfrm>
            <a:off x="6433962" y="1749279"/>
            <a:ext cx="5505992" cy="197529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sl-SI" sz="2300" dirty="0" smtClean="0">
                <a:ea typeface="Times New Roman" panose="02020603050405020304" pitchFamily="18" charset="0"/>
              </a:rPr>
              <a:t>slabo pisanje,</a:t>
            </a:r>
            <a:endParaRPr lang="en-GB" sz="2300" dirty="0" smtClean="0"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sl-SI" sz="2300" dirty="0" smtClean="0">
                <a:ea typeface="Times New Roman" panose="02020603050405020304" pitchFamily="18" charset="0"/>
              </a:rPr>
              <a:t>pomanjkljivo razumevanje,</a:t>
            </a:r>
            <a:endParaRPr lang="en-GB" sz="2300" dirty="0" smtClean="0"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sl-SI" sz="2300" dirty="0" smtClean="0">
                <a:ea typeface="Times New Roman" panose="02020603050405020304" pitchFamily="18" charset="0"/>
              </a:rPr>
              <a:t>težave z osvajanjem znanj,</a:t>
            </a:r>
            <a:endParaRPr lang="en-GB" sz="2300" dirty="0" smtClean="0"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sl-SI" sz="2300" dirty="0" smtClean="0">
                <a:ea typeface="Times New Roman" panose="02020603050405020304" pitchFamily="18" charset="0"/>
              </a:rPr>
              <a:t>težave pri ločevanju bistvenega od nebistvenega,</a:t>
            </a:r>
            <a:endParaRPr lang="en-GB" sz="2300" dirty="0" smtClean="0"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sl-SI" sz="2300" dirty="0" smtClean="0">
                <a:ea typeface="Times New Roman" panose="02020603050405020304" pitchFamily="18" charset="0"/>
              </a:rPr>
              <a:t>motnje pomnjenja,</a:t>
            </a:r>
            <a:endParaRPr lang="en-GB" sz="2300" dirty="0" smtClean="0"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sl-SI" sz="2300" dirty="0" smtClean="0">
                <a:ea typeface="Times New Roman" panose="02020603050405020304" pitchFamily="18" charset="0"/>
              </a:rPr>
              <a:t>manj razvite motorične sposobnosti.</a:t>
            </a:r>
            <a:endParaRPr lang="en-GB" sz="2300" dirty="0" smtClean="0"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8" name="Označba mesta vsebine 2"/>
          <p:cNvSpPr txBox="1">
            <a:spLocks/>
          </p:cNvSpPr>
          <p:nvPr/>
        </p:nvSpPr>
        <p:spPr>
          <a:xfrm>
            <a:off x="341816" y="1749279"/>
            <a:ext cx="5505992" cy="197529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sl-SI" sz="1800" dirty="0" smtClean="0">
                <a:ea typeface="Times New Roman" panose="02020603050405020304" pitchFamily="18" charset="0"/>
              </a:rPr>
              <a:t>slabše izražanje,</a:t>
            </a:r>
            <a:endParaRPr lang="en-GB" sz="1800" dirty="0" smtClean="0"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sl-SI" sz="1800" dirty="0" smtClean="0">
                <a:ea typeface="Times New Roman" panose="02020603050405020304" pitchFamily="18" charset="0"/>
              </a:rPr>
              <a:t>težave na področju razumevanja besed in povedi,</a:t>
            </a:r>
            <a:endParaRPr lang="en-GB" sz="1800" dirty="0" smtClean="0"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sl-SI" sz="1800" dirty="0" smtClean="0">
                <a:ea typeface="Times New Roman" panose="02020603050405020304" pitchFamily="18" charset="0"/>
              </a:rPr>
              <a:t>skromen aktivni besedni zaklad,</a:t>
            </a:r>
            <a:endParaRPr lang="en-GB" sz="1800" dirty="0" smtClean="0"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sl-SI" sz="1800" dirty="0" smtClean="0">
                <a:ea typeface="Times New Roman" panose="02020603050405020304" pitchFamily="18" charset="0"/>
              </a:rPr>
              <a:t>težave pri razumevanju abstraktnih besed in pojmov,</a:t>
            </a:r>
            <a:endParaRPr lang="en-GB" sz="1800" dirty="0" smtClean="0"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sl-SI" sz="2000" dirty="0" smtClean="0">
                <a:ea typeface="Times New Roman" panose="02020603050405020304" pitchFamily="18" charset="0"/>
              </a:rPr>
              <a:t>pomanjkljive jezikovne asociacije,</a:t>
            </a:r>
            <a:endParaRPr lang="en-GB" sz="2000" dirty="0" smtClean="0">
              <a:ea typeface="Times New Roman" panose="02020603050405020304" pitchFamily="18" charset="0"/>
            </a:endParaRPr>
          </a:p>
          <a:p>
            <a:endParaRPr lang="en-GB" sz="2000" dirty="0"/>
          </a:p>
        </p:txBody>
      </p:sp>
      <p:sp>
        <p:nvSpPr>
          <p:cNvPr id="9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5861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157" y="1335258"/>
            <a:ext cx="10898779" cy="1576251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sl-SI" dirty="0" smtClean="0">
                <a:ea typeface="Times New Roman" panose="02020603050405020304" pitchFamily="18" charset="0"/>
              </a:rPr>
              <a:t>Kljub težavam se učenci učijo, da bi znali znanje uporabiti za </a:t>
            </a: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sl-SI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celovito</a:t>
            </a:r>
            <a:r>
              <a:rPr lang="sl-SI" dirty="0" smtClean="0">
                <a:solidFill>
                  <a:srgbClr val="C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l-SI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osebnostno rast in uspešno socialno integracijo</a:t>
            </a:r>
            <a:r>
              <a:rPr lang="sl-SI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sl-SI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 dosego ciljev je potrebno:</a:t>
            </a:r>
          </a:p>
          <a:p>
            <a:pPr marL="0" indent="0" algn="just">
              <a:spcAft>
                <a:spcPts val="0"/>
              </a:spcAft>
              <a:buNone/>
            </a:pPr>
            <a:endParaRPr lang="en-GB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" y="660601"/>
            <a:ext cx="931817" cy="931817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sp>
        <p:nvSpPr>
          <p:cNvPr id="5" name="Označba mesta vsebine 2"/>
          <p:cNvSpPr txBox="1">
            <a:spLocks/>
          </p:cNvSpPr>
          <p:nvPr/>
        </p:nvSpPr>
        <p:spPr>
          <a:xfrm>
            <a:off x="838200" y="6531429"/>
            <a:ext cx="9257211" cy="4328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>
                <a:solidFill>
                  <a:srgbClr val="C00000"/>
                </a:solidFill>
              </a:rPr>
              <a:t>Učni načrt za glasbeno vzgojo v OŠ – prilagoditve za gluhe in naglušne učence (gl. spletno učilnico)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687682" y="176522"/>
            <a:ext cx="12087497" cy="862149"/>
          </a:xfrm>
        </p:spPr>
        <p:txBody>
          <a:bodyPr>
            <a:noAutofit/>
          </a:bodyPr>
          <a:lstStyle/>
          <a:p>
            <a:r>
              <a:rPr lang="sl-SI" sz="3600" dirty="0" smtClean="0">
                <a:solidFill>
                  <a:srgbClr val="C00000"/>
                </a:solidFill>
              </a:rPr>
              <a:t>  </a:t>
            </a:r>
            <a:r>
              <a:rPr lang="sl-SI" sz="3200" dirty="0" smtClean="0">
                <a:solidFill>
                  <a:srgbClr val="C00000"/>
                </a:solidFill>
              </a:rPr>
              <a:t>Specialno didaktična priporočila za gluhe in naglušne učence (4)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8" name="Označba mesta vsebine 2"/>
          <p:cNvSpPr txBox="1">
            <a:spLocks/>
          </p:cNvSpPr>
          <p:nvPr/>
        </p:nvSpPr>
        <p:spPr>
          <a:xfrm>
            <a:off x="1105987" y="3017519"/>
            <a:ext cx="9723121" cy="321346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Char char="-"/>
              <a:tabLst>
                <a:tab pos="457200" algn="l"/>
              </a:tabLst>
            </a:pPr>
            <a:r>
              <a:rPr lang="sl-SI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sl-SI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določiti strategijo uspešnih metodičnih postopkov (dejavnosti) za doseganje  </a:t>
            </a:r>
          </a:p>
          <a:p>
            <a:pPr marL="0" indent="0" algn="just">
              <a:buNone/>
              <a:tabLst>
                <a:tab pos="457200" algn="l"/>
              </a:tabLst>
            </a:pPr>
            <a:r>
              <a:rPr lang="sl-SI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sl-SI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    temeljnih in znotraj njih minimalnih standardov znanj (ciljev),</a:t>
            </a:r>
          </a:p>
          <a:p>
            <a:pPr marL="34290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endParaRPr lang="sl-SI" sz="100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34290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sl-SI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pri načrtovanju dela upoštevati učenčeve govorno-jezikovne posebnosti,</a:t>
            </a:r>
          </a:p>
          <a:p>
            <a:pPr marL="34290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endParaRPr lang="en-GB" sz="100" dirty="0" smtClean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34290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sl-SI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prilagajati (vsaj v začetku) učbenike in delovne zvezke,</a:t>
            </a:r>
          </a:p>
          <a:p>
            <a:pPr marL="34290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endParaRPr lang="en-GB" sz="100" dirty="0" smtClean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34290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sl-SI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poiskati učencu najlažjo pot do cilja,</a:t>
            </a:r>
          </a:p>
          <a:p>
            <a:pPr marL="34290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endParaRPr lang="sl-SI" sz="200" dirty="0" smtClean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34290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sl-SI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učencu ponuditi vzorce, modele usvajanja snovi,</a:t>
            </a:r>
          </a:p>
          <a:p>
            <a:pPr marL="34290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endParaRPr lang="en-GB" sz="200" dirty="0" smtClean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34290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sl-SI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učencu dati možnost, da se izkaže.</a:t>
            </a:r>
            <a:endParaRPr lang="en-GB" dirty="0" smtClean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endParaRPr lang="en-GB" dirty="0"/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6964681" y="0"/>
            <a:ext cx="522731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200" dirty="0" smtClean="0"/>
              <a:t>Zalar, K. </a:t>
            </a:r>
            <a:r>
              <a:rPr lang="sl-SI" sz="1200" dirty="0" smtClean="0"/>
              <a:t>(2023). </a:t>
            </a:r>
            <a:r>
              <a:rPr lang="sl-SI" sz="1200" dirty="0" smtClean="0"/>
              <a:t>Učenje in poučevanje otrok s PP: Glasbena vzgoja. Interno gradivo.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103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5519</TotalTime>
  <Words>7535</Words>
  <Application>Microsoft Office PowerPoint</Application>
  <PresentationFormat>Širokozaslonsko</PresentationFormat>
  <Paragraphs>627</Paragraphs>
  <Slides>46</Slides>
  <Notes>0</Notes>
  <HiddenSlides>0</HiddenSlides>
  <MMClips>4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46</vt:i4>
      </vt:variant>
    </vt:vector>
  </HeadingPairs>
  <TitlesOfParts>
    <vt:vector size="53" baseType="lpstr">
      <vt:lpstr>Microsoft JhengHei UI</vt:lpstr>
      <vt:lpstr>Arial</vt:lpstr>
      <vt:lpstr>Calibri</vt:lpstr>
      <vt:lpstr>Calibri Light</vt:lpstr>
      <vt:lpstr>Symbol</vt:lpstr>
      <vt:lpstr>Times New Roman</vt:lpstr>
      <vt:lpstr>Officeova tema</vt:lpstr>
      <vt:lpstr>Učenje in poučevanje otrok s posebnimi potrebami: glasbena vzgoja</vt:lpstr>
      <vt:lpstr>Vsebina predavanja</vt:lpstr>
      <vt:lpstr>McGurkov efekt - avditorina iluzija (razumevanje oseb s PP) (PONOVITEV P6!) </vt:lpstr>
      <vt:lpstr>PowerPointova predstavitev</vt:lpstr>
      <vt:lpstr>Zaznavanje zvoka: uho</vt:lpstr>
      <vt:lpstr>   Specialno didaktična priporočila za gluhe in naglušne učence (1)</vt:lpstr>
      <vt:lpstr>   Specialno didaktična priporočila za gluhe in naglušne učence (2)</vt:lpstr>
      <vt:lpstr>   Specialno didaktična priporočila za gluhe in naglušne učence (3)</vt:lpstr>
      <vt:lpstr>  Specialno didaktična priporočila za gluhe in naglušne učence (4)</vt:lpstr>
      <vt:lpstr>PowerPointova predstavitev</vt:lpstr>
      <vt:lpstr>   Navodila za izvajanje pouka za gluhe in naglušne učence </vt:lpstr>
      <vt:lpstr>Dodatek k učnemu načrtu glasbene vzgoje za gluhe  in naglušne učence (1) - poslušanje </vt:lpstr>
      <vt:lpstr>Poslušanje Govorjenje  Branje Pisanje</vt:lpstr>
      <vt:lpstr>Dodatek k učnemu načrtu glasbene vzgoje za gluhe in naglušne učence (3) – branje  </vt:lpstr>
      <vt:lpstr>Dodatek k učnemu načrtu glasbene vzgoje za gluhe in naglušne učence (4) – pisanje  </vt:lpstr>
      <vt:lpstr>Splošni cilji glasbeno govornih in gibalno govornih stimulacij </vt:lpstr>
      <vt:lpstr>Verbotonalna metoda </vt:lpstr>
      <vt:lpstr>Dodatek: zvok / spektrogram  </vt:lpstr>
      <vt:lpstr>Primeri iz prakse in praktični nasveti (tudi gradivo V4)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   Specialno didaktična priporočila za učence  z govorno-jezikovnimi  motnjami (3)</vt:lpstr>
      <vt:lpstr>Pogoste govorne motnje (1)</vt:lpstr>
      <vt:lpstr>Pogoste govorne motnje (2)</vt:lpstr>
      <vt:lpstr>Pogoste jezikovne motnje (1)</vt:lpstr>
      <vt:lpstr>Pogoste jezikovne motnje (2)</vt:lpstr>
      <vt:lpstr>Glasbene dejavnosti pri posamezni govorni motnji (1)</vt:lpstr>
      <vt:lpstr>PowerPointova predstavitev</vt:lpstr>
      <vt:lpstr>PowerPointova predstavitev</vt:lpstr>
      <vt:lpstr>Glasbene dejavnosti pri posamezni govorni motnji (7)</vt:lpstr>
      <vt:lpstr>https://www.youtube.com/watch?v=btkx_YK4X_U </vt:lpstr>
      <vt:lpstr>Glasbene dejavnosti pri posamezni govorno/jezikovni motnji (8-1)</vt:lpstr>
      <vt:lpstr>PowerPointova predstavitev</vt:lpstr>
      <vt:lpstr>Glasbene dejavnosti pri posamezni govorno/jezikovni/komunikacijski motnji (9)</vt:lpstr>
      <vt:lpstr>Glasbene dejavnosti pri posamezni govorno/jezikovni motnji (10)</vt:lpstr>
      <vt:lpstr>PowerPointova predstavitev</vt:lpstr>
      <vt:lpstr>Primer – otroške izmišljarije kot govorne vaje</vt:lpstr>
      <vt:lpstr>PowerPointova predstavitev</vt:lpstr>
      <vt:lpstr>PowerPointova predstavitev</vt:lpstr>
      <vt:lpstr>Primer – uporaba kazooja (1)</vt:lpstr>
      <vt:lpstr>Primer – uporaba kazooja (2) https://www.youtube.com/watch?v=RXNsjjoIa_Y </vt:lpstr>
      <vt:lpstr>  Izdelava kazooja  https://www.todaysparent.com/family/crafts/how-to-make-a-kazoo-out-of-a-toilet-paper-roll/   https://www.youtube.com/watch?v=1Y-T8cRpt94  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Konstanca</dc:creator>
  <cp:lastModifiedBy>Konstanca</cp:lastModifiedBy>
  <cp:revision>122</cp:revision>
  <cp:lastPrinted>2021-03-28T18:18:22Z</cp:lastPrinted>
  <dcterms:created xsi:type="dcterms:W3CDTF">2020-03-07T15:37:23Z</dcterms:created>
  <dcterms:modified xsi:type="dcterms:W3CDTF">2023-03-27T08:56:28Z</dcterms:modified>
</cp:coreProperties>
</file>