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1" r:id="rId4"/>
    <p:sldId id="270" r:id="rId5"/>
    <p:sldId id="269" r:id="rId6"/>
    <p:sldId id="266" r:id="rId7"/>
    <p:sldId id="261" r:id="rId8"/>
    <p:sldId id="265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48" autoAdjust="0"/>
  </p:normalViewPr>
  <p:slideViewPr>
    <p:cSldViewPr snapToGrid="0">
      <p:cViewPr varScale="1">
        <p:scale>
          <a:sx n="72" d="100"/>
          <a:sy n="72" d="100"/>
        </p:scale>
        <p:origin x="11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1540-BD11-4BE8-BA00-FEC30019C33B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E7538-AA1E-4361-8E64-FAA67EDD241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931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l-SI" dirty="0"/>
              <a:t>papir, karton, lepenko.</a:t>
            </a:r>
          </a:p>
          <a:p>
            <a:pPr marL="228600" indent="-228600">
              <a:buAutoNum type="arabicPeriod"/>
            </a:pPr>
            <a:r>
              <a:rPr lang="sl-SI" dirty="0"/>
              <a:t>a) lepenka</a:t>
            </a:r>
          </a:p>
          <a:p>
            <a:pPr marL="0" indent="0">
              <a:buNone/>
            </a:pPr>
            <a:r>
              <a:rPr lang="sl-SI" dirty="0"/>
              <a:t>      b) papir</a:t>
            </a:r>
          </a:p>
          <a:p>
            <a:pPr marL="0" indent="0">
              <a:buNone/>
            </a:pPr>
            <a:r>
              <a:rPr lang="sl-SI" dirty="0"/>
              <a:t>      c) karton</a:t>
            </a:r>
          </a:p>
          <a:p>
            <a:pPr marL="0" indent="0">
              <a:buNone/>
            </a:pPr>
            <a:r>
              <a:rPr lang="sl-SI" dirty="0"/>
              <a:t>3. Za embalažo je najmanj primeren papir, ker je tanek in se hitro strga (razen za pisma ...).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7538-AA1E-4361-8E64-FAA67EDD241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566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1. Embalaža ali ovojnina je vsak material, ki obdaja nek izdelek. Glavni namen embalaže je, da izdelek zaščiti, ima pa tudi estetsko in informacijsko funkcijo.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7538-AA1E-4361-8E64-FAA67EDD241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945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3. Odpadno embalažo zbiramo in odlagamo ločeno, npr. papir, steklo, plastika, kovine. </a:t>
            </a:r>
          </a:p>
          <a:p>
            <a:r>
              <a:rPr lang="sl-SI" dirty="0"/>
              <a:t>4. Veliko odpadne embalaže je možno reciklirati. Znaka pomenita, da je gradivo, iz katerega je embalaža, primerno za recikliranje.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7538-AA1E-4361-8E64-FAA67EDD2411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741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KAJ JE EMBALAŽA? </a:t>
            </a:r>
            <a:r>
              <a:rPr lang="sl-SI" b="1" dirty="0"/>
              <a:t>Embalaža</a:t>
            </a:r>
            <a:r>
              <a:rPr lang="sl-SI" dirty="0"/>
              <a:t> ali ovojnina je vsak material, ki </a:t>
            </a:r>
            <a:r>
              <a:rPr lang="sl-SI" b="1" dirty="0"/>
              <a:t>obdaja nek izdelek</a:t>
            </a:r>
            <a:r>
              <a:rPr lang="sl-SI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ČEMU JE EMBALAŽA NAMENJENA? Glavni namen embalaže je, da izdelek </a:t>
            </a:r>
            <a:r>
              <a:rPr lang="sl-SI" b="1" dirty="0"/>
              <a:t>zaščiti</a:t>
            </a:r>
            <a:r>
              <a:rPr lang="sl-SI" dirty="0"/>
              <a:t>, ima pa tudi </a:t>
            </a:r>
            <a:r>
              <a:rPr lang="sl-SI" b="1" dirty="0"/>
              <a:t>estetsko</a:t>
            </a:r>
            <a:r>
              <a:rPr lang="sl-SI" dirty="0"/>
              <a:t> in </a:t>
            </a:r>
            <a:r>
              <a:rPr lang="sl-SI" b="1" dirty="0"/>
              <a:t>informacijsko</a:t>
            </a:r>
            <a:r>
              <a:rPr lang="sl-SI" dirty="0"/>
              <a:t> funkcijo.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7538-AA1E-4361-8E64-FAA67EDD2411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55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Embalaža ima velik pomen pri transportu in skladiščenju izdelkov.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7538-AA1E-4361-8E64-FAA67EDD2411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6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Veliko odpadne embalaže je možno reciklirati. Zato zbiramo odpadno embalažo ločeno.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AE7538-AA1E-4361-8E64-FAA67EDD2411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68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E0C6E6-FE92-4566-85D0-7569C639E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C98522A-1FDA-4C0B-877F-7D4007058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78A2717-B7FE-4A0F-BC98-B8CDA606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A40-957E-4D49-ABAA-E68460928763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D4C1ED6-25C7-42A6-82C4-1CB4FB9A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4F4B1FC-BC4E-4F69-93AB-CB9D2A0C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A1FE-4F84-4439-91EE-D10AA65822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526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D739B3-E912-44EF-8DA6-6487E4EE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71F7024-C68D-4C23-B46D-770DB928D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4C9411B-347F-4711-9550-9415DC92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A40-957E-4D49-ABAA-E68460928763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E66BED8-6FF2-40C1-B786-94C75FFC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DFB6AB3-88A3-464B-A8C5-9FDEA45B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A1FE-4F84-4439-91EE-D10AA65822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642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8F54240-9142-44B9-9556-F9FCCD886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88860CE-A9A2-4306-9808-5F5EA3FEF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A0641BA-6A2E-42C2-9C55-3B7528F6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A40-957E-4D49-ABAA-E68460928763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FE3AE0E-F0C6-4F20-BDAC-E8750360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4D706F0-4688-4485-87B8-15C81191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A1FE-4F84-4439-91EE-D10AA65822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604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A0EA18-300F-41D8-85A9-FA83CF15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BCFA4A-32FB-4B75-A107-0EE1D6F74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8E5F122-CE2A-4A00-8167-7DE9E508E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A40-957E-4D49-ABAA-E68460928763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5327499-CAD4-4603-97C2-96648733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EE8741C-D789-4D04-BB54-BD5AB98D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A1FE-4F84-4439-91EE-D10AA65822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885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AEF707-6B5F-4629-BC36-CEB6D7BF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3ACBA47-A3C8-4D1F-B24E-DA66FCD9D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F601AC4-F5C2-4381-9A88-CFF1E3A4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A40-957E-4D49-ABAA-E68460928763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4172F92-E15F-4FB1-8BBF-988C3CF0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C55D0C1-5EFA-4E9D-8204-0A76F399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A1FE-4F84-4439-91EE-D10AA65822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118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0AE120-56A8-452E-80ED-7DD3DD5D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0DB6486-E66C-487B-8731-99E6BE1F4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28FF7C4-EE22-428B-9661-B37293BC6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A5EF044-338B-43ED-B8F6-C1270153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A40-957E-4D49-ABAA-E68460928763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33ADF85-012D-4987-B1AF-81AE84EA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07BC628-96C6-4A65-8B4E-A7F7C323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A1FE-4F84-4439-91EE-D10AA65822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908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570C62-4B18-406A-9ADC-D4C06920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A192BCA-8A5A-43F9-84E1-1AC15CB4A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54CE9D2-B0A4-4585-975D-A1E3D999E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4ABAFA6-5CF5-4C13-A071-ADEBE3546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FA084EC-D1E6-4F18-A7D6-093EA7EE4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216E584-742A-4EC1-9BE7-09E50FC0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A40-957E-4D49-ABAA-E68460928763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1E08A17-1AAD-434F-BD7E-F7EF0298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2B51468-3B46-4333-A14C-C6AD28A5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A1FE-4F84-4439-91EE-D10AA65822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349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DF9D5C-0819-4D84-9377-F635D8FB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35A6862-B5C0-4E18-9A56-1BA7B3B5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A40-957E-4D49-ABAA-E68460928763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93D44C2-0D87-4570-8BD0-FD27D43A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FD7D0ED-755B-4B97-B91A-8BB6509D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A1FE-4F84-4439-91EE-D10AA65822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780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F56B6A5-D558-4CA7-B241-EDECF6A1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A40-957E-4D49-ABAA-E68460928763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C7EF152-7645-4AA7-91E9-391027AB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0386347-29D1-41ED-B7EE-9245F380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A1FE-4F84-4439-91EE-D10AA65822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889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D632D6-A1A7-4920-975B-29024ED8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13BB6C-60CD-4033-8C58-34FC54566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FCCE812-6477-471B-AFBE-1C5C3C485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2CA2287-934E-4352-9DD8-6204FAC6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A40-957E-4D49-ABAA-E68460928763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979C626-4039-4FBC-8F5D-F071A4CE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EA21919-7485-4A3B-8F00-B0CBCB06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A1FE-4F84-4439-91EE-D10AA65822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088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62F028-B4C7-4F7F-981E-BECA8845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BE1B4EF-B246-44FB-9AC5-36FDFCAA3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85C8D57-5CAB-46DB-80F3-21605FEB3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40B333B-3F08-46CB-BBC1-7E679020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CA40-957E-4D49-ABAA-E68460928763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B037048-8C21-4121-AC0D-3109F526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4A0E5AC-3117-489A-BE5A-A24AA9C8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DA1FE-4F84-4439-91EE-D10AA65822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419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4F03299-57EA-4D5A-8496-C4C0D997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3C4BBB5-A6A5-4218-BE24-A5146378E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39AEE64-F075-4766-A061-F0BE23F66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CA40-957E-4D49-ABAA-E68460928763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2F9B1E0-602A-4179-8B33-0BE10D9CB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D6617A3-7E09-4D68-BE6D-83996073E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DA1FE-4F84-4439-91EE-D10AA65822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128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pv.si/dejavnosti/ravnanje-z-odpadki/embalaza-plasti%C4%8Dna-kovinsk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v.si/dejavnosti/ravnanje-z-odpadki/embalaza-plasti%C4%8Dna-kovinska" TargetMode="External"/><Relationship Id="rId2" Type="http://schemas.openxmlformats.org/officeDocument/2006/relationships/hyperlink" Target="https://www.pakiraj-pametno.si/hr/aktualne-vsebine/kaj-pomeni-5-slojna-valovita-lepenk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.wikipedia.org/wiki/Embala%C5%BEa" TargetMode="External"/><Relationship Id="rId4" Type="http://schemas.openxmlformats.org/officeDocument/2006/relationships/hyperlink" Target="https://s-invest.si/property/skladisce-v-stegnah-ljubljana-sisk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hladilnik, notranji, sedeče, miza&#10;&#10;Opis je samodejno ustvarjen">
            <a:extLst>
              <a:ext uri="{FF2B5EF4-FFF2-40B4-BE49-F238E27FC236}">
                <a16:creationId xmlns:a16="http://schemas.microsoft.com/office/drawing/2014/main" id="{CABAAE41-F962-48BA-8423-25C2D50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81" b="24849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3EBA203-88E9-4E84-89A2-06F4CAAE0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 fontScale="90000"/>
          </a:bodyPr>
          <a:lstStyle/>
          <a:p>
            <a:pPr algn="r"/>
            <a:r>
              <a:rPr lang="sl-SI" dirty="0"/>
              <a:t>POMEN EMBALAŽE IN EKOLOGIJA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BA38413-43B8-416F-807D-0CD212B26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sl-SI" sz="2000" dirty="0"/>
              <a:t>Martin Knuplež,</a:t>
            </a:r>
          </a:p>
          <a:p>
            <a:pPr algn="l"/>
            <a:r>
              <a:rPr lang="sl-SI" sz="2000" dirty="0"/>
              <a:t>OŠBI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668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CA24EDCB-894C-424F-AB65-A5A4E540D922}"/>
              </a:ext>
            </a:extLst>
          </p:cNvPr>
          <p:cNvSpPr txBox="1"/>
          <p:nvPr/>
        </p:nvSpPr>
        <p:spPr>
          <a:xfrm>
            <a:off x="273726" y="3750535"/>
            <a:ext cx="1102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c) Gradivo, ki ima do 3 plasti, ki so različne kakovosti, se  imenuje _____________________ .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B1F64BD-1FDC-472C-9B70-D71FA064CEDF}"/>
              </a:ext>
            </a:extLst>
          </p:cNvPr>
          <p:cNvSpPr txBox="1"/>
          <p:nvPr/>
        </p:nvSpPr>
        <p:spPr>
          <a:xfrm>
            <a:off x="273727" y="3192953"/>
            <a:ext cx="1091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b) Gradivo, ki ima eno samo plast, se  imenuje _____________________ 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13ECF485-1847-4A0F-95EA-B884D1B67B4B}"/>
              </a:ext>
            </a:extLst>
          </p:cNvPr>
          <p:cNvSpPr txBox="1"/>
          <p:nvPr/>
        </p:nvSpPr>
        <p:spPr>
          <a:xfrm>
            <a:off x="273727" y="2724137"/>
            <a:ext cx="1091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a) Gradivo, ki ima več plasti enake (običajno slabše) kakovosti, se  imenuje _____________________ .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C93575D0-2016-4F02-A7EB-0BC526F1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97" y="5697609"/>
            <a:ext cx="10831586" cy="943336"/>
          </a:xfrm>
        </p:spPr>
        <p:txBody>
          <a:bodyPr>
            <a:normAutofit/>
          </a:bodyPr>
          <a:lstStyle/>
          <a:p>
            <a:r>
              <a:rPr lang="sl-SI" sz="3200" dirty="0">
                <a:highlight>
                  <a:srgbClr val="FFFF00"/>
                </a:highlight>
              </a:rPr>
              <a:t>V nadaljevanju razišči POMEN EMBALAŽE. 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1AA3BB6-D956-4816-850B-BEC3D97169D1}"/>
              </a:ext>
            </a:extLst>
          </p:cNvPr>
          <p:cNvSpPr txBox="1"/>
          <p:nvPr/>
        </p:nvSpPr>
        <p:spPr>
          <a:xfrm>
            <a:off x="187397" y="1540992"/>
            <a:ext cx="1091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 Glede na zgradbo delimo papirna gradiva na _______________, ________________ in _________________ . 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711C8F0-A277-4D0F-807F-3C190E7CE4BB}"/>
              </a:ext>
            </a:extLst>
          </p:cNvPr>
          <p:cNvSpPr txBox="1"/>
          <p:nvPr/>
        </p:nvSpPr>
        <p:spPr>
          <a:xfrm>
            <a:off x="187396" y="4272445"/>
            <a:ext cx="11668831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dirty="0"/>
              <a:t>3. Katero gradivo je po tvojem mnenju najmanj primerno za embalažo? _______________________</a:t>
            </a:r>
          </a:p>
          <a:p>
            <a:pPr>
              <a:lnSpc>
                <a:spcPct val="200000"/>
              </a:lnSpc>
            </a:pPr>
            <a:r>
              <a:rPr lang="sl-SI" dirty="0"/>
              <a:t>Odgovor utemelji! ____________________________________________________________________________________</a:t>
            </a:r>
          </a:p>
        </p:txBody>
      </p:sp>
      <p:sp>
        <p:nvSpPr>
          <p:cNvPr id="23" name="Naslov 3">
            <a:extLst>
              <a:ext uri="{FF2B5EF4-FFF2-40B4-BE49-F238E27FC236}">
                <a16:creationId xmlns:a16="http://schemas.microsoft.com/office/drawing/2014/main" id="{410944DE-F201-427D-AB27-F25EE2EA8367}"/>
              </a:ext>
            </a:extLst>
          </p:cNvPr>
          <p:cNvSpPr txBox="1">
            <a:spLocks/>
          </p:cNvSpPr>
          <p:nvPr/>
        </p:nvSpPr>
        <p:spPr>
          <a:xfrm>
            <a:off x="334392" y="1036382"/>
            <a:ext cx="8211844" cy="407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dirty="0">
                <a:highlight>
                  <a:srgbClr val="FFFF00"/>
                </a:highlight>
              </a:rPr>
              <a:t>Ustno dopolni povedi in odgovori na vprašanja!</a:t>
            </a:r>
          </a:p>
        </p:txBody>
      </p:sp>
      <p:sp>
        <p:nvSpPr>
          <p:cNvPr id="24" name="Naslov 1">
            <a:extLst>
              <a:ext uri="{FF2B5EF4-FFF2-40B4-BE49-F238E27FC236}">
                <a16:creationId xmlns:a16="http://schemas.microsoft.com/office/drawing/2014/main" id="{7AF100D4-98FD-417A-9FCB-8678335E3903}"/>
              </a:ext>
            </a:extLst>
          </p:cNvPr>
          <p:cNvSpPr txBox="1">
            <a:spLocks/>
          </p:cNvSpPr>
          <p:nvPr/>
        </p:nvSpPr>
        <p:spPr>
          <a:xfrm>
            <a:off x="381740" y="329945"/>
            <a:ext cx="91440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PONOVITEV O PAPIRNIH GRADIVIH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3A0A9F8-984B-4A63-9CD3-0836E268B40C}"/>
              </a:ext>
            </a:extLst>
          </p:cNvPr>
          <p:cNvSpPr txBox="1"/>
          <p:nvPr/>
        </p:nvSpPr>
        <p:spPr>
          <a:xfrm>
            <a:off x="187396" y="2198907"/>
            <a:ext cx="1091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2. Papirna gradiva se razlikujejo po </a:t>
            </a:r>
            <a:r>
              <a:rPr lang="sl-SI" dirty="0" err="1"/>
              <a:t>plastnosti</a:t>
            </a:r>
            <a:r>
              <a:rPr lang="sl-SI" dirty="0"/>
              <a:t> – številu in kakovosti plasti.</a:t>
            </a:r>
          </a:p>
        </p:txBody>
      </p:sp>
    </p:spTree>
    <p:extLst>
      <p:ext uri="{BB962C8B-B14F-4D97-AF65-F5344CB8AC3E}">
        <p14:creationId xmlns:p14="http://schemas.microsoft.com/office/powerpoint/2010/main" val="427866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93575D0-2016-4F02-A7EB-0BC526F1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1563674"/>
            <a:ext cx="3647152" cy="407739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POMEN EMBALAŽE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1AA3BB6-D956-4816-850B-BEC3D97169D1}"/>
              </a:ext>
            </a:extLst>
          </p:cNvPr>
          <p:cNvSpPr txBox="1"/>
          <p:nvPr/>
        </p:nvSpPr>
        <p:spPr>
          <a:xfrm>
            <a:off x="248575" y="2495428"/>
            <a:ext cx="11611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dirty="0"/>
              <a:t>1. Kaj je embalaža?</a:t>
            </a:r>
          </a:p>
          <a:p>
            <a:r>
              <a:rPr lang="sl-SI" dirty="0"/>
              <a:t>___________________________________________________________________________________________________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711C8F0-A277-4D0F-807F-3C190E7CE4BB}"/>
              </a:ext>
            </a:extLst>
          </p:cNvPr>
          <p:cNvSpPr txBox="1"/>
          <p:nvPr/>
        </p:nvSpPr>
        <p:spPr>
          <a:xfrm>
            <a:off x="191735" y="3484523"/>
            <a:ext cx="11668831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dirty="0"/>
              <a:t>2. Čemu je embalaža namenjena?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sl-SI" dirty="0"/>
              <a:t>_________________________________________________________________________________________________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sl-SI" dirty="0"/>
              <a:t>_________________________________________________________________________________________________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sl-SI" dirty="0"/>
              <a:t>_________________________________________________________________________________________________</a:t>
            </a:r>
          </a:p>
        </p:txBody>
      </p:sp>
      <p:sp>
        <p:nvSpPr>
          <p:cNvPr id="23" name="Naslov 3">
            <a:extLst>
              <a:ext uri="{FF2B5EF4-FFF2-40B4-BE49-F238E27FC236}">
                <a16:creationId xmlns:a16="http://schemas.microsoft.com/office/drawing/2014/main" id="{410944DE-F201-427D-AB27-F25EE2EA8367}"/>
              </a:ext>
            </a:extLst>
          </p:cNvPr>
          <p:cNvSpPr txBox="1">
            <a:spLocks/>
          </p:cNvSpPr>
          <p:nvPr/>
        </p:nvSpPr>
        <p:spPr>
          <a:xfrm>
            <a:off x="248575" y="208097"/>
            <a:ext cx="11426189" cy="407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>
                <a:highlight>
                  <a:srgbClr val="FFFF00"/>
                </a:highlight>
              </a:rPr>
              <a:t>V zvezek zapiši glavni naslov (tehnična pisava, velike črke) in podnaslov!</a:t>
            </a:r>
          </a:p>
        </p:txBody>
      </p:sp>
      <p:sp>
        <p:nvSpPr>
          <p:cNvPr id="24" name="Naslov 1">
            <a:extLst>
              <a:ext uri="{FF2B5EF4-FFF2-40B4-BE49-F238E27FC236}">
                <a16:creationId xmlns:a16="http://schemas.microsoft.com/office/drawing/2014/main" id="{7AF100D4-98FD-417A-9FCB-8678335E3903}"/>
              </a:ext>
            </a:extLst>
          </p:cNvPr>
          <p:cNvSpPr txBox="1">
            <a:spLocks/>
          </p:cNvSpPr>
          <p:nvPr/>
        </p:nvSpPr>
        <p:spPr>
          <a:xfrm>
            <a:off x="191736" y="681601"/>
            <a:ext cx="91440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NAČRTOVANJE EMBALAŽNE ŠKATLICE</a:t>
            </a:r>
            <a:endParaRPr lang="sl-SI" dirty="0"/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A20C879C-0DA4-4183-A856-CCFEF4644688}"/>
              </a:ext>
            </a:extLst>
          </p:cNvPr>
          <p:cNvSpPr txBox="1"/>
          <p:nvPr/>
        </p:nvSpPr>
        <p:spPr>
          <a:xfrm>
            <a:off x="248575" y="1911821"/>
            <a:ext cx="1161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Vprašanja in odgovore zapiši v zvezek. Na vprašanja še verjetno ne boš znal/a odgovoriti, zato si oglej naslednje prosojnice. K zapisovanju odgovorov pa se vrni ob koncu. </a:t>
            </a:r>
          </a:p>
        </p:txBody>
      </p:sp>
    </p:spTree>
    <p:extLst>
      <p:ext uri="{BB962C8B-B14F-4D97-AF65-F5344CB8AC3E}">
        <p14:creationId xmlns:p14="http://schemas.microsoft.com/office/powerpoint/2010/main" val="373790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93575D0-2016-4F02-A7EB-0BC526F1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698528"/>
            <a:ext cx="3647152" cy="407739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POMEN EMBALAŽE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1AA3BB6-D956-4816-850B-BEC3D97169D1}"/>
              </a:ext>
            </a:extLst>
          </p:cNvPr>
          <p:cNvSpPr txBox="1"/>
          <p:nvPr/>
        </p:nvSpPr>
        <p:spPr>
          <a:xfrm>
            <a:off x="191735" y="1564352"/>
            <a:ext cx="11611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dirty="0"/>
              <a:t>3. Kako ravnamo z odpadno embalažo?</a:t>
            </a:r>
          </a:p>
          <a:p>
            <a:r>
              <a:rPr lang="sl-SI" dirty="0"/>
              <a:t>___________________________________________________________________________________________________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711C8F0-A277-4D0F-807F-3C190E7CE4BB}"/>
              </a:ext>
            </a:extLst>
          </p:cNvPr>
          <p:cNvSpPr txBox="1"/>
          <p:nvPr/>
        </p:nvSpPr>
        <p:spPr>
          <a:xfrm>
            <a:off x="261584" y="5751733"/>
            <a:ext cx="1166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Opomba: prelistaj prosojnice, razmisli in zapiši odgovore. Pri delu si lahko pomagaš tudi s spletom, npr. Wikipedijo. </a:t>
            </a:r>
          </a:p>
          <a:p>
            <a:r>
              <a:rPr lang="sl-SI" dirty="0"/>
              <a:t>Vse odgovore pa najdeš tudi v opombah posameznih prosojnic.</a:t>
            </a:r>
          </a:p>
        </p:txBody>
      </p:sp>
      <p:sp>
        <p:nvSpPr>
          <p:cNvPr id="23" name="Naslov 3">
            <a:extLst>
              <a:ext uri="{FF2B5EF4-FFF2-40B4-BE49-F238E27FC236}">
                <a16:creationId xmlns:a16="http://schemas.microsoft.com/office/drawing/2014/main" id="{410944DE-F201-427D-AB27-F25EE2EA8367}"/>
              </a:ext>
            </a:extLst>
          </p:cNvPr>
          <p:cNvSpPr txBox="1">
            <a:spLocks/>
          </p:cNvSpPr>
          <p:nvPr/>
        </p:nvSpPr>
        <p:spPr>
          <a:xfrm>
            <a:off x="248575" y="159771"/>
            <a:ext cx="2175029" cy="407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>
                <a:highlight>
                  <a:srgbClr val="FFFF00"/>
                </a:highlight>
              </a:rPr>
              <a:t>Zapis v zvezek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A20C879C-0DA4-4183-A856-CCFEF4644688}"/>
              </a:ext>
            </a:extLst>
          </p:cNvPr>
          <p:cNvSpPr txBox="1"/>
          <p:nvPr/>
        </p:nvSpPr>
        <p:spPr>
          <a:xfrm>
            <a:off x="248575" y="1106267"/>
            <a:ext cx="380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highlight>
                  <a:srgbClr val="FFFF00"/>
                </a:highlight>
              </a:rPr>
              <a:t>(Vprašanja in odgovore zapiši v zvezek)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A04E884-FD37-42D6-9127-6221F69FC898}"/>
              </a:ext>
            </a:extLst>
          </p:cNvPr>
          <p:cNvSpPr txBox="1"/>
          <p:nvPr/>
        </p:nvSpPr>
        <p:spPr>
          <a:xfrm>
            <a:off x="191735" y="2806643"/>
            <a:ext cx="11611992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dirty="0"/>
              <a:t>4. Kaj pomenita prikazana znaka? </a:t>
            </a:r>
            <a:r>
              <a:rPr lang="sl-SI" dirty="0">
                <a:highlight>
                  <a:srgbClr val="FFFF00"/>
                </a:highlight>
              </a:rPr>
              <a:t>Znaka preriši v zvezek!                                                    </a:t>
            </a:r>
          </a:p>
          <a:p>
            <a:pPr>
              <a:lnSpc>
                <a:spcPct val="200000"/>
              </a:lnSpc>
            </a:pPr>
            <a:r>
              <a:rPr lang="sl-SI" dirty="0"/>
              <a:t>					Znaka pomenita, ____________________________________________ 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2045D89-F4B4-4062-A34D-E28D18792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95" y="2723095"/>
            <a:ext cx="783410" cy="7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C0AC62A-3EC4-415B-A938-FFAAE8075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03" y="2806643"/>
            <a:ext cx="765027" cy="74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08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93575D0-2016-4F02-A7EB-0BC526F1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159771"/>
            <a:ext cx="3647152" cy="407739"/>
          </a:xfrm>
        </p:spPr>
        <p:txBody>
          <a:bodyPr>
            <a:normAutofit fontScale="90000"/>
          </a:bodyPr>
          <a:lstStyle/>
          <a:p>
            <a:r>
              <a:rPr lang="sl-SI" sz="3200" b="1" dirty="0"/>
              <a:t>POMEN EMBALAŽE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BE1B2CB-FC0F-4D69-913F-5D2FC198D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613" y="1342985"/>
            <a:ext cx="2260980" cy="135206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D57844E-BE80-4CD1-AD90-0872B0E1A9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5380" r="9345" b="15356"/>
          <a:stretch/>
        </p:blipFill>
        <p:spPr>
          <a:xfrm>
            <a:off x="5653222" y="944617"/>
            <a:ext cx="2260981" cy="13717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5B9A60F-B875-4C01-A582-1255AF1515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7554" y="108816"/>
            <a:ext cx="1905871" cy="2719254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31612BD-98C4-452A-AA72-BE12CE1450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2" t="6368" b="1168"/>
          <a:stretch/>
        </p:blipFill>
        <p:spPr>
          <a:xfrm rot="19537652">
            <a:off x="4437699" y="4741248"/>
            <a:ext cx="2105155" cy="1668138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1967B372-5118-44C3-812A-EEED251A8F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4818" r="24803" b="3435"/>
          <a:stretch/>
        </p:blipFill>
        <p:spPr>
          <a:xfrm rot="1957109">
            <a:off x="8749593" y="2419355"/>
            <a:ext cx="1522907" cy="1994887"/>
          </a:xfrm>
          <a:prstGeom prst="rect">
            <a:avLst/>
          </a:prstGeom>
        </p:spPr>
      </p:pic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711C8F0-A277-4D0F-807F-3C190E7CE4BB}"/>
              </a:ext>
            </a:extLst>
          </p:cNvPr>
          <p:cNvSpPr txBox="1"/>
          <p:nvPr/>
        </p:nvSpPr>
        <p:spPr>
          <a:xfrm>
            <a:off x="248575" y="1608941"/>
            <a:ext cx="194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KAJ JE EMBALAŽA?</a:t>
            </a:r>
          </a:p>
        </p:txBody>
      </p:sp>
      <p:sp>
        <p:nvSpPr>
          <p:cNvPr id="20" name="Puščica: desno 19">
            <a:extLst>
              <a:ext uri="{FF2B5EF4-FFF2-40B4-BE49-F238E27FC236}">
                <a16:creationId xmlns:a16="http://schemas.microsoft.com/office/drawing/2014/main" id="{C33404B8-C7A2-4A6F-8061-E3A2DE1CF960}"/>
              </a:ext>
            </a:extLst>
          </p:cNvPr>
          <p:cNvSpPr/>
          <p:nvPr/>
        </p:nvSpPr>
        <p:spPr>
          <a:xfrm>
            <a:off x="9579006" y="2059619"/>
            <a:ext cx="727969" cy="26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C9A4732-96BA-4597-88E1-60B4F454B6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014" y="4691784"/>
            <a:ext cx="5715000" cy="2057400"/>
          </a:xfrm>
          <a:prstGeom prst="rect">
            <a:avLst/>
          </a:prstGeom>
        </p:spPr>
      </p:pic>
      <p:sp>
        <p:nvSpPr>
          <p:cNvPr id="21" name="Puščica: ukrivljeno dol 20">
            <a:extLst>
              <a:ext uri="{FF2B5EF4-FFF2-40B4-BE49-F238E27FC236}">
                <a16:creationId xmlns:a16="http://schemas.microsoft.com/office/drawing/2014/main" id="{F234F82C-9460-4B8F-A5F8-F36D49C66D4D}"/>
              </a:ext>
            </a:extLst>
          </p:cNvPr>
          <p:cNvSpPr/>
          <p:nvPr/>
        </p:nvSpPr>
        <p:spPr>
          <a:xfrm>
            <a:off x="5490276" y="3863776"/>
            <a:ext cx="2685828" cy="10920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D2BE0058-D178-47B4-86A7-01D9FA73B0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9971" y="1130060"/>
            <a:ext cx="610855" cy="1559108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BECBE691-F160-41B5-9302-C1F20809FEE9}"/>
              </a:ext>
            </a:extLst>
          </p:cNvPr>
          <p:cNvSpPr txBox="1"/>
          <p:nvPr/>
        </p:nvSpPr>
        <p:spPr>
          <a:xfrm>
            <a:off x="292561" y="3550471"/>
            <a:ext cx="345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ČEMU JE EMBALAŽA NAMENJENA?</a:t>
            </a:r>
          </a:p>
        </p:txBody>
      </p:sp>
      <p:sp>
        <p:nvSpPr>
          <p:cNvPr id="23" name="Puščica: ukrivljeno dol 22">
            <a:extLst>
              <a:ext uri="{FF2B5EF4-FFF2-40B4-BE49-F238E27FC236}">
                <a16:creationId xmlns:a16="http://schemas.microsoft.com/office/drawing/2014/main" id="{8DBF02E9-C436-430F-ADBA-916AFA2D2FB8}"/>
              </a:ext>
            </a:extLst>
          </p:cNvPr>
          <p:cNvSpPr/>
          <p:nvPr/>
        </p:nvSpPr>
        <p:spPr>
          <a:xfrm flipV="1">
            <a:off x="1517179" y="2139238"/>
            <a:ext cx="5334847" cy="685863"/>
          </a:xfrm>
          <a:prstGeom prst="curvedDownArrow">
            <a:avLst>
              <a:gd name="adj1" fmla="val 25000"/>
              <a:gd name="adj2" fmla="val 70977"/>
              <a:gd name="adj3" fmla="val 31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uščica: ukrivljeno dol 23">
            <a:extLst>
              <a:ext uri="{FF2B5EF4-FFF2-40B4-BE49-F238E27FC236}">
                <a16:creationId xmlns:a16="http://schemas.microsoft.com/office/drawing/2014/main" id="{B515ACC4-4511-49A6-BEDC-2A2B9B1F5AE0}"/>
              </a:ext>
            </a:extLst>
          </p:cNvPr>
          <p:cNvSpPr/>
          <p:nvPr/>
        </p:nvSpPr>
        <p:spPr>
          <a:xfrm>
            <a:off x="1517180" y="284979"/>
            <a:ext cx="8789796" cy="1088777"/>
          </a:xfrm>
          <a:prstGeom prst="curvedDownArrow">
            <a:avLst>
              <a:gd name="adj1" fmla="val 29571"/>
              <a:gd name="adj2" fmla="val 70977"/>
              <a:gd name="adj3" fmla="val 23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5" name="Puščica: desno 24">
            <a:extLst>
              <a:ext uri="{FF2B5EF4-FFF2-40B4-BE49-F238E27FC236}">
                <a16:creationId xmlns:a16="http://schemas.microsoft.com/office/drawing/2014/main" id="{1D9EC060-9B55-4DB5-8CB9-3AFA12640851}"/>
              </a:ext>
            </a:extLst>
          </p:cNvPr>
          <p:cNvSpPr/>
          <p:nvPr/>
        </p:nvSpPr>
        <p:spPr>
          <a:xfrm>
            <a:off x="2851355" y="1711824"/>
            <a:ext cx="1940981" cy="266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uščica: desno 25">
            <a:extLst>
              <a:ext uri="{FF2B5EF4-FFF2-40B4-BE49-F238E27FC236}">
                <a16:creationId xmlns:a16="http://schemas.microsoft.com/office/drawing/2014/main" id="{C5142FB2-F298-4120-9672-E34E887289C6}"/>
              </a:ext>
            </a:extLst>
          </p:cNvPr>
          <p:cNvSpPr/>
          <p:nvPr/>
        </p:nvSpPr>
        <p:spPr>
          <a:xfrm>
            <a:off x="3816747" y="3661899"/>
            <a:ext cx="4463863" cy="16831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uščica: desno 26">
            <a:extLst>
              <a:ext uri="{FF2B5EF4-FFF2-40B4-BE49-F238E27FC236}">
                <a16:creationId xmlns:a16="http://schemas.microsoft.com/office/drawing/2014/main" id="{ABB1D6B5-89E2-4782-8C30-E623EB7C9D90}"/>
              </a:ext>
            </a:extLst>
          </p:cNvPr>
          <p:cNvSpPr/>
          <p:nvPr/>
        </p:nvSpPr>
        <p:spPr>
          <a:xfrm rot="20304840" flipV="1">
            <a:off x="3762644" y="3259409"/>
            <a:ext cx="1771449" cy="18508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uščica: desno 27">
            <a:extLst>
              <a:ext uri="{FF2B5EF4-FFF2-40B4-BE49-F238E27FC236}">
                <a16:creationId xmlns:a16="http://schemas.microsoft.com/office/drawing/2014/main" id="{3EF71812-6B4B-4617-92C0-C2FB13F2E5A4}"/>
              </a:ext>
            </a:extLst>
          </p:cNvPr>
          <p:cNvSpPr/>
          <p:nvPr/>
        </p:nvSpPr>
        <p:spPr>
          <a:xfrm rot="1273686">
            <a:off x="3766080" y="4036384"/>
            <a:ext cx="1697747" cy="1802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289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8CD8EC4-19D4-4F29-9041-D3DFF7F42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9080"/>
          <a:stretch/>
        </p:blipFill>
        <p:spPr>
          <a:xfrm>
            <a:off x="7315200" y="850678"/>
            <a:ext cx="4562259" cy="276882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A5B7A0E-70BC-4829-B4B0-6DCFC2A03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905249"/>
            <a:ext cx="4562259" cy="2676525"/>
          </a:xfrm>
          <a:prstGeom prst="rect">
            <a:avLst/>
          </a:prstGeom>
        </p:spPr>
      </p:pic>
      <p:sp>
        <p:nvSpPr>
          <p:cNvPr id="5" name="Naslov 3">
            <a:extLst>
              <a:ext uri="{FF2B5EF4-FFF2-40B4-BE49-F238E27FC236}">
                <a16:creationId xmlns:a16="http://schemas.microsoft.com/office/drawing/2014/main" id="{D898F952-7F7F-418B-8956-87E59A83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75" y="159771"/>
            <a:ext cx="3647152" cy="407739"/>
          </a:xfrm>
        </p:spPr>
        <p:txBody>
          <a:bodyPr>
            <a:normAutofit fontScale="90000"/>
          </a:bodyPr>
          <a:lstStyle/>
          <a:p>
            <a:r>
              <a:rPr lang="sl-SI" sz="3200" b="1" dirty="0"/>
              <a:t>POMEN EMBALAŽE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8ABBBCD-1548-4060-9C4F-CE311F63D564}"/>
              </a:ext>
            </a:extLst>
          </p:cNvPr>
          <p:cNvSpPr txBox="1"/>
          <p:nvPr/>
        </p:nvSpPr>
        <p:spPr>
          <a:xfrm>
            <a:off x="305774" y="3619500"/>
            <a:ext cx="388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EMBALAŽA IMA TUDI VELIK POMEN PRI</a:t>
            </a:r>
          </a:p>
        </p:txBody>
      </p:sp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F15D258E-9AE7-4EDC-864C-9555CC2525CE}"/>
              </a:ext>
            </a:extLst>
          </p:cNvPr>
          <p:cNvSpPr/>
          <p:nvPr/>
        </p:nvSpPr>
        <p:spPr>
          <a:xfrm rot="20304840" flipV="1">
            <a:off x="4352625" y="3244855"/>
            <a:ext cx="1771449" cy="18508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uščica: desno 7">
            <a:extLst>
              <a:ext uri="{FF2B5EF4-FFF2-40B4-BE49-F238E27FC236}">
                <a16:creationId xmlns:a16="http://schemas.microsoft.com/office/drawing/2014/main" id="{039CDD22-44D7-4185-AA47-F5F4FC20571A}"/>
              </a:ext>
            </a:extLst>
          </p:cNvPr>
          <p:cNvSpPr/>
          <p:nvPr/>
        </p:nvSpPr>
        <p:spPr>
          <a:xfrm rot="1273686">
            <a:off x="4356061" y="4021830"/>
            <a:ext cx="1697747" cy="18024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083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ADE52A7-C686-46B8-B9AC-12455405A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B60077-802A-4976-91DF-0C242C25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400550"/>
            <a:ext cx="1047936" cy="10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130B11A-025F-407F-87C5-C2992112A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69" y="4514848"/>
            <a:ext cx="102334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3">
            <a:extLst>
              <a:ext uri="{FF2B5EF4-FFF2-40B4-BE49-F238E27FC236}">
                <a16:creationId xmlns:a16="http://schemas.microsoft.com/office/drawing/2014/main" id="{95586101-27B5-4F29-96B4-0481B8E0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0" y="944813"/>
            <a:ext cx="2866100" cy="1903162"/>
          </a:xfrm>
        </p:spPr>
        <p:txBody>
          <a:bodyPr>
            <a:normAutofit/>
          </a:bodyPr>
          <a:lstStyle/>
          <a:p>
            <a:r>
              <a:rPr lang="sl-SI" sz="3200" b="1" dirty="0"/>
              <a:t>RAVNANJE Z ODPADNO EMBALAŽO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7CF294E2-0B05-4217-99BA-15F5CE82D203}"/>
              </a:ext>
            </a:extLst>
          </p:cNvPr>
          <p:cNvSpPr/>
          <p:nvPr/>
        </p:nvSpPr>
        <p:spPr>
          <a:xfrm>
            <a:off x="304800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6"/>
              </a:rPr>
              <a:t>http://www.kpv.si/dejavnosti/ravnanje-z-odpadki/embalaza-plasti%C4%8Dna-kovinska</a:t>
            </a:r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9D470F1-A70B-4294-A3A0-550602DF6134}"/>
              </a:ext>
            </a:extLst>
          </p:cNvPr>
          <p:cNvSpPr txBox="1"/>
          <p:nvPr/>
        </p:nvSpPr>
        <p:spPr>
          <a:xfrm>
            <a:off x="0" y="3686860"/>
            <a:ext cx="3312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EMBALAŽO IN IZDELKE Z OZNAKO</a:t>
            </a:r>
          </a:p>
          <a:p>
            <a:r>
              <a:rPr lang="sl-SI" dirty="0"/>
              <a:t>JE MOŽNO RECIKLIRATI.</a:t>
            </a:r>
          </a:p>
        </p:txBody>
      </p:sp>
    </p:spTree>
    <p:extLst>
      <p:ext uri="{BB962C8B-B14F-4D97-AF65-F5344CB8AC3E}">
        <p14:creationId xmlns:p14="http://schemas.microsoft.com/office/powerpoint/2010/main" val="369974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200B73-F4DC-4692-BD61-CB312619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7BA0FAAE-75B7-4641-9690-2BB4FA29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75666"/>
          </a:xfrm>
        </p:spPr>
        <p:txBody>
          <a:bodyPr>
            <a:normAutofit/>
          </a:bodyPr>
          <a:lstStyle/>
          <a:p>
            <a:r>
              <a:rPr lang="sl-SI" sz="1800" dirty="0">
                <a:hlinkClick r:id="rId2"/>
              </a:rPr>
              <a:t>https://www.pakiraj-pametno.si/hr/aktualne-vsebine/kaj-pomeni-5-slojna-valovita-lepenka</a:t>
            </a:r>
            <a:endParaRPr lang="sl-SI" sz="1800" dirty="0"/>
          </a:p>
          <a:p>
            <a:r>
              <a:rPr lang="sl-SI" sz="1800" dirty="0">
                <a:hlinkClick r:id="rId3"/>
              </a:rPr>
              <a:t>http://www.kpv.si/dejavnosti/ravnanje-z-odpadki/embalaza-plasti%C4%8Dna-kovinska</a:t>
            </a:r>
            <a:endParaRPr lang="sl-SI" sz="1800" dirty="0"/>
          </a:p>
          <a:p>
            <a:r>
              <a:rPr lang="sl-SI" sz="1800" dirty="0">
                <a:hlinkClick r:id="rId4"/>
              </a:rPr>
              <a:t>https://s-invest.si/property/skladisce-v-stegnah-ljubljana-siska/</a:t>
            </a:r>
            <a:endParaRPr lang="sl-SI" sz="1800" dirty="0"/>
          </a:p>
          <a:p>
            <a:r>
              <a:rPr lang="sl-SI" sz="1800" dirty="0">
                <a:hlinkClick r:id="rId5"/>
              </a:rPr>
              <a:t>https://sl.wikipedia.org/wiki/Embala%C5%BEa</a:t>
            </a:r>
            <a:endParaRPr lang="sl-SI" sz="18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955AB76-1298-4DD8-A314-550B93672E21}"/>
              </a:ext>
            </a:extLst>
          </p:cNvPr>
          <p:cNvSpPr txBox="1"/>
          <p:nvPr/>
        </p:nvSpPr>
        <p:spPr>
          <a:xfrm>
            <a:off x="838199" y="5304607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OPOMBA: Če še vedno ne znaš odgovoriti na vprašanja, zapisana ob začetku, si oglej opombe, ki so vidne v pogledu urejanja </a:t>
            </a:r>
            <a:r>
              <a:rPr lang="sl-SI" dirty="0" err="1"/>
              <a:t>ppt</a:t>
            </a:r>
            <a:r>
              <a:rPr lang="sl-SI" dirty="0"/>
              <a:t> predstavitve (nižje od spodnjega roba prosojnice). </a:t>
            </a:r>
          </a:p>
        </p:txBody>
      </p:sp>
    </p:spTree>
    <p:extLst>
      <p:ext uri="{BB962C8B-B14F-4D97-AF65-F5344CB8AC3E}">
        <p14:creationId xmlns:p14="http://schemas.microsoft.com/office/powerpoint/2010/main" val="4262629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576</Words>
  <Application>Microsoft Office PowerPoint</Application>
  <PresentationFormat>Širokozaslonsko</PresentationFormat>
  <Paragraphs>65</Paragraphs>
  <Slides>8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Tw Cen MT</vt:lpstr>
      <vt:lpstr>Officeova tema</vt:lpstr>
      <vt:lpstr>POMEN EMBALAŽE IN EKOLOGIJA</vt:lpstr>
      <vt:lpstr>V nadaljevanju razišči POMEN EMBALAŽE. </vt:lpstr>
      <vt:lpstr>POMEN EMBALAŽE</vt:lpstr>
      <vt:lpstr>POMEN EMBALAŽE</vt:lpstr>
      <vt:lpstr>POMEN EMBALAŽE</vt:lpstr>
      <vt:lpstr>POMEN EMBALAŽE</vt:lpstr>
      <vt:lpstr>RAVNANJE Z ODPADNO EMBALAŽO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POMEN EMBALAŽE</dc:title>
  <dc:creator>Martin Knuplež</dc:creator>
  <cp:lastModifiedBy>Martin Knuplež</cp:lastModifiedBy>
  <cp:revision>17</cp:revision>
  <dcterms:created xsi:type="dcterms:W3CDTF">2020-03-20T13:43:19Z</dcterms:created>
  <dcterms:modified xsi:type="dcterms:W3CDTF">2020-03-20T15:36:02Z</dcterms:modified>
</cp:coreProperties>
</file>