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D12844-D7BB-445A-A8C0-FA5E14C0BEE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36ADD5-6361-4610-B642-3F1B386EAF6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196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11A77-C96E-4CF6-AD99-45CA46A88E5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A88D51-76B2-4D9D-B4A9-ABE2C00E818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291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39855F-E21E-4BD2-9B4F-BB5C5648847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E0134-F7F3-46E3-8B8C-CA1EF72BA4C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860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0A2C38-C20B-41D5-BF0C-209D4402E93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6713-71C4-4EE7-B2D3-C416289380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585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4C38E1-D1BE-4834-814F-A313495F26F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3AE14-E51F-4851-A158-303565806DB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29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512ED-B233-4EB5-8996-2F7E945CC13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9F69F0-B818-4051-9F18-75BAE71B49F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386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557819-7AF1-48BE-8D42-532250C486C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11C29C-7CFE-4657-A6EB-D7571921A2F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43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C7A09-08C9-4B9C-8692-74DD2081A15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F26D11-2799-4483-B52A-3A7EA4DD5E9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1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0B0364-584B-4E3D-89C1-278B0BE9116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4D22E0-FC6D-4BB8-8549-7E631BA65D4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342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87A3C-B2EE-4014-9D43-A8C7F74E253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711EDF-FA1C-4B6F-AECC-CD2C6D5A549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703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97E2C9-F749-494D-8D67-7F748A702E1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FF7AFE-DE6E-489F-A84F-B958F05180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35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35E4E-82C6-4D2F-847C-2921A69B052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2ADC65-4866-4296-AFE0-BC758A1D98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67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28E8D-D3D8-48DB-AA69-16F7B0A534C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364AD-F931-4E46-8C77-70CA5B1B31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092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C1DAF7-0B33-4E4C-8FF0-DC6027C6EA8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05529-7196-4D14-9E2F-35AA9383BA5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2320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4C8BC5-7D46-45C8-98BC-AA42149C6F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ADD1D-F296-4F70-B195-C4623553460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0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1D136-1358-4A72-900A-D4B252F8D83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FFBAD3-F32A-4CC2-9CEF-E71F99893E1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511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1.jpe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6AF72AB-C218-480F-90D7-691F537694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3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5323873-23ED-463B-8317-FE2EB551E8F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76251"/>
            <a:ext cx="8229600" cy="504825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rgbClr val="FF0000"/>
                </a:solidFill>
              </a:rPr>
              <a:t>2 ENERGIJE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1125538"/>
            <a:ext cx="8713788" cy="55435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/>
              <a:t>Po Einsteinovi teoriji sta materija in energija dve modifikaciji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/>
              <a:t>ene osnove, ki sta povezani z enačbo:</a:t>
            </a:r>
          </a:p>
          <a:p>
            <a:pPr marL="990600" lvl="1" indent="-533400" eaLnBrk="1" hangingPunct="1">
              <a:lnSpc>
                <a:spcPct val="80000"/>
              </a:lnSpc>
              <a:buNone/>
            </a:pPr>
            <a:r>
              <a:rPr lang="sl-SI" altLang="sl-SI" sz="2400" i="1">
                <a:solidFill>
                  <a:srgbClr val="FF0000"/>
                </a:solidFill>
              </a:rPr>
              <a:t>W = m·c</a:t>
            </a:r>
            <a:r>
              <a:rPr lang="sl-SI" altLang="sl-SI" sz="2400" i="1" baseline="30000">
                <a:solidFill>
                  <a:srgbClr val="FF0000"/>
                </a:solidFill>
              </a:rPr>
              <a:t>2</a:t>
            </a:r>
            <a:r>
              <a:rPr lang="sl-SI" altLang="sl-SI" sz="2400" i="1" baseline="30000"/>
              <a:t>                 </a:t>
            </a:r>
            <a:r>
              <a:rPr lang="sl-SI" altLang="sl-SI" sz="2400" i="1"/>
              <a:t>m - </a:t>
            </a:r>
            <a:r>
              <a:rPr lang="sl-SI" altLang="sl-SI" sz="2400"/>
              <a:t>masa snovi [kg]</a:t>
            </a:r>
            <a:endParaRPr lang="sl-SI" altLang="sl-SI" sz="2400" i="1"/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 i="1"/>
              <a:t>                                c </a:t>
            </a:r>
            <a:r>
              <a:rPr lang="sl-SI" altLang="sl-SI" sz="2400"/>
              <a:t>- svetlobna hitrost [m/s]</a:t>
            </a:r>
            <a:endParaRPr lang="sl-SI" altLang="sl-SI" sz="2400" i="1"/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 i="1"/>
              <a:t>                                W - </a:t>
            </a:r>
            <a:r>
              <a:rPr lang="sl-SI" altLang="sl-SI" sz="2400"/>
              <a:t>energija [J]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sl-SI" altLang="sl-SI" sz="1200"/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/>
              <a:t>Energijo lahko razdelimo v dve skupini: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sl-SI" altLang="sl-SI" sz="1200"/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sl-SI" altLang="sl-SI" sz="2400" b="1"/>
              <a:t>Energije</a:t>
            </a:r>
            <a:r>
              <a:rPr lang="sl-SI" altLang="sl-SI" sz="2400"/>
              <a:t>, ki so </a:t>
            </a:r>
            <a:r>
              <a:rPr lang="sl-SI" altLang="sl-SI" sz="2400" b="1"/>
              <a:t>nakopičene </a:t>
            </a:r>
            <a:r>
              <a:rPr lang="sl-SI" altLang="sl-SI" sz="2400"/>
              <a:t>ali </a:t>
            </a:r>
            <a:r>
              <a:rPr lang="sl-SI" altLang="sl-SI" sz="2400" b="1"/>
              <a:t>shranjene </a:t>
            </a:r>
            <a:r>
              <a:rPr lang="sl-SI" altLang="sl-SI" sz="2400"/>
              <a:t>v telesu ali prostoru poljubno dolgo. Njihova skupna lastnost je trajnost. V dani obliki se dajo ohraniti poljubno dolgo. Med te vrste energije spadajo: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endParaRPr lang="sl-SI" altLang="sl-SI" sz="1200"/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potencialna energija,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kinetična energija,</a:t>
            </a:r>
          </a:p>
          <a:p>
            <a:pPr marL="609600" indent="-609600" eaLnBrk="1" hangingPunct="1">
              <a:lnSpc>
                <a:spcPct val="80000"/>
              </a:lnSpc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notranja energija.</a:t>
            </a:r>
          </a:p>
        </p:txBody>
      </p:sp>
    </p:spTree>
    <p:extLst>
      <p:ext uri="{BB962C8B-B14F-4D97-AF65-F5344CB8AC3E}">
        <p14:creationId xmlns:p14="http://schemas.microsoft.com/office/powerpoint/2010/main" val="162324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37AE6C0-385F-42FE-8DB5-5B6E2D6E401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F9BEA4B-006A-4664-ABD4-A4A0C6FDF0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5462587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AutoNum type="alphaLcPeriod" startAt="2"/>
            </a:pPr>
            <a:r>
              <a:rPr lang="sl-SI" altLang="sl-SI" sz="2400" b="1"/>
              <a:t>Prehodne energije</a:t>
            </a:r>
            <a:r>
              <a:rPr lang="sl-SI" altLang="sl-SI" sz="2400"/>
              <a:t>, ki se pojavijo le za kratek čas, in sicer le, če nakopičena energija menja obliko ali pa prehaja s telesa na telo ali iz sistema v sistem. Njihova skupna lastnost je kratkotrajnost in jih moramo izkoristiti takrat, ko se pojavijo. Te vrste energije so tehnično zelo pomembne. Mednje spadajo:</a:t>
            </a:r>
          </a:p>
          <a:p>
            <a:pPr marL="533400" indent="-533400" eaLnBrk="1" hangingPunct="1">
              <a:buNone/>
            </a:pPr>
            <a:endParaRPr lang="sl-SI" altLang="sl-SI" sz="2400"/>
          </a:p>
          <a:p>
            <a:pPr marL="533400" indent="-533400" eaLnBrk="1" hangingPunct="1"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mehansko delo,</a:t>
            </a:r>
          </a:p>
          <a:p>
            <a:pPr marL="533400" indent="-533400" eaLnBrk="1" hangingPunct="1"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električna energija,</a:t>
            </a:r>
          </a:p>
          <a:p>
            <a:pPr marL="533400" indent="-533400" eaLnBrk="1" hangingPunct="1"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toplota.</a:t>
            </a:r>
          </a:p>
          <a:p>
            <a:pPr marL="533400" indent="-533400" eaLnBrk="1" hangingPunct="1">
              <a:buNone/>
            </a:pPr>
            <a:endParaRPr lang="sl-SI" altLang="sl-SI" sz="2400" b="1">
              <a:solidFill>
                <a:schemeClr val="bg2"/>
              </a:solidFill>
            </a:endParaRPr>
          </a:p>
          <a:p>
            <a:pPr marL="533400" indent="-533400" eaLnBrk="1" hangingPunct="1">
              <a:buNone/>
            </a:pPr>
            <a:endParaRPr lang="sl-SI" altLang="sl-SI" sz="2400" b="1"/>
          </a:p>
        </p:txBody>
      </p:sp>
    </p:spTree>
    <p:extLst>
      <p:ext uri="{BB962C8B-B14F-4D97-AF65-F5344CB8AC3E}">
        <p14:creationId xmlns:p14="http://schemas.microsoft.com/office/powerpoint/2010/main" val="160783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5FD5E29-671B-4283-B868-6151109DF3C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38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8F9516A-6361-474F-AA78-1D47650D427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rgbClr val="FF0000"/>
                </a:solidFill>
              </a:rPr>
              <a:t>NAKOPIČENE ENERGIJE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53276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b="1" smtClean="0">
                <a:solidFill>
                  <a:schemeClr val="bg2"/>
                </a:solidFill>
              </a:rPr>
              <a:t>Potencialna energija</a:t>
            </a:r>
          </a:p>
        </p:txBody>
      </p:sp>
      <p:pic>
        <p:nvPicPr>
          <p:cNvPr id="163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1916114"/>
            <a:ext cx="1755775" cy="188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Oval 5"/>
          <p:cNvSpPr>
            <a:spLocks noChangeArrowheads="1"/>
          </p:cNvSpPr>
          <p:nvPr/>
        </p:nvSpPr>
        <p:spPr bwMode="auto">
          <a:xfrm>
            <a:off x="3216275" y="1773239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6392" name="Line 6"/>
          <p:cNvSpPr>
            <a:spLocks noChangeShapeType="1"/>
          </p:cNvSpPr>
          <p:nvPr/>
        </p:nvSpPr>
        <p:spPr bwMode="auto">
          <a:xfrm flipH="1">
            <a:off x="2566988" y="191611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641" name="Group 17"/>
          <p:cNvGraphicFramePr>
            <a:graphicFrameLocks noGrp="1"/>
          </p:cNvGraphicFramePr>
          <p:nvPr/>
        </p:nvGraphicFramePr>
        <p:xfrm>
          <a:off x="5759450" y="2781300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282" marR="91282" marT="45405" marB="45405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395" name="Rectangle 18"/>
          <p:cNvSpPr>
            <a:spLocks noChangeArrowheads="1"/>
          </p:cNvSpPr>
          <p:nvPr/>
        </p:nvSpPr>
        <p:spPr bwMode="auto">
          <a:xfrm>
            <a:off x="3648076" y="1670050"/>
            <a:ext cx="792163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= m·g</a:t>
            </a:r>
            <a:endParaRPr lang="sl-SI" altLang="sl-SI" sz="100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  <a:cs typeface="Times New Roman" panose="02020603050405020304" pitchFamily="18" charset="0"/>
              </a:rPr>
              <a:t/>
            </a:r>
            <a:br>
              <a:rPr lang="sl-SI" altLang="sl-SI" sz="1000">
                <a:solidFill>
                  <a:srgbClr val="000000"/>
                </a:solidFill>
                <a:cs typeface="Times New Roman" panose="02020603050405020304" pitchFamily="18" charset="0"/>
              </a:rPr>
            </a:br>
            <a:endParaRPr lang="sl-SI" altLang="sl-SI" sz="9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6656" name="Group 32"/>
          <p:cNvGraphicFramePr>
            <a:graphicFrameLocks noGrp="1"/>
          </p:cNvGraphicFramePr>
          <p:nvPr/>
        </p:nvGraphicFramePr>
        <p:xfrm>
          <a:off x="3719513" y="2636839"/>
          <a:ext cx="792162" cy="701675"/>
        </p:xfrm>
        <a:graphic>
          <a:graphicData uri="http://schemas.openxmlformats.org/drawingml/2006/table">
            <a:tbl>
              <a:tblPr/>
              <a:tblGrid>
                <a:gridCol w="792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sl-SI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 = </a:t>
                      </a:r>
                      <a:r>
                        <a:rPr kumimoji="0" lang="sl-SI" sz="1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m·g</a:t>
                      </a:r>
                      <a:endParaRPr kumimoji="0" lang="sl-SI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površina Zemlje</a:t>
                      </a:r>
                      <a:endParaRPr kumimoji="0" lang="sl-SI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61" marB="4576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398" name="Rectangle 29"/>
          <p:cNvSpPr>
            <a:spLocks noChangeArrowheads="1"/>
          </p:cNvSpPr>
          <p:nvPr/>
        </p:nvSpPr>
        <p:spPr bwMode="auto">
          <a:xfrm>
            <a:off x="5899150" y="3619500"/>
            <a:ext cx="1841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6399" name="Rectangle 33"/>
          <p:cNvSpPr>
            <a:spLocks noChangeArrowheads="1"/>
          </p:cNvSpPr>
          <p:nvPr/>
        </p:nvSpPr>
        <p:spPr bwMode="auto">
          <a:xfrm>
            <a:off x="4511675" y="1670884"/>
            <a:ext cx="59769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Če dvignemo maso iz višine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h</a:t>
            </a:r>
            <a:r>
              <a:rPr lang="sl-SI" altLang="sl-SI" sz="2400" i="1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na višino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h</a:t>
            </a:r>
            <a:r>
              <a:rPr lang="sl-SI" altLang="sl-SI" sz="24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, opravimo delo, ki je enako: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6675" name="Group 51"/>
          <p:cNvGraphicFramePr>
            <a:graphicFrameLocks noGrp="1"/>
          </p:cNvGraphicFramePr>
          <p:nvPr/>
        </p:nvGraphicFramePr>
        <p:xfrm>
          <a:off x="5448300" y="2997201"/>
          <a:ext cx="3240088" cy="576263"/>
        </p:xfrm>
        <a:graphic>
          <a:graphicData uri="http://schemas.openxmlformats.org/drawingml/2006/table">
            <a:tbl>
              <a:tblPr/>
              <a:tblGrid>
                <a:gridCol w="3240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3"/>
                      <a:stretch>
                        <a:fillRect l="-375" t="-7292" r="-375" b="-3125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10" name="Rectangle 4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816726" y="3507559"/>
            <a:ext cx="3730625" cy="2033634"/>
          </a:xfrm>
          <a:prstGeom prst="rect">
            <a:avLst/>
          </a:prstGeom>
          <a:blipFill rotWithShape="0">
            <a:blip r:embed="rId4"/>
            <a:stretch>
              <a:fillRect l="-1634" b="-2096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6402" name="Rectangle 48"/>
          <p:cNvSpPr>
            <a:spLocks noChangeArrowheads="1"/>
          </p:cNvSpPr>
          <p:nvPr/>
        </p:nvSpPr>
        <p:spPr bwMode="auto">
          <a:xfrm>
            <a:off x="1524000" y="5511800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Potencialno energijo merimo od poljubno izbrane točke, ki ji predpišemo vrednost nič.</a:t>
            </a:r>
          </a:p>
        </p:txBody>
      </p:sp>
    </p:spTree>
    <p:extLst>
      <p:ext uri="{BB962C8B-B14F-4D97-AF65-F5344CB8AC3E}">
        <p14:creationId xmlns:p14="http://schemas.microsoft.com/office/powerpoint/2010/main" val="241391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173D7D7-731E-4061-BC2E-7522F446DEE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11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0A05D4D-1DD3-495C-8135-97ED4C656C1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Kinetična energija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484314"/>
            <a:ext cx="8362950" cy="43830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Vsako gibajoče telo ima kinetično energijo, ki je odvisna od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mase </a:t>
            </a:r>
            <a:r>
              <a:rPr lang="sl-SI" altLang="sl-SI" sz="2400" i="1"/>
              <a:t>m </a:t>
            </a:r>
            <a:r>
              <a:rPr lang="sl-SI" altLang="sl-SI" sz="2400"/>
              <a:t>in hitrosti </a:t>
            </a:r>
            <a:r>
              <a:rPr lang="sl-SI" altLang="sl-SI" sz="2400" i="1"/>
              <a:t>v. </a:t>
            </a:r>
            <a:r>
              <a:rPr lang="sl-SI" altLang="sl-SI" sz="2400"/>
              <a:t>Da mirujoče telo spravimo v gibanje,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moramo premagati vztrajnost mase. To naredimo z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vloženim delom, ki se ga da pridobiti iz gibajoče mase. To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delo je shranjeno oz. nakopičeno v gibajoči masi kot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kinetična energija.</a:t>
            </a:r>
          </a:p>
        </p:txBody>
      </p:sp>
      <p:pic>
        <p:nvPicPr>
          <p:cNvPr id="174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4652964"/>
            <a:ext cx="4032250" cy="169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2279651" y="4868864"/>
            <a:ext cx="2905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m</a:t>
            </a:r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2495550" y="4292601"/>
            <a:ext cx="5540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 </a:t>
            </a:r>
            <a:r>
              <a:rPr lang="sl-SI" altLang="sl-SI" sz="1000">
                <a:solidFill>
                  <a:srgbClr val="000000"/>
                </a:solidFill>
              </a:rPr>
              <a:t>= 0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27704" name="Group 56"/>
          <p:cNvGraphicFramePr>
            <a:graphicFrameLocks noGrp="1"/>
          </p:cNvGraphicFramePr>
          <p:nvPr>
            <p:ph sz="half" idx="2"/>
          </p:nvPr>
        </p:nvGraphicFramePr>
        <p:xfrm>
          <a:off x="3648075" y="4437064"/>
          <a:ext cx="503238" cy="287337"/>
        </p:xfrm>
        <a:graphic>
          <a:graphicData uri="http://schemas.openxmlformats.org/drawingml/2006/table">
            <a:tbl>
              <a:tblPr/>
              <a:tblGrid>
                <a:gridCol w="503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33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sl-SI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19" name="Rectangle 33"/>
          <p:cNvSpPr>
            <a:spLocks noChangeArrowheads="1"/>
          </p:cNvSpPr>
          <p:nvPr/>
        </p:nvSpPr>
        <p:spPr bwMode="auto">
          <a:xfrm>
            <a:off x="4943475" y="4435475"/>
            <a:ext cx="46513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i="1">
                <a:solidFill>
                  <a:srgbClr val="000000"/>
                </a:solidFill>
              </a:rPr>
              <a:t>v = </a:t>
            </a:r>
            <a:r>
              <a:rPr lang="sl-SI" altLang="sl-SI" sz="10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7420" name="Rectangle 54"/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3326" name="Rectangle 5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6743701" y="5229752"/>
            <a:ext cx="3730625" cy="1040349"/>
          </a:xfrm>
          <a:prstGeom prst="rect">
            <a:avLst/>
          </a:prstGeom>
          <a:blipFill rotWithShape="0">
            <a:blip r:embed="rId3"/>
            <a:stretch>
              <a:fillRect l="-1634" t="-1170" b="-9357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32104" y="4077073"/>
            <a:ext cx="1872208" cy="630429"/>
          </a:xfrm>
          <a:prstGeom prst="rect">
            <a:avLst/>
          </a:prstGeom>
          <a:blipFill rotWithShape="0">
            <a:blip r:embed="rId4"/>
            <a:stretch>
              <a:fillRect b="-5714"/>
            </a:stretch>
          </a:blipFill>
          <a:ln>
            <a:solidFill>
              <a:srgbClr val="FFC000"/>
            </a:solidFill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3809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14C0942-2A63-49A8-85EC-A6F3A533B05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435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33A727-E3DD-4702-9CDD-4A96F138E84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Notranja energija</a:t>
            </a:r>
          </a:p>
        </p:txBody>
      </p:sp>
      <p:pic>
        <p:nvPicPr>
          <p:cNvPr id="18437" name="Picture 4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83564" y="1484313"/>
            <a:ext cx="1773237" cy="1682750"/>
          </a:xfrm>
          <a:noFill/>
        </p:spPr>
      </p:pic>
      <p:graphicFrame>
        <p:nvGraphicFramePr>
          <p:cNvPr id="34834" name="Group 18"/>
          <p:cNvGraphicFramePr>
            <a:graphicFrameLocks noGrp="1"/>
          </p:cNvGraphicFramePr>
          <p:nvPr>
            <p:ph idx="1"/>
          </p:nvPr>
        </p:nvGraphicFramePr>
        <p:xfrm>
          <a:off x="8401051" y="1268414"/>
          <a:ext cx="658813" cy="244475"/>
        </p:xfrm>
        <a:graphic>
          <a:graphicData uri="http://schemas.openxmlformats.org/drawingml/2006/table">
            <a:tbl>
              <a:tblPr/>
              <a:tblGrid>
                <a:gridCol w="65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polje sil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40" name="Rectangle 17"/>
          <p:cNvSpPr>
            <a:spLocks noChangeArrowheads="1"/>
          </p:cNvSpPr>
          <p:nvPr/>
        </p:nvSpPr>
        <p:spPr bwMode="auto">
          <a:xfrm>
            <a:off x="9120189" y="1196976"/>
            <a:ext cx="1076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jedrska energija</a:t>
            </a:r>
          </a:p>
        </p:txBody>
      </p:sp>
      <p:graphicFrame>
        <p:nvGraphicFramePr>
          <p:cNvPr id="34848" name="Group 32"/>
          <p:cNvGraphicFramePr>
            <a:graphicFrameLocks noGrp="1"/>
          </p:cNvGraphicFramePr>
          <p:nvPr/>
        </p:nvGraphicFramePr>
        <p:xfrm>
          <a:off x="9767889" y="2349501"/>
          <a:ext cx="720725" cy="244475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molekula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43" name="Rectangle 29"/>
          <p:cNvSpPr>
            <a:spLocks noChangeArrowheads="1"/>
          </p:cNvSpPr>
          <p:nvPr/>
        </p:nvSpPr>
        <p:spPr bwMode="auto">
          <a:xfrm>
            <a:off x="5827713" y="3276600"/>
            <a:ext cx="1841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34861" name="Group 45"/>
          <p:cNvGraphicFramePr>
            <a:graphicFrameLocks noGrp="1"/>
          </p:cNvGraphicFramePr>
          <p:nvPr/>
        </p:nvGraphicFramePr>
        <p:xfrm>
          <a:off x="9767888" y="2924176"/>
          <a:ext cx="506412" cy="244475"/>
        </p:xfrm>
        <a:graphic>
          <a:graphicData uri="http://schemas.openxmlformats.org/drawingml/2006/table">
            <a:tbl>
              <a:tblPr/>
              <a:tblGrid>
                <a:gridCol w="50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atom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46" name="Rectangle 43"/>
          <p:cNvSpPr>
            <a:spLocks noChangeArrowheads="1"/>
          </p:cNvSpPr>
          <p:nvPr/>
        </p:nvSpPr>
        <p:spPr bwMode="auto">
          <a:xfrm>
            <a:off x="5876925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8447" name="Rectangle 46"/>
          <p:cNvSpPr>
            <a:spLocks noChangeArrowheads="1"/>
          </p:cNvSpPr>
          <p:nvPr/>
        </p:nvSpPr>
        <p:spPr bwMode="auto">
          <a:xfrm>
            <a:off x="7824788" y="3141664"/>
            <a:ext cx="12239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kemična energija</a:t>
            </a:r>
          </a:p>
        </p:txBody>
      </p:sp>
      <p:sp>
        <p:nvSpPr>
          <p:cNvPr id="18448" name="Rectangle 47"/>
          <p:cNvSpPr>
            <a:spLocks noChangeArrowheads="1"/>
          </p:cNvSpPr>
          <p:nvPr/>
        </p:nvSpPr>
        <p:spPr bwMode="auto">
          <a:xfrm>
            <a:off x="1631950" y="1546226"/>
            <a:ext cx="6192838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Potencialno in kinetično energijo lahko nakopičimo v manjših sestavnih delcih teles in ne samo v telesu kot celoti. Ti majhni delci so molekule, atomi in jedra ter so gradbeni elementi večjih teles.</a:t>
            </a:r>
          </a:p>
        </p:txBody>
      </p:sp>
      <p:sp>
        <p:nvSpPr>
          <p:cNvPr id="18449" name="Rectangle 48"/>
          <p:cNvSpPr>
            <a:spLocks noChangeArrowheads="1"/>
          </p:cNvSpPr>
          <p:nvPr/>
        </p:nvSpPr>
        <p:spPr bwMode="auto">
          <a:xfrm>
            <a:off x="1703389" y="3558610"/>
            <a:ext cx="87852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Vse te energije, energije med molekulami, atomi in med atomskimi jedri, sestavljajo notranjo energijo telesa. Notranja energija telesa se v molekulah spreminja z dovajanjem in odvajanjem to­plote, zato jo imenujemo </a:t>
            </a:r>
            <a:r>
              <a:rPr lang="sl-SI" altLang="sl-SI" sz="2400" b="1">
                <a:solidFill>
                  <a:srgbClr val="00007D"/>
                </a:solidFill>
              </a:rPr>
              <a:t>kalorična energija</a:t>
            </a:r>
            <a:r>
              <a:rPr lang="sl-SI" altLang="sl-SI" sz="2400">
                <a:solidFill>
                  <a:srgbClr val="000000"/>
                </a:solidFill>
              </a:rPr>
              <a:t>. Notranja energija v atomih in med atomskimi zvezami je </a:t>
            </a:r>
            <a:r>
              <a:rPr lang="sl-SI" altLang="sl-SI" sz="2400" b="1">
                <a:solidFill>
                  <a:srgbClr val="00007D"/>
                </a:solidFill>
              </a:rPr>
              <a:t>kemična energija</a:t>
            </a:r>
            <a:r>
              <a:rPr lang="sl-SI" altLang="sl-SI" sz="2400">
                <a:solidFill>
                  <a:srgbClr val="000000"/>
                </a:solidFill>
              </a:rPr>
              <a:t>. Energija, nakopičena v jedrih atomov, se imenuje </a:t>
            </a:r>
            <a:r>
              <a:rPr lang="sl-SI" altLang="sl-SI" sz="2400" b="1">
                <a:solidFill>
                  <a:srgbClr val="00007D"/>
                </a:solidFill>
              </a:rPr>
              <a:t>jedrska energija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84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5773ABC-A020-4FC0-8CB0-851C3F19B1B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5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B76F42-E57B-4E5D-B4EA-EBDF24648CD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8229600" cy="6683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rgbClr val="FF0000"/>
                </a:solidFill>
              </a:rPr>
              <a:t>PREHODNE ENERGIJE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5"/>
            <a:ext cx="8229600" cy="53276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mtClean="0">
                <a:solidFill>
                  <a:schemeClr val="bg2"/>
                </a:solidFill>
              </a:rPr>
              <a:t>Mehansko delo</a:t>
            </a:r>
            <a:endParaRPr lang="sl-SI" altLang="sl-SI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Nakopičene energije lahko prehajajo iz ene oblike v drugo.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Kinetična energija vztrajnika se lahko spreminja v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potencialno energijo dvignjene mase. Kinetična energija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vztrajnika:</a:t>
            </a:r>
          </a:p>
        </p:txBody>
      </p:sp>
      <p:pic>
        <p:nvPicPr>
          <p:cNvPr id="1946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3573464"/>
            <a:ext cx="216058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96" name="Group 32"/>
          <p:cNvGraphicFramePr>
            <a:graphicFrameLocks noGrp="1"/>
          </p:cNvGraphicFramePr>
          <p:nvPr/>
        </p:nvGraphicFramePr>
        <p:xfrm>
          <a:off x="2424114" y="3573464"/>
          <a:ext cx="719137" cy="244475"/>
        </p:xfrm>
        <a:graphic>
          <a:graphicData uri="http://schemas.openxmlformats.org/drawingml/2006/table">
            <a:tbl>
              <a:tblPr/>
              <a:tblGrid>
                <a:gridCol w="719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= -</a:t>
                      </a:r>
                      <a:r>
                        <a:rPr kumimoji="0" lang="sl-SI" sz="10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m·g</a:t>
                      </a:r>
                      <a:endParaRPr kumimoji="0" lang="sl-SI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5783263" y="328453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36894" name="Group 30"/>
          <p:cNvGraphicFramePr>
            <a:graphicFrameLocks noGrp="1"/>
          </p:cNvGraphicFramePr>
          <p:nvPr/>
        </p:nvGraphicFramePr>
        <p:xfrm>
          <a:off x="2711451" y="4005264"/>
          <a:ext cx="1008063" cy="244475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meja sistema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468" name="Rectangle 27"/>
          <p:cNvSpPr>
            <a:spLocks noChangeArrowheads="1"/>
          </p:cNvSpPr>
          <p:nvPr/>
        </p:nvSpPr>
        <p:spPr bwMode="auto">
          <a:xfrm>
            <a:off x="5707063" y="3290889"/>
            <a:ext cx="1841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900">
                <a:solidFill>
                  <a:srgbClr val="000000"/>
                </a:solidFill>
              </a:rPr>
              <a:t/>
            </a: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19469" name="Rectangle 33"/>
          <p:cNvSpPr>
            <a:spLocks noChangeArrowheads="1"/>
          </p:cNvSpPr>
          <p:nvPr/>
        </p:nvSpPr>
        <p:spPr bwMode="auto">
          <a:xfrm>
            <a:off x="3935414" y="3500438"/>
            <a:ext cx="4027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Kinetična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energija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vztrajnika </a:t>
            </a:r>
          </a:p>
        </p:txBody>
      </p:sp>
      <p:sp>
        <p:nvSpPr>
          <p:cNvPr id="19470" name="Rectangle 35"/>
          <p:cNvSpPr>
            <a:spLocks noChangeArrowheads="1"/>
          </p:cNvSpPr>
          <p:nvPr/>
        </p:nvSpPr>
        <p:spPr bwMode="auto">
          <a:xfrm>
            <a:off x="1524001" y="28182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9471" name="Object 34"/>
          <p:cNvGraphicFramePr>
            <a:graphicFrameLocks noChangeAspect="1"/>
          </p:cNvGraphicFramePr>
          <p:nvPr/>
        </p:nvGraphicFramePr>
        <p:xfrm>
          <a:off x="4079875" y="4076701"/>
          <a:ext cx="16573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4" imgW="672808" imgH="418918" progId="Equation.3">
                  <p:embed/>
                </p:oleObj>
              </mc:Choice>
              <mc:Fallback>
                <p:oleObj name="Enačba" r:id="rId4" imgW="672808" imgH="418918" progId="Equation.3">
                  <p:embed/>
                  <p:pic>
                    <p:nvPicPr>
                      <p:cNvPr id="19471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4076701"/>
                        <a:ext cx="1657350" cy="7905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2" name="Rectangle 36"/>
          <p:cNvSpPr>
            <a:spLocks noChangeArrowheads="1"/>
          </p:cNvSpPr>
          <p:nvPr/>
        </p:nvSpPr>
        <p:spPr bwMode="auto">
          <a:xfrm>
            <a:off x="5951538" y="4149726"/>
            <a:ext cx="46085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J - </a:t>
            </a:r>
            <a:r>
              <a:rPr lang="sl-SI" altLang="sl-SI" sz="2000">
                <a:solidFill>
                  <a:srgbClr val="000000"/>
                </a:solidFill>
              </a:rPr>
              <a:t>vztrajnostni moment telesa [kg · m</a:t>
            </a:r>
            <a:r>
              <a:rPr lang="sl-SI" altLang="sl-SI" sz="2000" baseline="30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    - </a:t>
            </a:r>
            <a:r>
              <a:rPr lang="sl-SI" altLang="sl-SI" sz="2000">
                <a:solidFill>
                  <a:srgbClr val="000000"/>
                </a:solidFill>
              </a:rPr>
              <a:t>kotna hitrost [s</a:t>
            </a:r>
            <a:r>
              <a:rPr lang="sl-SI" altLang="sl-SI" sz="2000" baseline="30000">
                <a:solidFill>
                  <a:srgbClr val="000000"/>
                </a:solidFill>
              </a:rPr>
              <a:t>-1</a:t>
            </a:r>
            <a:r>
              <a:rPr lang="sl-SI" altLang="sl-SI" sz="200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9473" name="Rectangle 38"/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9474" name="Object 37"/>
          <p:cNvGraphicFramePr>
            <a:graphicFrameLocks noChangeAspect="1"/>
          </p:cNvGraphicFramePr>
          <p:nvPr/>
        </p:nvGraphicFramePr>
        <p:xfrm>
          <a:off x="4727576" y="5157789"/>
          <a:ext cx="3960813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6" imgW="1930400" imgH="419100" progId="Equation.3">
                  <p:embed/>
                </p:oleObj>
              </mc:Choice>
              <mc:Fallback>
                <p:oleObj name="Enačba" r:id="rId6" imgW="1930400" imgH="419100" progId="Equation.3">
                  <p:embed/>
                  <p:pic>
                    <p:nvPicPr>
                      <p:cNvPr id="19474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5157789"/>
                        <a:ext cx="3960813" cy="8667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5" name="Rectangle 41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9476" name="Object 40"/>
          <p:cNvGraphicFramePr>
            <a:graphicFrameLocks noChangeAspect="1"/>
          </p:cNvGraphicFramePr>
          <p:nvPr/>
        </p:nvGraphicFramePr>
        <p:xfrm>
          <a:off x="5951538" y="4508500"/>
          <a:ext cx="3603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načba" r:id="rId8" imgW="152334" imgH="139639" progId="Equation.3">
                  <p:embed/>
                </p:oleObj>
              </mc:Choice>
              <mc:Fallback>
                <p:oleObj name="Enačba" r:id="rId8" imgW="152334" imgH="139639" progId="Equation.3">
                  <p:embed/>
                  <p:pic>
                    <p:nvPicPr>
                      <p:cNvPr id="194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4508500"/>
                        <a:ext cx="360362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9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5C121DA-1E2A-4C34-8618-26AF3F367C4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48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226A4AF-E34A-4515-A17C-2E69CA285A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61928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Mehansko delo je posebna oblika energije, ki se ne da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nakopičiti ali ohraniti, temveč jo moramo porabiti v obliki,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kot se pojavi. Delo se pojav­lja kot prehodna energija pri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nekaterih preobrazbah nakopičene energije iz ene oblike v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drugo. Zato delo ni veličina stanja, ker ni vezano na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določeno stanje, ampak samo na določen proces.</a:t>
            </a:r>
            <a:r>
              <a:rPr lang="sl-SI" altLang="sl-SI" sz="2800" b="1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b="1" smtClean="0">
                <a:solidFill>
                  <a:schemeClr val="bg2"/>
                </a:solidFill>
              </a:rPr>
              <a:t>Energija električnega toka</a:t>
            </a:r>
            <a:endParaRPr lang="sl-SI" altLang="sl-SI" smtClean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Energija električnega toka prav tako spada med prehodne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vire energije. Poleg toplotne energije je v vsakdanjem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življenju najpogosteje uporabljena energija. Gre za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spremembo več vrst energij, in sicer se najprej kinetična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energija spreminja v mehansko delo, ki se porabi za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premagovanje sil mag­netnega polja v generatorju, kjer se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spremeni v električno energijo.</a:t>
            </a:r>
          </a:p>
        </p:txBody>
      </p:sp>
    </p:spTree>
    <p:extLst>
      <p:ext uri="{BB962C8B-B14F-4D97-AF65-F5344CB8AC3E}">
        <p14:creationId xmlns:p14="http://schemas.microsoft.com/office/powerpoint/2010/main" val="316303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6127EC-D33F-4573-A649-123BA9B74F9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50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DF0C321-22A3-4FB0-8B2E-7CF7C83A57F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Toplotna energija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125538"/>
            <a:ext cx="8435975" cy="5472112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Toplota je veličina, ki izraža tisto energijo, ki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zaradi razlike v temperaturah prehaja iz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enega telesa na drugega. 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>
                <a:solidFill>
                  <a:srgbClr val="FF0000"/>
                </a:solidFill>
              </a:rPr>
              <a:t>Naloge 					(</a:t>
            </a:r>
            <a:r>
              <a:rPr lang="sl-SI" altLang="sl-SI" sz="2400">
                <a:solidFill>
                  <a:srgbClr val="FF0000"/>
                </a:solidFill>
                <a:sym typeface="Wingdings" panose="05000000000000000000" pitchFamily="2" charset="2"/>
              </a:rPr>
              <a:t>str. 12-13)</a:t>
            </a:r>
            <a:endParaRPr lang="sl-SI" altLang="sl-SI" sz="2400">
              <a:solidFill>
                <a:srgbClr val="FF0000"/>
              </a:solidFill>
            </a:endParaRP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1.	Telo z maso </a:t>
            </a:r>
            <a:r>
              <a:rPr lang="sl-SI" altLang="sl-SI" sz="2400" i="1"/>
              <a:t>m </a:t>
            </a:r>
            <a:r>
              <a:rPr lang="sl-SI" altLang="sl-SI" sz="2400"/>
              <a:t>= 3 kg dvignemo z višine </a:t>
            </a:r>
            <a:r>
              <a:rPr lang="sl-SI" altLang="sl-SI" sz="2400" i="1"/>
              <a:t>h </a:t>
            </a:r>
            <a:r>
              <a:rPr lang="sl-SI" altLang="sl-SI" sz="2400" baseline="-25000"/>
              <a:t>0</a:t>
            </a:r>
            <a:r>
              <a:rPr lang="sl-SI" altLang="sl-SI" sz="2400"/>
              <a:t> = 0,5 m na </a:t>
            </a:r>
            <a:r>
              <a:rPr lang="sl-SI" altLang="sl-SI" sz="2400" i="1"/>
              <a:t>h</a:t>
            </a:r>
            <a:r>
              <a:rPr lang="sl-SI" altLang="sl-SI" sz="2400" baseline="-25000"/>
              <a:t>1</a:t>
            </a:r>
            <a:r>
              <a:rPr lang="sl-SI" altLang="sl-SI" sz="2400"/>
              <a:t> = 3,5 m. Izračunaj delo!		(R: </a:t>
            </a:r>
            <a:r>
              <a:rPr lang="sl-SI" altLang="sl-SI" sz="2400" i="1"/>
              <a:t>W </a:t>
            </a:r>
            <a:r>
              <a:rPr lang="sl-SI" altLang="sl-SI" sz="2400"/>
              <a:t>= 88,29 J)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2.	Kolikšno energijo vsebuje </a:t>
            </a:r>
            <a:r>
              <a:rPr lang="sl-SI" altLang="sl-SI" sz="2400" i="1"/>
              <a:t>m </a:t>
            </a:r>
            <a:r>
              <a:rPr lang="sl-SI" altLang="sl-SI" sz="2400"/>
              <a:t>= 1 kg mase, če bi se lahko vsa sprostila (</a:t>
            </a:r>
            <a:r>
              <a:rPr lang="sl-SI" altLang="sl-SI" sz="2400" i="1"/>
              <a:t>c </a:t>
            </a:r>
            <a:r>
              <a:rPr lang="sl-SI" altLang="sl-SI" sz="2400"/>
              <a:t>= 3·10</a:t>
            </a:r>
            <a:r>
              <a:rPr lang="sl-SI" altLang="sl-SI" sz="2400" baseline="30000"/>
              <a:t>8</a:t>
            </a:r>
            <a:r>
              <a:rPr lang="sl-SI" altLang="sl-SI" sz="2400"/>
              <a:t> m/s)?   	(R: </a:t>
            </a:r>
            <a:r>
              <a:rPr lang="sl-SI" altLang="sl-SI" sz="2400" i="1"/>
              <a:t>W </a:t>
            </a:r>
            <a:r>
              <a:rPr lang="sl-SI" altLang="sl-SI" sz="2400"/>
              <a:t>= 90·PJ)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3.	Določi velikost potencialne energije opeke na strehi, masa opeke je </a:t>
            </a:r>
            <a:r>
              <a:rPr lang="sl-SI" altLang="sl-SI" sz="2400" i="1"/>
              <a:t>m </a:t>
            </a:r>
            <a:r>
              <a:rPr lang="sl-SI" altLang="sl-SI" sz="2400"/>
              <a:t>= 2,5 kg, višina </a:t>
            </a:r>
            <a:r>
              <a:rPr lang="sl-SI" altLang="sl-SI" sz="2400" i="1"/>
              <a:t>h = 7 </a:t>
            </a:r>
            <a:r>
              <a:rPr lang="sl-SI" altLang="sl-SI" sz="2400"/>
              <a:t>m.	(R: </a:t>
            </a:r>
            <a:r>
              <a:rPr lang="sl-SI" altLang="sl-SI" sz="2400" i="1"/>
              <a:t>W </a:t>
            </a:r>
            <a:r>
              <a:rPr lang="sl-SI" altLang="sl-SI" sz="2400"/>
              <a:t>= 171,68 J)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" panose="05000000000000000000" pitchFamily="2" charset="2"/>
              <a:buAutoNum type="arabicPeriod" startAt="4"/>
            </a:pPr>
            <a:r>
              <a:rPr lang="sl-SI" altLang="sl-SI" sz="2400"/>
              <a:t>Določi kinetično energijo telesa, ki se giblje s hitrostjo zvoka (v = 344 m/s) in ima maso </a:t>
            </a:r>
            <a:r>
              <a:rPr lang="sl-SI" altLang="sl-SI" sz="2400" i="1"/>
              <a:t>m </a:t>
            </a:r>
            <a:r>
              <a:rPr lang="sl-SI" altLang="sl-SI" sz="2400"/>
              <a:t>= 1 kg.		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sl-SI" altLang="sl-SI" sz="2400"/>
              <a:t>	(R: </a:t>
            </a:r>
            <a:r>
              <a:rPr lang="sl-SI" altLang="sl-SI" sz="2400" i="1"/>
              <a:t>W </a:t>
            </a:r>
            <a:r>
              <a:rPr lang="sl-SI" altLang="sl-SI" sz="2400"/>
              <a:t>= 59168 J)</a:t>
            </a:r>
          </a:p>
          <a:p>
            <a:pPr marL="381000" indent="-38100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" panose="05000000000000000000" pitchFamily="2" charset="2"/>
              <a:buAutoNum type="arabicPeriod" startAt="5"/>
            </a:pPr>
            <a:r>
              <a:rPr lang="sl-SI" altLang="sl-SI" sz="2400"/>
              <a:t>Koliko energije moraš spremeniti v delo, da prideš iz kraja z nadmorsko višino 241 m na Triglav? </a:t>
            </a:r>
            <a:r>
              <a:rPr lang="sl-SI" altLang="sl-SI" sz="2400" i="1"/>
              <a:t>(h</a:t>
            </a:r>
            <a:r>
              <a:rPr lang="sl-SI" altLang="sl-SI" sz="2400" baseline="-25000"/>
              <a:t>1</a:t>
            </a:r>
            <a:r>
              <a:rPr lang="sl-SI" altLang="sl-SI" sz="2400"/>
              <a:t> </a:t>
            </a:r>
            <a:r>
              <a:rPr lang="sl-SI" altLang="sl-SI" sz="2400" i="1"/>
              <a:t>= </a:t>
            </a:r>
            <a:r>
              <a:rPr lang="sl-SI" altLang="sl-SI" sz="2400"/>
              <a:t>2864 m, </a:t>
            </a:r>
            <a:r>
              <a:rPr lang="sl-SI" altLang="sl-SI" sz="2400" i="1"/>
              <a:t>h </a:t>
            </a:r>
            <a:r>
              <a:rPr lang="sl-SI" altLang="sl-SI" sz="2400" baseline="-25000"/>
              <a:t>2</a:t>
            </a:r>
            <a:r>
              <a:rPr lang="sl-SI" altLang="sl-SI" sz="2400"/>
              <a:t> = 241 m)				(R: </a:t>
            </a:r>
            <a:r>
              <a:rPr lang="sl-SI" altLang="sl-SI" sz="2400" i="1"/>
              <a:t>W </a:t>
            </a:r>
            <a:r>
              <a:rPr lang="sl-SI" altLang="sl-SI" sz="2400"/>
              <a:t>= m·25731,63 J)</a:t>
            </a:r>
          </a:p>
        </p:txBody>
      </p:sp>
    </p:spTree>
    <p:extLst>
      <p:ext uri="{BB962C8B-B14F-4D97-AF65-F5344CB8AC3E}">
        <p14:creationId xmlns:p14="http://schemas.microsoft.com/office/powerpoint/2010/main" val="230123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602</Words>
  <Application>Microsoft Office PowerPoint</Application>
  <PresentationFormat>Širokozaslonsko</PresentationFormat>
  <Paragraphs>109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2 ENERGIJE</vt:lpstr>
      <vt:lpstr>PowerPointova predstavitev</vt:lpstr>
      <vt:lpstr>NAKOPIČENE ENERGIJE</vt:lpstr>
      <vt:lpstr>Kinetična energija</vt:lpstr>
      <vt:lpstr>Notranja energija</vt:lpstr>
      <vt:lpstr>PREHODNE ENERGIJE</vt:lpstr>
      <vt:lpstr>PowerPointova predstavitev</vt:lpstr>
      <vt:lpstr>Toplotna energija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8</cp:revision>
  <dcterms:created xsi:type="dcterms:W3CDTF">2021-09-29T19:34:14Z</dcterms:created>
  <dcterms:modified xsi:type="dcterms:W3CDTF">2021-12-29T18:10:53Z</dcterms:modified>
</cp:coreProperties>
</file>