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1" r:id="rId5"/>
    <p:sldId id="257" r:id="rId6"/>
    <p:sldId id="258" r:id="rId7"/>
    <p:sldId id="264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3" r:id="rId21"/>
    <p:sldId id="279" r:id="rId22"/>
    <p:sldId id="280" r:id="rId23"/>
    <p:sldId id="281" r:id="rId24"/>
    <p:sldId id="282" r:id="rId25"/>
    <p:sldId id="26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9" r:id="rId35"/>
    <p:sldId id="291" r:id="rId36"/>
    <p:sldId id="262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A5AA3-6148-4C1A-BDF4-B9890CBA369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B492BF0F-0E8D-46F7-AB16-BB29D9F4A948}">
      <dgm:prSet custT="1"/>
      <dgm:spPr/>
      <dgm:t>
        <a:bodyPr/>
        <a:lstStyle/>
        <a:p>
          <a:pPr algn="ctr" rtl="0"/>
          <a:r>
            <a:rPr lang="sl-SI" sz="4000" b="1" baseline="0" dirty="0"/>
            <a:t>KAJ  VPLIVA NA NASTANEK TAL in PRSTI?</a:t>
          </a:r>
          <a:endParaRPr lang="sl-SI" sz="4000" dirty="0"/>
        </a:p>
      </dgm:t>
    </dgm:pt>
    <dgm:pt modelId="{4E3C504B-BAF5-4AD4-88AA-8EECE8E5412C}" type="parTrans" cxnId="{26812676-A2F2-4510-85B2-6A244D1FD142}">
      <dgm:prSet/>
      <dgm:spPr/>
      <dgm:t>
        <a:bodyPr/>
        <a:lstStyle/>
        <a:p>
          <a:pPr algn="ctr"/>
          <a:endParaRPr lang="sl-SI" sz="2800"/>
        </a:p>
      </dgm:t>
    </dgm:pt>
    <dgm:pt modelId="{C47A279A-18CF-47EB-B497-61CDA7096147}" type="sibTrans" cxnId="{26812676-A2F2-4510-85B2-6A244D1FD142}">
      <dgm:prSet/>
      <dgm:spPr/>
      <dgm:t>
        <a:bodyPr/>
        <a:lstStyle/>
        <a:p>
          <a:pPr algn="ctr"/>
          <a:endParaRPr lang="sl-SI" sz="2800"/>
        </a:p>
      </dgm:t>
    </dgm:pt>
    <dgm:pt modelId="{B09BD729-337F-4D6C-9AF3-2A081C000E8D}" type="pres">
      <dgm:prSet presAssocID="{335A5AA3-6148-4C1A-BDF4-B9890CBA369C}" presName="linear" presStyleCnt="0">
        <dgm:presLayoutVars>
          <dgm:animLvl val="lvl"/>
          <dgm:resizeHandles val="exact"/>
        </dgm:presLayoutVars>
      </dgm:prSet>
      <dgm:spPr/>
    </dgm:pt>
    <dgm:pt modelId="{2738E8EF-44B9-4E67-A6D1-8C1395415558}" type="pres">
      <dgm:prSet presAssocID="{B492BF0F-0E8D-46F7-AB16-BB29D9F4A948}" presName="parentText" presStyleLbl="node1" presStyleIdx="0" presStyleCnt="1" custScaleY="55638">
        <dgm:presLayoutVars>
          <dgm:chMax val="0"/>
          <dgm:bulletEnabled val="1"/>
        </dgm:presLayoutVars>
      </dgm:prSet>
      <dgm:spPr/>
    </dgm:pt>
  </dgm:ptLst>
  <dgm:cxnLst>
    <dgm:cxn modelId="{F958862F-6118-4FA2-A780-B0FBEF2765D7}" type="presOf" srcId="{B492BF0F-0E8D-46F7-AB16-BB29D9F4A948}" destId="{2738E8EF-44B9-4E67-A6D1-8C1395415558}" srcOrd="0" destOrd="0" presId="urn:microsoft.com/office/officeart/2005/8/layout/vList2"/>
    <dgm:cxn modelId="{A2D52039-2084-4BEB-B46D-C13A13AEFFF5}" type="presOf" srcId="{335A5AA3-6148-4C1A-BDF4-B9890CBA369C}" destId="{B09BD729-337F-4D6C-9AF3-2A081C000E8D}" srcOrd="0" destOrd="0" presId="urn:microsoft.com/office/officeart/2005/8/layout/vList2"/>
    <dgm:cxn modelId="{26812676-A2F2-4510-85B2-6A244D1FD142}" srcId="{335A5AA3-6148-4C1A-BDF4-B9890CBA369C}" destId="{B492BF0F-0E8D-46F7-AB16-BB29D9F4A948}" srcOrd="0" destOrd="0" parTransId="{4E3C504B-BAF5-4AD4-88AA-8EECE8E5412C}" sibTransId="{C47A279A-18CF-47EB-B497-61CDA7096147}"/>
    <dgm:cxn modelId="{22926ADD-F707-40E0-AF9C-9F0781895314}" type="presParOf" srcId="{B09BD729-337F-4D6C-9AF3-2A081C000E8D}" destId="{2738E8EF-44B9-4E67-A6D1-8C13954155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SESTAVI?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Po</a:t>
          </a:r>
          <a:r>
            <a:rPr lang="sl-SI" baseline="0" dirty="0"/>
            <a:t>meni, da se delci prsti razlikujejo po velikosti in obliki. </a:t>
          </a:r>
        </a:p>
        <a:p>
          <a:pPr rtl="0"/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96C1D1-C2D2-478A-B1E7-ACC3281341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F48272A8-D3F5-4754-BAFE-44CA529227D9}">
      <dgm:prSet custT="1"/>
      <dgm:spPr/>
      <dgm:t>
        <a:bodyPr/>
        <a:lstStyle/>
        <a:p>
          <a:pPr algn="ctr" rtl="0"/>
          <a:r>
            <a:rPr lang="sl-SI" sz="28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PREPEREVANJE (RAZPADANJE) KAMNIN IN NASTAJANJE PRSTI</a:t>
          </a:r>
          <a:endParaRPr lang="sl-SI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AABA73-3899-4B2B-90A8-85F4AFBE9163}" type="parTrans" cxnId="{1D2D628E-24FE-49EA-A0F6-7FF00E9A2A44}">
      <dgm:prSet/>
      <dgm:spPr/>
      <dgm:t>
        <a:bodyPr/>
        <a:lstStyle/>
        <a:p>
          <a:endParaRPr lang="sl-SI"/>
        </a:p>
      </dgm:t>
    </dgm:pt>
    <dgm:pt modelId="{94C85C3F-D011-4F48-A461-A0989CB189E0}" type="sibTrans" cxnId="{1D2D628E-24FE-49EA-A0F6-7FF00E9A2A44}">
      <dgm:prSet/>
      <dgm:spPr/>
      <dgm:t>
        <a:bodyPr/>
        <a:lstStyle/>
        <a:p>
          <a:endParaRPr lang="sl-SI"/>
        </a:p>
      </dgm:t>
    </dgm:pt>
    <dgm:pt modelId="{0E743948-3551-42E5-899E-067236916707}" type="pres">
      <dgm:prSet presAssocID="{8296C1D1-C2D2-478A-B1E7-ACC328134169}" presName="linear" presStyleCnt="0">
        <dgm:presLayoutVars>
          <dgm:animLvl val="lvl"/>
          <dgm:resizeHandles val="exact"/>
        </dgm:presLayoutVars>
      </dgm:prSet>
      <dgm:spPr/>
    </dgm:pt>
    <dgm:pt modelId="{50146BFE-42DB-45EE-B73A-E5C7702ABAC2}" type="pres">
      <dgm:prSet presAssocID="{F48272A8-D3F5-4754-BAFE-44CA529227D9}" presName="parentText" presStyleLbl="node1" presStyleIdx="0" presStyleCnt="1" custLinFactNeighborY="13063">
        <dgm:presLayoutVars>
          <dgm:chMax val="0"/>
          <dgm:bulletEnabled val="1"/>
        </dgm:presLayoutVars>
      </dgm:prSet>
      <dgm:spPr/>
    </dgm:pt>
  </dgm:ptLst>
  <dgm:cxnLst>
    <dgm:cxn modelId="{77946702-EFCF-4737-867A-56A006805C2C}" type="presOf" srcId="{F48272A8-D3F5-4754-BAFE-44CA529227D9}" destId="{50146BFE-42DB-45EE-B73A-E5C7702ABAC2}" srcOrd="0" destOrd="0" presId="urn:microsoft.com/office/officeart/2005/8/layout/vList2"/>
    <dgm:cxn modelId="{7EC05957-3676-433D-B054-1B07EEFB5DCA}" type="presOf" srcId="{8296C1D1-C2D2-478A-B1E7-ACC328134169}" destId="{0E743948-3551-42E5-899E-067236916707}" srcOrd="0" destOrd="0" presId="urn:microsoft.com/office/officeart/2005/8/layout/vList2"/>
    <dgm:cxn modelId="{1D2D628E-24FE-49EA-A0F6-7FF00E9A2A44}" srcId="{8296C1D1-C2D2-478A-B1E7-ACC328134169}" destId="{F48272A8-D3F5-4754-BAFE-44CA529227D9}" srcOrd="0" destOrd="0" parTransId="{3DAABA73-3899-4B2B-90A8-85F4AFBE9163}" sibTransId="{94C85C3F-D011-4F48-A461-A0989CB189E0}"/>
    <dgm:cxn modelId="{89345ED6-349C-485C-ACB1-C22AA32C666B}" type="presParOf" srcId="{0E743948-3551-42E5-899E-067236916707}" destId="{50146BFE-42DB-45EE-B73A-E5C7702ABA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5BF9E5-9FB0-413B-82D7-DEFFA1A99C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1767363-72AB-4CF9-87BE-024C8A3E7352}">
      <dgm:prSet/>
      <dgm:spPr/>
      <dgm:t>
        <a:bodyPr/>
        <a:lstStyle/>
        <a:p>
          <a:pPr rtl="0"/>
          <a:r>
            <a:rPr lang="sl-SI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SESTAVA PRSTI</a:t>
          </a:r>
          <a:endParaRPr lang="sl-SI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44AFCF-0FD1-4428-A1AE-433CE24B0F41}" type="parTrans" cxnId="{26C10D84-563E-4561-A40F-0995CD1D403C}">
      <dgm:prSet/>
      <dgm:spPr/>
      <dgm:t>
        <a:bodyPr/>
        <a:lstStyle/>
        <a:p>
          <a:endParaRPr lang="sl-SI"/>
        </a:p>
      </dgm:t>
    </dgm:pt>
    <dgm:pt modelId="{B8D528F4-5533-44BE-A35C-A135BE13B2CE}" type="sibTrans" cxnId="{26C10D84-563E-4561-A40F-0995CD1D403C}">
      <dgm:prSet/>
      <dgm:spPr/>
      <dgm:t>
        <a:bodyPr/>
        <a:lstStyle/>
        <a:p>
          <a:endParaRPr lang="sl-SI"/>
        </a:p>
      </dgm:t>
    </dgm:pt>
    <dgm:pt modelId="{481EA287-008B-4D9C-8810-70835987D08F}" type="pres">
      <dgm:prSet presAssocID="{315BF9E5-9FB0-413B-82D7-DEFFA1A99C90}" presName="linear" presStyleCnt="0">
        <dgm:presLayoutVars>
          <dgm:animLvl val="lvl"/>
          <dgm:resizeHandles val="exact"/>
        </dgm:presLayoutVars>
      </dgm:prSet>
      <dgm:spPr/>
    </dgm:pt>
    <dgm:pt modelId="{657959B7-77B5-4A45-B40E-61EF00F3618D}" type="pres">
      <dgm:prSet presAssocID="{B1767363-72AB-4CF9-87BE-024C8A3E735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6C10D84-563E-4561-A40F-0995CD1D403C}" srcId="{315BF9E5-9FB0-413B-82D7-DEFFA1A99C90}" destId="{B1767363-72AB-4CF9-87BE-024C8A3E7352}" srcOrd="0" destOrd="0" parTransId="{4344AFCF-0FD1-4428-A1AE-433CE24B0F41}" sibTransId="{B8D528F4-5533-44BE-A35C-A135BE13B2CE}"/>
    <dgm:cxn modelId="{D29FC795-A441-45D8-9E55-92699C05485B}" type="presOf" srcId="{B1767363-72AB-4CF9-87BE-024C8A3E7352}" destId="{657959B7-77B5-4A45-B40E-61EF00F3618D}" srcOrd="0" destOrd="0" presId="urn:microsoft.com/office/officeart/2005/8/layout/vList2"/>
    <dgm:cxn modelId="{AF00CBE6-63A9-499A-8523-01506F445313}" type="presOf" srcId="{315BF9E5-9FB0-413B-82D7-DEFFA1A99C90}" destId="{481EA287-008B-4D9C-8810-70835987D08F}" srcOrd="0" destOrd="0" presId="urn:microsoft.com/office/officeart/2005/8/layout/vList2"/>
    <dgm:cxn modelId="{771F81C4-0125-4277-8DA7-C10F7C50A905}" type="presParOf" srcId="{481EA287-008B-4D9C-8810-70835987D08F}" destId="{657959B7-77B5-4A45-B40E-61EF00F361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10D7F3-6A18-4E08-B314-68B8D57CEF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sl-SI"/>
        </a:p>
      </dgm:t>
    </dgm:pt>
    <dgm:pt modelId="{F0A3D215-245A-48DE-8996-97323F8B2805}">
      <dgm:prSet custT="1"/>
      <dgm:spPr/>
      <dgm:t>
        <a:bodyPr/>
        <a:lstStyle/>
        <a:p>
          <a:pPr rtl="0"/>
          <a:r>
            <a:rPr lang="sl-SI" sz="40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Kaj sestavlja vsako prst?</a:t>
          </a:r>
          <a:endParaRPr lang="sl-SI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4CF29F-D36D-42BE-8917-F414D585CBDD}" type="parTrans" cxnId="{BE0B085F-95E7-4A1E-8C92-9A3A8A4BD16A}">
      <dgm:prSet/>
      <dgm:spPr/>
      <dgm:t>
        <a:bodyPr/>
        <a:lstStyle/>
        <a:p>
          <a:endParaRPr lang="sl-SI"/>
        </a:p>
      </dgm:t>
    </dgm:pt>
    <dgm:pt modelId="{BE5701C8-184B-46CB-AFDF-95F4593601F0}" type="sibTrans" cxnId="{BE0B085F-95E7-4A1E-8C92-9A3A8A4BD16A}">
      <dgm:prSet/>
      <dgm:spPr/>
      <dgm:t>
        <a:bodyPr/>
        <a:lstStyle/>
        <a:p>
          <a:endParaRPr lang="sl-SI"/>
        </a:p>
      </dgm:t>
    </dgm:pt>
    <dgm:pt modelId="{35F95713-B179-4401-8776-CC1E590C6286}" type="pres">
      <dgm:prSet presAssocID="{3910D7F3-6A18-4E08-B314-68B8D57CEFEB}" presName="linear" presStyleCnt="0">
        <dgm:presLayoutVars>
          <dgm:animLvl val="lvl"/>
          <dgm:resizeHandles val="exact"/>
        </dgm:presLayoutVars>
      </dgm:prSet>
      <dgm:spPr/>
    </dgm:pt>
    <dgm:pt modelId="{7E5E7A1F-AA6D-4C7A-8FEB-59B6EED41339}" type="pres">
      <dgm:prSet presAssocID="{F0A3D215-245A-48DE-8996-97323F8B2805}" presName="parentText" presStyleLbl="node1" presStyleIdx="0" presStyleCnt="1" custLinFactNeighborX="4775" custLinFactNeighborY="-10256">
        <dgm:presLayoutVars>
          <dgm:chMax val="0"/>
          <dgm:bulletEnabled val="1"/>
        </dgm:presLayoutVars>
      </dgm:prSet>
      <dgm:spPr/>
    </dgm:pt>
  </dgm:ptLst>
  <dgm:cxnLst>
    <dgm:cxn modelId="{4CA44E02-71ED-4963-BA8E-466D64715F10}" type="presOf" srcId="{3910D7F3-6A18-4E08-B314-68B8D57CEFEB}" destId="{35F95713-B179-4401-8776-CC1E590C6286}" srcOrd="0" destOrd="0" presId="urn:microsoft.com/office/officeart/2005/8/layout/vList2"/>
    <dgm:cxn modelId="{7ED21B25-0DF3-49F9-B955-A87F444ABB03}" type="presOf" srcId="{F0A3D215-245A-48DE-8996-97323F8B2805}" destId="{7E5E7A1F-AA6D-4C7A-8FEB-59B6EED41339}" srcOrd="0" destOrd="0" presId="urn:microsoft.com/office/officeart/2005/8/layout/vList2"/>
    <dgm:cxn modelId="{BE0B085F-95E7-4A1E-8C92-9A3A8A4BD16A}" srcId="{3910D7F3-6A18-4E08-B314-68B8D57CEFEB}" destId="{F0A3D215-245A-48DE-8996-97323F8B2805}" srcOrd="0" destOrd="0" parTransId="{A54CF29F-D36D-42BE-8917-F414D585CBDD}" sibTransId="{BE5701C8-184B-46CB-AFDF-95F4593601F0}"/>
    <dgm:cxn modelId="{84D46ABA-32AD-42D7-9A6A-B8ED0E319B5D}" type="presParOf" srcId="{35F95713-B179-4401-8776-CC1E590C6286}" destId="{7E5E7A1F-AA6D-4C7A-8FEB-59B6EED413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357EF7-0137-4F31-A86B-FC69BDD54A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CC1C158C-3A06-4C7C-A4D3-69A15437B1A3}">
      <dgm:prSet custT="1"/>
      <dgm:spPr/>
      <dgm:t>
        <a:bodyPr/>
        <a:lstStyle/>
        <a:p>
          <a:pPr algn="ctr" rtl="0"/>
          <a:r>
            <a:rPr lang="sl-SI" sz="3200" b="1" baseline="0" dirty="0"/>
            <a:t>VRSTE PRSTI</a:t>
          </a:r>
          <a:endParaRPr lang="sl-SI" sz="3200" dirty="0"/>
        </a:p>
      </dgm:t>
    </dgm:pt>
    <dgm:pt modelId="{F315362D-D9FF-4D40-83E3-B624C50E1C75}" type="parTrans" cxnId="{46A81837-BD2D-42DA-A91B-01BD570ECB66}">
      <dgm:prSet/>
      <dgm:spPr/>
      <dgm:t>
        <a:bodyPr/>
        <a:lstStyle/>
        <a:p>
          <a:endParaRPr lang="sl-SI"/>
        </a:p>
      </dgm:t>
    </dgm:pt>
    <dgm:pt modelId="{75C6133A-07D7-4512-BA96-41BF61F71A7A}" type="sibTrans" cxnId="{46A81837-BD2D-42DA-A91B-01BD570ECB66}">
      <dgm:prSet/>
      <dgm:spPr/>
      <dgm:t>
        <a:bodyPr/>
        <a:lstStyle/>
        <a:p>
          <a:endParaRPr lang="sl-SI"/>
        </a:p>
      </dgm:t>
    </dgm:pt>
    <dgm:pt modelId="{BDF3E2FE-339B-41A4-95C8-563F7CC7F604}" type="pres">
      <dgm:prSet presAssocID="{7F357EF7-0137-4F31-A86B-FC69BDD54A52}" presName="linear" presStyleCnt="0">
        <dgm:presLayoutVars>
          <dgm:animLvl val="lvl"/>
          <dgm:resizeHandles val="exact"/>
        </dgm:presLayoutVars>
      </dgm:prSet>
      <dgm:spPr/>
    </dgm:pt>
    <dgm:pt modelId="{86864DBD-1C28-48E1-8BB1-E1468AD2FAB6}" type="pres">
      <dgm:prSet presAssocID="{CC1C158C-3A06-4C7C-A4D3-69A15437B1A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A81837-BD2D-42DA-A91B-01BD570ECB66}" srcId="{7F357EF7-0137-4F31-A86B-FC69BDD54A52}" destId="{CC1C158C-3A06-4C7C-A4D3-69A15437B1A3}" srcOrd="0" destOrd="0" parTransId="{F315362D-D9FF-4D40-83E3-B624C50E1C75}" sibTransId="{75C6133A-07D7-4512-BA96-41BF61F71A7A}"/>
    <dgm:cxn modelId="{CBFAEE81-AD80-430E-8033-D8DEC2F441EE}" type="presOf" srcId="{7F357EF7-0137-4F31-A86B-FC69BDD54A52}" destId="{BDF3E2FE-339B-41A4-95C8-563F7CC7F604}" srcOrd="0" destOrd="0" presId="urn:microsoft.com/office/officeart/2005/8/layout/vList2"/>
    <dgm:cxn modelId="{E3BFD6AA-8C8F-4C94-B531-10815CD7D8E8}" type="presOf" srcId="{CC1C158C-3A06-4C7C-A4D3-69A15437B1A3}" destId="{86864DBD-1C28-48E1-8BB1-E1468AD2FAB6}" srcOrd="0" destOrd="0" presId="urn:microsoft.com/office/officeart/2005/8/layout/vList2"/>
    <dgm:cxn modelId="{3DCE22A2-DF60-4A48-86B0-1B9A6FEF3BD3}" type="presParOf" srcId="{BDF3E2FE-339B-41A4-95C8-563F7CC7F604}" destId="{86864DBD-1C28-48E1-8BB1-E1468AD2FA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BF9F9D-3613-41B8-AB9A-BA31FDD401D1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FE27F0E9-185B-4999-A24A-FC2CEFE1ECC2}">
      <dgm:prSet/>
      <dgm:spPr/>
      <dgm:t>
        <a:bodyPr/>
        <a:lstStyle/>
        <a:p>
          <a:pPr rtl="0"/>
          <a:r>
            <a: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Prst se med seboj razlikuje po: </a:t>
          </a:r>
          <a:endParaRPr lang="sl-SI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A0425D-9414-451B-8EC2-26206BB676D9}" type="parTrans" cxnId="{C690E75A-56BF-457B-8655-50AA75A55CD4}">
      <dgm:prSet/>
      <dgm:spPr/>
      <dgm:t>
        <a:bodyPr/>
        <a:lstStyle/>
        <a:p>
          <a:endParaRPr lang="sl-SI"/>
        </a:p>
      </dgm:t>
    </dgm:pt>
    <dgm:pt modelId="{EDF31906-F851-4D05-84CF-DB7C7D0B2051}" type="sibTrans" cxnId="{C690E75A-56BF-457B-8655-50AA75A55CD4}">
      <dgm:prSet/>
      <dgm:spPr/>
      <dgm:t>
        <a:bodyPr/>
        <a:lstStyle/>
        <a:p>
          <a:endParaRPr lang="sl-SI"/>
        </a:p>
      </dgm:t>
    </dgm:pt>
    <dgm:pt modelId="{72AED2D2-7339-4E43-8D85-75D1D1F23EA2}">
      <dgm:prSet custT="1"/>
      <dgm:spPr/>
      <dgm:t>
        <a:bodyPr/>
        <a:lstStyle/>
        <a:p>
          <a:pPr rtl="0"/>
          <a:r>
            <a:rPr lang="sl-SI" sz="3200" b="1" dirty="0"/>
            <a:t>BARVI </a:t>
          </a:r>
          <a:r>
            <a:rPr lang="sl-SI" sz="3200" dirty="0"/>
            <a:t>(odvisna je od kamnine, iz katere je prst nastala) </a:t>
          </a:r>
        </a:p>
      </dgm:t>
    </dgm:pt>
    <dgm:pt modelId="{38EB4BF2-FC61-4E64-91D6-17EF3DAEBDAD}" type="parTrans" cxnId="{D3124D01-1412-449B-B6AE-0F3D6735D0E0}">
      <dgm:prSet/>
      <dgm:spPr/>
      <dgm:t>
        <a:bodyPr/>
        <a:lstStyle/>
        <a:p>
          <a:endParaRPr lang="sl-SI"/>
        </a:p>
      </dgm:t>
    </dgm:pt>
    <dgm:pt modelId="{DA56ACCD-6249-49BB-AB8B-ACBDBBD96CC1}" type="sibTrans" cxnId="{D3124D01-1412-449B-B6AE-0F3D6735D0E0}">
      <dgm:prSet/>
      <dgm:spPr/>
      <dgm:t>
        <a:bodyPr/>
        <a:lstStyle/>
        <a:p>
          <a:endParaRPr lang="sl-SI"/>
        </a:p>
      </dgm:t>
    </dgm:pt>
    <dgm:pt modelId="{D53C5D8B-5569-46FC-9E4B-23F5C3BDDB1F}">
      <dgm:prSet custT="1"/>
      <dgm:spPr/>
      <dgm:t>
        <a:bodyPr/>
        <a:lstStyle/>
        <a:p>
          <a:pPr rtl="0"/>
          <a:r>
            <a:rPr lang="sl-SI" sz="3200" b="1" dirty="0"/>
            <a:t>ZRNAVOSTI</a:t>
          </a:r>
        </a:p>
      </dgm:t>
    </dgm:pt>
    <dgm:pt modelId="{9C21E205-754F-4F3E-874B-418CC8D63A94}" type="parTrans" cxnId="{0905EAAC-5853-4504-B62C-CBD4453EF9B8}">
      <dgm:prSet/>
      <dgm:spPr/>
      <dgm:t>
        <a:bodyPr/>
        <a:lstStyle/>
        <a:p>
          <a:endParaRPr lang="sl-SI"/>
        </a:p>
      </dgm:t>
    </dgm:pt>
    <dgm:pt modelId="{41F8A706-DF15-4067-8CBA-5EF9D870587C}" type="sibTrans" cxnId="{0905EAAC-5853-4504-B62C-CBD4453EF9B8}">
      <dgm:prSet/>
      <dgm:spPr/>
      <dgm:t>
        <a:bodyPr/>
        <a:lstStyle/>
        <a:p>
          <a:endParaRPr lang="sl-SI"/>
        </a:p>
      </dgm:t>
    </dgm:pt>
    <dgm:pt modelId="{F9DC2596-3F9D-4F2F-9E5A-94B07BE66776}">
      <dgm:prSet custT="1"/>
      <dgm:spPr/>
      <dgm:t>
        <a:bodyPr/>
        <a:lstStyle/>
        <a:p>
          <a:pPr rtl="0"/>
          <a:r>
            <a:rPr lang="sl-SI" sz="3200" b="1" dirty="0"/>
            <a:t>SESTAVI</a:t>
          </a:r>
        </a:p>
      </dgm:t>
    </dgm:pt>
    <dgm:pt modelId="{872E5589-B883-402F-AB72-D4A5347354B7}" type="parTrans" cxnId="{8CB0576D-AB03-47EA-A7A6-CA558356F145}">
      <dgm:prSet/>
      <dgm:spPr/>
      <dgm:t>
        <a:bodyPr/>
        <a:lstStyle/>
        <a:p>
          <a:endParaRPr lang="sl-SI"/>
        </a:p>
      </dgm:t>
    </dgm:pt>
    <dgm:pt modelId="{9D342160-55DA-4482-B855-4B86CA749990}" type="sibTrans" cxnId="{8CB0576D-AB03-47EA-A7A6-CA558356F145}">
      <dgm:prSet/>
      <dgm:spPr/>
      <dgm:t>
        <a:bodyPr/>
        <a:lstStyle/>
        <a:p>
          <a:endParaRPr lang="sl-SI"/>
        </a:p>
      </dgm:t>
    </dgm:pt>
    <dgm:pt modelId="{752ED3E1-9466-4206-B00B-AA37EA6B94B9}">
      <dgm:prSet custT="1"/>
      <dgm:spPr/>
      <dgm:t>
        <a:bodyPr/>
        <a:lstStyle/>
        <a:p>
          <a:pPr rtl="0"/>
          <a:r>
            <a:rPr lang="sl-SI" sz="3200" b="1" dirty="0"/>
            <a:t>PREPUSTNOSTI</a:t>
          </a:r>
        </a:p>
      </dgm:t>
    </dgm:pt>
    <dgm:pt modelId="{26AB7DBD-43DD-4296-B55E-075709B32841}" type="parTrans" cxnId="{C83DA439-83CB-402E-A2BA-500D066C06D4}">
      <dgm:prSet/>
      <dgm:spPr/>
      <dgm:t>
        <a:bodyPr/>
        <a:lstStyle/>
        <a:p>
          <a:endParaRPr lang="sl-SI"/>
        </a:p>
      </dgm:t>
    </dgm:pt>
    <dgm:pt modelId="{8778F8E2-93D7-475E-8476-C4237187EEAB}" type="sibTrans" cxnId="{C83DA439-83CB-402E-A2BA-500D066C06D4}">
      <dgm:prSet/>
      <dgm:spPr/>
      <dgm:t>
        <a:bodyPr/>
        <a:lstStyle/>
        <a:p>
          <a:endParaRPr lang="sl-SI"/>
        </a:p>
      </dgm:t>
    </dgm:pt>
    <dgm:pt modelId="{913BACCF-8BFB-47B5-AD69-9374269235DF}" type="pres">
      <dgm:prSet presAssocID="{D6BF9F9D-3613-41B8-AB9A-BA31FDD401D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D40FFE-DFCF-4933-9949-8AA89E59979B}" type="pres">
      <dgm:prSet presAssocID="{FE27F0E9-185B-4999-A24A-FC2CEFE1ECC2}" presName="root" presStyleCnt="0">
        <dgm:presLayoutVars>
          <dgm:chMax/>
          <dgm:chPref val="4"/>
        </dgm:presLayoutVars>
      </dgm:prSet>
      <dgm:spPr/>
    </dgm:pt>
    <dgm:pt modelId="{1226C5CE-441D-4C1C-918B-411C387B9570}" type="pres">
      <dgm:prSet presAssocID="{FE27F0E9-185B-4999-A24A-FC2CEFE1ECC2}" presName="rootComposite" presStyleCnt="0">
        <dgm:presLayoutVars/>
      </dgm:prSet>
      <dgm:spPr/>
    </dgm:pt>
    <dgm:pt modelId="{343D9182-5CBB-4343-800F-1602DBF09FEC}" type="pres">
      <dgm:prSet presAssocID="{FE27F0E9-185B-4999-A24A-FC2CEFE1ECC2}" presName="rootText" presStyleLbl="node0" presStyleIdx="0" presStyleCnt="1">
        <dgm:presLayoutVars>
          <dgm:chMax/>
          <dgm:chPref val="4"/>
        </dgm:presLayoutVars>
      </dgm:prSet>
      <dgm:spPr/>
    </dgm:pt>
    <dgm:pt modelId="{088D5F4F-95A0-44B3-82B2-9AFB1857F27C}" type="pres">
      <dgm:prSet presAssocID="{FE27F0E9-185B-4999-A24A-FC2CEFE1ECC2}" presName="childShape" presStyleCnt="0">
        <dgm:presLayoutVars>
          <dgm:chMax val="0"/>
          <dgm:chPref val="0"/>
        </dgm:presLayoutVars>
      </dgm:prSet>
      <dgm:spPr/>
    </dgm:pt>
    <dgm:pt modelId="{5DA63835-E4E0-450A-95C1-65E11B229D51}" type="pres">
      <dgm:prSet presAssocID="{72AED2D2-7339-4E43-8D85-75D1D1F23EA2}" presName="childComposite" presStyleCnt="0">
        <dgm:presLayoutVars>
          <dgm:chMax val="0"/>
          <dgm:chPref val="0"/>
        </dgm:presLayoutVars>
      </dgm:prSet>
      <dgm:spPr/>
    </dgm:pt>
    <dgm:pt modelId="{6E8EFE45-04C6-47B3-AE80-FE938CCD2DD3}" type="pres">
      <dgm:prSet presAssocID="{72AED2D2-7339-4E43-8D85-75D1D1F23EA2}" presName="Image" presStyleLbl="node1" presStyleIdx="0" presStyleCnt="4" custScaleX="47082" custScaleY="35243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</dgm:pt>
    <dgm:pt modelId="{88EAE10E-BC1B-4462-82A9-4E935DA14741}" type="pres">
      <dgm:prSet presAssocID="{72AED2D2-7339-4E43-8D85-75D1D1F23EA2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01E83835-1123-4DD1-B20D-E9ADAB3B0A99}" type="pres">
      <dgm:prSet presAssocID="{D53C5D8B-5569-46FC-9E4B-23F5C3BDDB1F}" presName="childComposite" presStyleCnt="0">
        <dgm:presLayoutVars>
          <dgm:chMax val="0"/>
          <dgm:chPref val="0"/>
        </dgm:presLayoutVars>
      </dgm:prSet>
      <dgm:spPr/>
    </dgm:pt>
    <dgm:pt modelId="{DA898163-6C13-4AB1-A5D0-5202F74A3425}" type="pres">
      <dgm:prSet presAssocID="{D53C5D8B-5569-46FC-9E4B-23F5C3BDDB1F}" presName="Image" presStyleLbl="node1" presStyleIdx="1" presStyleCnt="4"/>
      <dgm:spPr>
        <a:solidFill>
          <a:schemeClr val="bg1"/>
        </a:solidFill>
        <a:ln>
          <a:solidFill>
            <a:schemeClr val="bg1"/>
          </a:solidFill>
        </a:ln>
      </dgm:spPr>
    </dgm:pt>
    <dgm:pt modelId="{DC044849-5D8D-40AF-8D70-2DB8DAC37D37}" type="pres">
      <dgm:prSet presAssocID="{D53C5D8B-5569-46FC-9E4B-23F5C3BDDB1F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D4DCC1EC-FC44-4DF6-91B4-EE36E7CE0017}" type="pres">
      <dgm:prSet presAssocID="{F9DC2596-3F9D-4F2F-9E5A-94B07BE66776}" presName="childComposite" presStyleCnt="0">
        <dgm:presLayoutVars>
          <dgm:chMax val="0"/>
          <dgm:chPref val="0"/>
        </dgm:presLayoutVars>
      </dgm:prSet>
      <dgm:spPr/>
    </dgm:pt>
    <dgm:pt modelId="{CF148F75-ED25-4130-9123-654A60B92514}" type="pres">
      <dgm:prSet presAssocID="{F9DC2596-3F9D-4F2F-9E5A-94B07BE66776}" presName="Image" presStyleLbl="node1" presStyleIdx="2" presStyleCnt="4"/>
      <dgm:spPr>
        <a:solidFill>
          <a:schemeClr val="bg1"/>
        </a:solidFill>
        <a:ln>
          <a:solidFill>
            <a:schemeClr val="bg1"/>
          </a:solidFill>
        </a:ln>
      </dgm:spPr>
    </dgm:pt>
    <dgm:pt modelId="{7D940CD9-58FA-4DAD-B086-35B6744303AD}" type="pres">
      <dgm:prSet presAssocID="{F9DC2596-3F9D-4F2F-9E5A-94B07BE66776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14770957-497B-44A2-9F58-B577E89A4C92}" type="pres">
      <dgm:prSet presAssocID="{752ED3E1-9466-4206-B00B-AA37EA6B94B9}" presName="childComposite" presStyleCnt="0">
        <dgm:presLayoutVars>
          <dgm:chMax val="0"/>
          <dgm:chPref val="0"/>
        </dgm:presLayoutVars>
      </dgm:prSet>
      <dgm:spPr/>
    </dgm:pt>
    <dgm:pt modelId="{6CA3DDE7-3544-4993-9C3E-FA02A36DEBBE}" type="pres">
      <dgm:prSet presAssocID="{752ED3E1-9466-4206-B00B-AA37EA6B94B9}" presName="Image" presStyleLbl="node1" presStyleIdx="3" presStyleCnt="4"/>
      <dgm:spPr>
        <a:noFill/>
        <a:ln>
          <a:noFill/>
        </a:ln>
      </dgm:spPr>
    </dgm:pt>
    <dgm:pt modelId="{10DCFED3-3FA4-433D-BA23-B4A352C54D73}" type="pres">
      <dgm:prSet presAssocID="{752ED3E1-9466-4206-B00B-AA37EA6B94B9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3124D01-1412-449B-B6AE-0F3D6735D0E0}" srcId="{FE27F0E9-185B-4999-A24A-FC2CEFE1ECC2}" destId="{72AED2D2-7339-4E43-8D85-75D1D1F23EA2}" srcOrd="0" destOrd="0" parTransId="{38EB4BF2-FC61-4E64-91D6-17EF3DAEBDAD}" sibTransId="{DA56ACCD-6249-49BB-AB8B-ACBDBBD96CC1}"/>
    <dgm:cxn modelId="{EFB3012D-DB4F-400D-BD2B-F0799A0EE239}" type="presOf" srcId="{D53C5D8B-5569-46FC-9E4B-23F5C3BDDB1F}" destId="{DC044849-5D8D-40AF-8D70-2DB8DAC37D37}" srcOrd="0" destOrd="0" presId="urn:microsoft.com/office/officeart/2008/layout/PictureAccentList"/>
    <dgm:cxn modelId="{02C9E032-D0AE-4501-AA32-8402630C22DC}" type="presOf" srcId="{72AED2D2-7339-4E43-8D85-75D1D1F23EA2}" destId="{88EAE10E-BC1B-4462-82A9-4E935DA14741}" srcOrd="0" destOrd="0" presId="urn:microsoft.com/office/officeart/2008/layout/PictureAccentList"/>
    <dgm:cxn modelId="{C83DA439-83CB-402E-A2BA-500D066C06D4}" srcId="{FE27F0E9-185B-4999-A24A-FC2CEFE1ECC2}" destId="{752ED3E1-9466-4206-B00B-AA37EA6B94B9}" srcOrd="3" destOrd="0" parTransId="{26AB7DBD-43DD-4296-B55E-075709B32841}" sibTransId="{8778F8E2-93D7-475E-8476-C4237187EEAB}"/>
    <dgm:cxn modelId="{AD58013C-0E38-4F68-85D3-AC267908C1B0}" type="presOf" srcId="{752ED3E1-9466-4206-B00B-AA37EA6B94B9}" destId="{10DCFED3-3FA4-433D-BA23-B4A352C54D73}" srcOrd="0" destOrd="0" presId="urn:microsoft.com/office/officeart/2008/layout/PictureAccentList"/>
    <dgm:cxn modelId="{8CB0576D-AB03-47EA-A7A6-CA558356F145}" srcId="{FE27F0E9-185B-4999-A24A-FC2CEFE1ECC2}" destId="{F9DC2596-3F9D-4F2F-9E5A-94B07BE66776}" srcOrd="2" destOrd="0" parTransId="{872E5589-B883-402F-AB72-D4A5347354B7}" sibTransId="{9D342160-55DA-4482-B855-4B86CA749990}"/>
    <dgm:cxn modelId="{8FCABA4E-59C5-436F-A5E0-09553762B798}" type="presOf" srcId="{D6BF9F9D-3613-41B8-AB9A-BA31FDD401D1}" destId="{913BACCF-8BFB-47B5-AD69-9374269235DF}" srcOrd="0" destOrd="0" presId="urn:microsoft.com/office/officeart/2008/layout/PictureAccentList"/>
    <dgm:cxn modelId="{C690E75A-56BF-457B-8655-50AA75A55CD4}" srcId="{D6BF9F9D-3613-41B8-AB9A-BA31FDD401D1}" destId="{FE27F0E9-185B-4999-A24A-FC2CEFE1ECC2}" srcOrd="0" destOrd="0" parTransId="{36A0425D-9414-451B-8EC2-26206BB676D9}" sibTransId="{EDF31906-F851-4D05-84CF-DB7C7D0B2051}"/>
    <dgm:cxn modelId="{03AB917C-CC05-4D4E-9225-5104948678A0}" type="presOf" srcId="{FE27F0E9-185B-4999-A24A-FC2CEFE1ECC2}" destId="{343D9182-5CBB-4343-800F-1602DBF09FEC}" srcOrd="0" destOrd="0" presId="urn:microsoft.com/office/officeart/2008/layout/PictureAccentList"/>
    <dgm:cxn modelId="{0905EAAC-5853-4504-B62C-CBD4453EF9B8}" srcId="{FE27F0E9-185B-4999-A24A-FC2CEFE1ECC2}" destId="{D53C5D8B-5569-46FC-9E4B-23F5C3BDDB1F}" srcOrd="1" destOrd="0" parTransId="{9C21E205-754F-4F3E-874B-418CC8D63A94}" sibTransId="{41F8A706-DF15-4067-8CBA-5EF9D870587C}"/>
    <dgm:cxn modelId="{E8ACC4B1-4114-4E22-A930-98B0DB963BBA}" type="presOf" srcId="{F9DC2596-3F9D-4F2F-9E5A-94B07BE66776}" destId="{7D940CD9-58FA-4DAD-B086-35B6744303AD}" srcOrd="0" destOrd="0" presId="urn:microsoft.com/office/officeart/2008/layout/PictureAccentList"/>
    <dgm:cxn modelId="{D4E09D91-25B7-4AB5-8F80-ED820DDAD0B3}" type="presParOf" srcId="{913BACCF-8BFB-47B5-AD69-9374269235DF}" destId="{65D40FFE-DFCF-4933-9949-8AA89E59979B}" srcOrd="0" destOrd="0" presId="urn:microsoft.com/office/officeart/2008/layout/PictureAccentList"/>
    <dgm:cxn modelId="{47EC1068-FCF5-4E17-B6C7-0B4EBD46D5EF}" type="presParOf" srcId="{65D40FFE-DFCF-4933-9949-8AA89E59979B}" destId="{1226C5CE-441D-4C1C-918B-411C387B9570}" srcOrd="0" destOrd="0" presId="urn:microsoft.com/office/officeart/2008/layout/PictureAccentList"/>
    <dgm:cxn modelId="{A6474026-9B8C-4B09-83EE-B335F7810649}" type="presParOf" srcId="{1226C5CE-441D-4C1C-918B-411C387B9570}" destId="{343D9182-5CBB-4343-800F-1602DBF09FEC}" srcOrd="0" destOrd="0" presId="urn:microsoft.com/office/officeart/2008/layout/PictureAccentList"/>
    <dgm:cxn modelId="{51B34961-E855-42CF-BA3F-74EE150351CA}" type="presParOf" srcId="{65D40FFE-DFCF-4933-9949-8AA89E59979B}" destId="{088D5F4F-95A0-44B3-82B2-9AFB1857F27C}" srcOrd="1" destOrd="0" presId="urn:microsoft.com/office/officeart/2008/layout/PictureAccentList"/>
    <dgm:cxn modelId="{BE5F37FF-B073-4228-B151-CD904404F942}" type="presParOf" srcId="{088D5F4F-95A0-44B3-82B2-9AFB1857F27C}" destId="{5DA63835-E4E0-450A-95C1-65E11B229D51}" srcOrd="0" destOrd="0" presId="urn:microsoft.com/office/officeart/2008/layout/PictureAccentList"/>
    <dgm:cxn modelId="{A16BA86E-83A4-4658-88F2-56481233E3F2}" type="presParOf" srcId="{5DA63835-E4E0-450A-95C1-65E11B229D51}" destId="{6E8EFE45-04C6-47B3-AE80-FE938CCD2DD3}" srcOrd="0" destOrd="0" presId="urn:microsoft.com/office/officeart/2008/layout/PictureAccentList"/>
    <dgm:cxn modelId="{D49E815C-130A-4432-B4AD-64B345AAC64D}" type="presParOf" srcId="{5DA63835-E4E0-450A-95C1-65E11B229D51}" destId="{88EAE10E-BC1B-4462-82A9-4E935DA14741}" srcOrd="1" destOrd="0" presId="urn:microsoft.com/office/officeart/2008/layout/PictureAccentList"/>
    <dgm:cxn modelId="{8FD9BA18-62EA-4474-881F-F7578AFD674D}" type="presParOf" srcId="{088D5F4F-95A0-44B3-82B2-9AFB1857F27C}" destId="{01E83835-1123-4DD1-B20D-E9ADAB3B0A99}" srcOrd="1" destOrd="0" presId="urn:microsoft.com/office/officeart/2008/layout/PictureAccentList"/>
    <dgm:cxn modelId="{4BF9206E-AF69-4B9C-9D43-52B8FB92E985}" type="presParOf" srcId="{01E83835-1123-4DD1-B20D-E9ADAB3B0A99}" destId="{DA898163-6C13-4AB1-A5D0-5202F74A3425}" srcOrd="0" destOrd="0" presId="urn:microsoft.com/office/officeart/2008/layout/PictureAccentList"/>
    <dgm:cxn modelId="{8832A552-95A3-42F5-8495-924C99BB74BE}" type="presParOf" srcId="{01E83835-1123-4DD1-B20D-E9ADAB3B0A99}" destId="{DC044849-5D8D-40AF-8D70-2DB8DAC37D37}" srcOrd="1" destOrd="0" presId="urn:microsoft.com/office/officeart/2008/layout/PictureAccentList"/>
    <dgm:cxn modelId="{C4E81FF6-2B56-4A48-AC05-1624F8726653}" type="presParOf" srcId="{088D5F4F-95A0-44B3-82B2-9AFB1857F27C}" destId="{D4DCC1EC-FC44-4DF6-91B4-EE36E7CE0017}" srcOrd="2" destOrd="0" presId="urn:microsoft.com/office/officeart/2008/layout/PictureAccentList"/>
    <dgm:cxn modelId="{DA4DAAF3-2CA2-4A3C-B31A-EE4A4F00BCE3}" type="presParOf" srcId="{D4DCC1EC-FC44-4DF6-91B4-EE36E7CE0017}" destId="{CF148F75-ED25-4130-9123-654A60B92514}" srcOrd="0" destOrd="0" presId="urn:microsoft.com/office/officeart/2008/layout/PictureAccentList"/>
    <dgm:cxn modelId="{DDCD3F6D-1A27-4821-9B48-F51B730E9EBC}" type="presParOf" srcId="{D4DCC1EC-FC44-4DF6-91B4-EE36E7CE0017}" destId="{7D940CD9-58FA-4DAD-B086-35B6744303AD}" srcOrd="1" destOrd="0" presId="urn:microsoft.com/office/officeart/2008/layout/PictureAccentList"/>
    <dgm:cxn modelId="{4298699F-C020-4FB6-BFD2-536C5276BAC7}" type="presParOf" srcId="{088D5F4F-95A0-44B3-82B2-9AFB1857F27C}" destId="{14770957-497B-44A2-9F58-B577E89A4C92}" srcOrd="3" destOrd="0" presId="urn:microsoft.com/office/officeart/2008/layout/PictureAccentList"/>
    <dgm:cxn modelId="{5624D50A-C4A0-4101-9A3D-1559E6E621E8}" type="presParOf" srcId="{14770957-497B-44A2-9F58-B577E89A4C92}" destId="{6CA3DDE7-3544-4993-9C3E-FA02A36DEBBE}" srcOrd="0" destOrd="0" presId="urn:microsoft.com/office/officeart/2008/layout/PictureAccentList"/>
    <dgm:cxn modelId="{B323CD2A-F6D2-45D7-81C8-2D62DE8B39B8}" type="presParOf" srcId="{14770957-497B-44A2-9F58-B577E89A4C92}" destId="{10DCFED3-3FA4-433D-BA23-B4A352C54D7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BARVI?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Po</a:t>
          </a:r>
          <a:r>
            <a:rPr lang="sl-SI" baseline="0" dirty="0"/>
            <a:t>meni, da so prsti različnih barv. </a:t>
          </a:r>
        </a:p>
        <a:p>
          <a:pPr rtl="0"/>
          <a:r>
            <a:rPr lang="sl-SI" baseline="0" dirty="0"/>
            <a:t>Barva pa je odvisna od kamnin, iz katere je ta prst nastala.</a:t>
          </a:r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ZRNAVOSTI?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To  pomeni kako </a:t>
          </a:r>
          <a:r>
            <a:rPr lang="sl-SI" baseline="0" dirty="0"/>
            <a:t>so razporejeni različno veliki delci v prsti. </a:t>
          </a:r>
        </a:p>
        <a:p>
          <a:pPr rtl="0"/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 custT="1"/>
      <dgm:spPr/>
      <dgm:t>
        <a:bodyPr/>
        <a:lstStyle/>
        <a:p>
          <a:pPr algn="ctr" rtl="0"/>
          <a:r>
            <a:rPr lang="sl-SI" sz="2400" b="1" baseline="0" dirty="0">
              <a:solidFill>
                <a:schemeClr val="accent2"/>
              </a:solidFill>
            </a:rPr>
            <a:t>Kaj pomeni, da se prst razlikuje po PREPUSTNOSTI?</a:t>
          </a:r>
        </a:p>
        <a:p>
          <a:pPr algn="l" rtl="0"/>
          <a:r>
            <a:rPr lang="sl-SI" sz="2400" b="1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pomeni, s kakšno hitrostjo voda pronica skozi prst.</a:t>
          </a:r>
          <a:br>
            <a:rPr lang="sl-SI" sz="2400" b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sl-SI" sz="2400" baseline="0" dirty="0"/>
            <a:t> </a:t>
          </a:r>
          <a:r>
            <a:rPr lang="sl-SI" sz="2400" baseline="0" dirty="0">
              <a:solidFill>
                <a:schemeClr val="tx1">
                  <a:lumMod val="95000"/>
                  <a:lumOff val="5000"/>
                </a:schemeClr>
              </a:solidFill>
            </a:rPr>
            <a:t>Večji kot so delci v prsti, več je med njimi prostora (zraka) in zato voda hitreje pronica med temi delci. Primer: gozdna prst.</a:t>
          </a:r>
        </a:p>
        <a:p>
          <a:pPr algn="l" rtl="0"/>
          <a:endParaRPr lang="sl-SI" sz="2400" baseline="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l" rtl="0"/>
          <a:r>
            <a:rPr lang="sl-SI" sz="2400" baseline="0" dirty="0">
              <a:solidFill>
                <a:schemeClr val="accent2">
                  <a:lumMod val="75000"/>
                </a:schemeClr>
              </a:solidFill>
            </a:rPr>
            <a:t>Manjši kot so delci v prsti, manj je med njimi prostora (zraka) in zato voda zelo počasi pronica med temi delci. Primer: zbita, glinena prst. </a:t>
          </a:r>
        </a:p>
        <a:p>
          <a:pPr algn="ctr" rtl="0"/>
          <a:endParaRPr lang="sl-SI" sz="1600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 custScaleX="72282" custScaleY="163787" custLinFactNeighborX="9958" custLinFactNeighborY="10456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 custScaleY="163787" custLinFactNeighborX="-2988" custLinFactNeighborY="-6930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8E8EF-44B9-4E67-A6D1-8C1395415558}">
      <dsp:nvSpPr>
        <dsp:cNvPr id="0" name=""/>
        <dsp:cNvSpPr/>
      </dsp:nvSpPr>
      <dsp:spPr>
        <a:xfrm>
          <a:off x="0" y="133004"/>
          <a:ext cx="10058399" cy="6665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b="1" kern="1200" baseline="0" dirty="0"/>
            <a:t>KAJ  VPLIVA NA NASTANEK TAL in PRSTI?</a:t>
          </a:r>
          <a:endParaRPr lang="sl-SI" sz="4000" kern="1200" dirty="0"/>
        </a:p>
      </dsp:txBody>
      <dsp:txXfrm>
        <a:off x="32540" y="165544"/>
        <a:ext cx="9993319" cy="6015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68304" cy="146830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34152" y="0"/>
          <a:ext cx="11023739" cy="14683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SESTAVI?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Po</a:t>
          </a:r>
          <a:r>
            <a:rPr lang="sl-SI" sz="2600" kern="1200" baseline="0" dirty="0"/>
            <a:t>meni, da se delci prsti razlikujejo po velikosti in obliki.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600" kern="1200" dirty="0"/>
        </a:p>
      </dsp:txBody>
      <dsp:txXfrm>
        <a:off x="734152" y="0"/>
        <a:ext cx="11023739" cy="1468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46BFE-42DB-45EE-B73A-E5C7702ABAC2}">
      <dsp:nvSpPr>
        <dsp:cNvPr id="0" name=""/>
        <dsp:cNvSpPr/>
      </dsp:nvSpPr>
      <dsp:spPr>
        <a:xfrm>
          <a:off x="0" y="168"/>
          <a:ext cx="10515600" cy="554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PREPEREVANJE (RAZPADANJE) KAMNIN IN NASTAJANJE PRSTI</a:t>
          </a:r>
          <a:endParaRPr lang="sl-SI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45" y="27213"/>
        <a:ext cx="10461510" cy="4999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959B7-77B5-4A45-B40E-61EF00F3618D}">
      <dsp:nvSpPr>
        <dsp:cNvPr id="0" name=""/>
        <dsp:cNvSpPr/>
      </dsp:nvSpPr>
      <dsp:spPr>
        <a:xfrm>
          <a:off x="0" y="3199"/>
          <a:ext cx="341976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SESTAVA PRSTI</a:t>
          </a:r>
          <a:endParaRPr lang="sl-SI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55" y="37154"/>
        <a:ext cx="3351854" cy="627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E7A1F-AA6D-4C7A-8FEB-59B6EED41339}">
      <dsp:nvSpPr>
        <dsp:cNvPr id="0" name=""/>
        <dsp:cNvSpPr/>
      </dsp:nvSpPr>
      <dsp:spPr>
        <a:xfrm>
          <a:off x="0" y="0"/>
          <a:ext cx="5996247" cy="72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Kaj sestavlja vsako prst?</a:t>
          </a:r>
          <a:endParaRPr lang="sl-SI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71" y="35171"/>
        <a:ext cx="5925905" cy="650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64DBD-1C28-48E1-8BB1-E1468AD2FAB6}">
      <dsp:nvSpPr>
        <dsp:cNvPr id="0" name=""/>
        <dsp:cNvSpPr/>
      </dsp:nvSpPr>
      <dsp:spPr>
        <a:xfrm>
          <a:off x="0" y="232"/>
          <a:ext cx="10515600" cy="6319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baseline="0" dirty="0"/>
            <a:t>VRSTE PRSTI</a:t>
          </a:r>
          <a:endParaRPr lang="sl-SI" sz="3200" kern="1200" dirty="0"/>
        </a:p>
      </dsp:txBody>
      <dsp:txXfrm>
        <a:off x="30849" y="31081"/>
        <a:ext cx="10453902" cy="570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D9182-5CBB-4343-800F-1602DBF09FEC}">
      <dsp:nvSpPr>
        <dsp:cNvPr id="0" name=""/>
        <dsp:cNvSpPr/>
      </dsp:nvSpPr>
      <dsp:spPr>
        <a:xfrm>
          <a:off x="1749339" y="1303"/>
          <a:ext cx="9072012" cy="993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Prst se med seboj razlikuje po: </a:t>
          </a:r>
          <a:endParaRPr lang="sl-SI" sz="5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8428" y="30392"/>
        <a:ext cx="9013834" cy="935010"/>
      </dsp:txXfrm>
    </dsp:sp>
    <dsp:sp modelId="{6E8EFE45-04C6-47B3-AE80-FE938CCD2DD3}">
      <dsp:nvSpPr>
        <dsp:cNvPr id="0" name=""/>
        <dsp:cNvSpPr/>
      </dsp:nvSpPr>
      <dsp:spPr>
        <a:xfrm>
          <a:off x="2012127" y="1494846"/>
          <a:ext cx="467613" cy="350029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88EAE10E-BC1B-4462-82A9-4E935DA14741}">
      <dsp:nvSpPr>
        <dsp:cNvPr id="0" name=""/>
        <dsp:cNvSpPr/>
      </dsp:nvSpPr>
      <dsp:spPr>
        <a:xfrm>
          <a:off x="2802119" y="1173266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BARVI </a:t>
          </a:r>
          <a:r>
            <a:rPr lang="sl-SI" sz="3200" kern="1200" dirty="0"/>
            <a:t>(odvisna je od kamnine, iz katere je prst nastala) </a:t>
          </a:r>
        </a:p>
      </dsp:txBody>
      <dsp:txXfrm>
        <a:off x="2850611" y="1221758"/>
        <a:ext cx="7922248" cy="896204"/>
      </dsp:txXfrm>
    </dsp:sp>
    <dsp:sp modelId="{DA898163-6C13-4AB1-A5D0-5202F74A3425}">
      <dsp:nvSpPr>
        <dsp:cNvPr id="0" name=""/>
        <dsp:cNvSpPr/>
      </dsp:nvSpPr>
      <dsp:spPr>
        <a:xfrm>
          <a:off x="1749339" y="2285638"/>
          <a:ext cx="993188" cy="993188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44849-5D8D-40AF-8D70-2DB8DAC37D37}">
      <dsp:nvSpPr>
        <dsp:cNvPr id="0" name=""/>
        <dsp:cNvSpPr/>
      </dsp:nvSpPr>
      <dsp:spPr>
        <a:xfrm>
          <a:off x="2802119" y="2285638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ZRNAVOSTI</a:t>
          </a:r>
        </a:p>
      </dsp:txBody>
      <dsp:txXfrm>
        <a:off x="2850611" y="2334130"/>
        <a:ext cx="7922248" cy="896204"/>
      </dsp:txXfrm>
    </dsp:sp>
    <dsp:sp modelId="{CF148F75-ED25-4130-9123-654A60B92514}">
      <dsp:nvSpPr>
        <dsp:cNvPr id="0" name=""/>
        <dsp:cNvSpPr/>
      </dsp:nvSpPr>
      <dsp:spPr>
        <a:xfrm>
          <a:off x="1749339" y="3398009"/>
          <a:ext cx="993188" cy="993188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40CD9-58FA-4DAD-B086-35B6744303AD}">
      <dsp:nvSpPr>
        <dsp:cNvPr id="0" name=""/>
        <dsp:cNvSpPr/>
      </dsp:nvSpPr>
      <dsp:spPr>
        <a:xfrm>
          <a:off x="2802119" y="3398009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SESTAVI</a:t>
          </a:r>
        </a:p>
      </dsp:txBody>
      <dsp:txXfrm>
        <a:off x="2850611" y="3446501"/>
        <a:ext cx="7922248" cy="896204"/>
      </dsp:txXfrm>
    </dsp:sp>
    <dsp:sp modelId="{6CA3DDE7-3544-4993-9C3E-FA02A36DEBBE}">
      <dsp:nvSpPr>
        <dsp:cNvPr id="0" name=""/>
        <dsp:cNvSpPr/>
      </dsp:nvSpPr>
      <dsp:spPr>
        <a:xfrm>
          <a:off x="1749339" y="4510381"/>
          <a:ext cx="993188" cy="993188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FED3-3FA4-433D-BA23-B4A352C54D73}">
      <dsp:nvSpPr>
        <dsp:cNvPr id="0" name=""/>
        <dsp:cNvSpPr/>
      </dsp:nvSpPr>
      <dsp:spPr>
        <a:xfrm>
          <a:off x="2802119" y="4510381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PREPUSTNOSTI</a:t>
          </a:r>
        </a:p>
      </dsp:txBody>
      <dsp:txXfrm>
        <a:off x="2850611" y="4558873"/>
        <a:ext cx="7922248" cy="8962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50757" cy="145075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25378" y="0"/>
          <a:ext cx="11032512" cy="1450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BARVI?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Po</a:t>
          </a:r>
          <a:r>
            <a:rPr lang="sl-SI" sz="2600" kern="1200" baseline="0" dirty="0"/>
            <a:t>meni, da so prsti različnih barv.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baseline="0" dirty="0"/>
            <a:t>Barva pa je odvisna od kamnin, iz katere je ta prst nastala.</a:t>
          </a:r>
          <a:endParaRPr lang="sl-SI" sz="2600" kern="1200" dirty="0"/>
        </a:p>
      </dsp:txBody>
      <dsp:txXfrm>
        <a:off x="725378" y="0"/>
        <a:ext cx="11032512" cy="14507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50757" cy="145075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25378" y="0"/>
          <a:ext cx="11032512" cy="1450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ZRNAVOSTI?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To  pomeni kako </a:t>
          </a:r>
          <a:r>
            <a:rPr lang="sl-SI" sz="2600" kern="1200" baseline="0" dirty="0"/>
            <a:t>so razporejeni različno veliki delci v prsti.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600" kern="1200" dirty="0"/>
        </a:p>
      </dsp:txBody>
      <dsp:txXfrm>
        <a:off x="725378" y="0"/>
        <a:ext cx="11032512" cy="14507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369435" y="-39152"/>
          <a:ext cx="2681617" cy="607639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1725640" y="0"/>
          <a:ext cx="4328261" cy="60763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baseline="0" dirty="0">
              <a:solidFill>
                <a:schemeClr val="accent2"/>
              </a:solidFill>
            </a:rPr>
            <a:t>Kaj pomeni, da se prst razlikuje po PREPUSTNOSTI?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pomeni, s kakšno hitrostjo voda pronica skozi prst.</a:t>
          </a:r>
          <a:br>
            <a:rPr lang="sl-SI" sz="2400" b="1" kern="1200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sl-SI" sz="2400" kern="1200" baseline="0" dirty="0"/>
            <a:t> </a:t>
          </a:r>
          <a:r>
            <a:rPr lang="sl-SI" sz="2400" kern="1200" baseline="0" dirty="0">
              <a:solidFill>
                <a:schemeClr val="tx1">
                  <a:lumMod val="95000"/>
                  <a:lumOff val="5000"/>
                </a:schemeClr>
              </a:solidFill>
            </a:rPr>
            <a:t>Večji kot so delci v prsti, več je med njimi prostora (zraka) in zato voda hitreje pronica med temi delci. Primer: gozdna prst.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400" kern="1200" baseline="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baseline="0" dirty="0">
              <a:solidFill>
                <a:schemeClr val="accent2">
                  <a:lumMod val="75000"/>
                </a:schemeClr>
              </a:solidFill>
            </a:rPr>
            <a:t>Manjši kot so delci v prsti, manj je med njimi prostora (zraka) in zato voda zelo počasi pronica med temi delci. Primer: zbita, glinena prst.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600" kern="1200" dirty="0"/>
        </a:p>
      </dsp:txBody>
      <dsp:txXfrm>
        <a:off x="1725640" y="0"/>
        <a:ext cx="4328261" cy="6076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B0E2AE-8B96-40B7-BA0D-768FCA340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698B17E-D0D7-44BC-9248-542C47C05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FEC8E3-B463-4012-8400-42823A36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A34E156-2701-48F5-9961-8E30811D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A00D4A-F8C5-490F-BB3E-BDBAB888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113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85511A-0DDC-4FF0-8608-51C349A4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FCC3BCA-5D72-424B-B8DD-911C02FF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9E724F2-5E2D-48E9-A36C-C397FA0F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0BF41EA-B9B6-4804-9F0B-9A428554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6610D85-8C53-42BA-8828-B8EE12DB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119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3D14EB9-58EC-4814-8F5C-ED1F244EB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25E2A92-0D7D-452B-86C9-913CDDA5E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F25BDD-5468-426A-B968-E18A4288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B3719F-114A-4FEB-B88A-C6FB6B9B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D7F6F8F-7B0B-4AEC-92C5-8D8EA129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748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D138D7-FDA0-4964-9E0E-567C97D4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8FF90E-E4AE-47A4-BD02-6C47BC86A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85824D-FB13-4C07-B91B-4F08A202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9397626-4D84-4892-9B6C-7BCF65F5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DB42389-9529-437A-B252-384553E0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709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302EE-E651-4D3E-B070-32317C39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F49C380-9CFC-4391-A0E7-C78F88D07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290B06-F672-4956-836D-599F354D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44D2D6-CF34-45CE-8CB4-36FDD522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7D2F00-AE66-4E54-887B-52D7F271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990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0826EB-777A-4EEB-92BD-245C43D7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E39B7B-3A3C-4BA3-954F-B4DF7C9EB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4058786-5B0B-452D-AB42-6F7F3A53B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24FA365-0031-454A-8F33-5EBCBC9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6FD25A8-C211-41D3-AF32-99FE7C9C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A1CF1D6-1F04-483D-8773-E51C8A36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482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6A60DA-750B-4D11-9EC1-FF36F960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9B62E5F-5A5E-4B64-BE39-98A73BA7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2B1FD8D-DC21-439E-B4D2-AF5B92A46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9BEE338-4F7F-4C9A-8972-067C8D1C3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3C8B6AD-7B32-49EA-975C-D66B0B1CF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73EA87C-781E-41FF-8197-56B1E278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D1E6845-077C-4B1B-8CEE-21F46B98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E360865-D9C0-417D-A247-FA2A7F86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525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EF9D2B-AE4B-4196-B9BE-DD40CC8B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BA1CD4DA-AFC4-4579-96D9-6271F7DE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1A658CA-F2CF-45EE-A93D-8EB2D8CC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07D351E-8CD4-48BD-8E91-CB1EC316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203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F6E3957-DA3F-48B2-B6A6-48EEBEF1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FF03651-B63F-4AD4-B263-23C85A3F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EAA1A9B-3B2F-4C9D-B326-A357058A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676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1ED76A-CA3E-4F91-B697-5016D3C2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0BBF34-E8CA-4F99-BD3C-7B0435DE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5DF862B-AD48-477B-9301-24BA6457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FBE648D-1FDE-42A5-905F-53A7D361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7AB057C-185E-446D-B525-138E1C30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4801C4B-5BFF-4D96-B48E-6E567789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169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2111E6-7D24-4C99-88FD-E24A4F61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117539F-A395-4DFD-978E-3BBAA421D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714C950-8CCC-4FC3-832F-272725946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730484F-5618-4D98-8AD5-EF0FED64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B89082-D7F7-4B4D-8B4E-94B8B0DC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06B9EE1-8E71-4815-8E82-F02EE469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156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C6DA494-8732-4D66-9FCD-6B3D9F24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E8E6894-3E37-46D3-A26A-B8ADE4CF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D549837-2088-4818-8636-1605F7E7B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5D3E-BF41-45BD-88F3-56DABB4C50A9}" type="datetimeFigureOut">
              <a:rPr lang="sl-SI" smtClean="0"/>
              <a:t>17. 01. 2022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01CBDC-DC29-4620-8615-59B024D7F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101F366-F478-47D9-8264-B7B7E0AC5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CD322-EBD0-4DCB-B291-231F1CAB16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06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9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9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9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410AB4-3096-4A5A-821D-F0828B0D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757" y="-80980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PONAVLJAM, UTRJUJEM ZNANJE ZA PISNI PREIZKUS ZNANJA</a:t>
            </a: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24122337-49F7-4C0D-995A-337197CE16A0}"/>
              </a:ext>
            </a:extLst>
          </p:cNvPr>
          <p:cNvSpPr/>
          <p:nvPr/>
        </p:nvSpPr>
        <p:spPr>
          <a:xfrm>
            <a:off x="204186" y="1577791"/>
            <a:ext cx="2965142" cy="4907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BC56CD4-2040-4B42-A695-934F869E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186" y="1577791"/>
            <a:ext cx="11743765" cy="5169238"/>
          </a:xfrm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sl-SI" dirty="0">
                <a:solidFill>
                  <a:srgbClr val="0070C0"/>
                </a:solidFill>
              </a:rPr>
              <a:t>OD STRANI 27 DO 49.</a:t>
            </a:r>
          </a:p>
          <a:p>
            <a:pPr algn="r"/>
            <a:r>
              <a:rPr lang="sl-SI" sz="2000" dirty="0">
                <a:solidFill>
                  <a:srgbClr val="FFC000"/>
                </a:solidFill>
              </a:rPr>
              <a:t>Živa bitja so medsebojno odvisna,</a:t>
            </a:r>
          </a:p>
          <a:p>
            <a:pPr algn="l"/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Živa bitja in okolje,</a:t>
            </a:r>
          </a:p>
          <a:p>
            <a:pPr algn="r"/>
            <a:r>
              <a:rPr lang="sl-SI" sz="2000" dirty="0">
                <a:solidFill>
                  <a:srgbClr val="7030A0"/>
                </a:solidFill>
              </a:rPr>
              <a:t>Prehranjevalna veriga in splet,</a:t>
            </a:r>
          </a:p>
          <a:p>
            <a:r>
              <a:rPr lang="sl-SI" sz="2000" dirty="0">
                <a:solidFill>
                  <a:schemeClr val="accent4">
                    <a:lumMod val="50000"/>
                  </a:schemeClr>
                </a:solidFill>
              </a:rPr>
              <a:t>Ravnovesje v naravi,</a:t>
            </a:r>
          </a:p>
          <a:p>
            <a:pPr algn="l"/>
            <a:r>
              <a:rPr lang="sl-SI" sz="2000" dirty="0">
                <a:solidFill>
                  <a:schemeClr val="accent4">
                    <a:lumMod val="75000"/>
                  </a:schemeClr>
                </a:solidFill>
              </a:rPr>
              <a:t>Človek posega v naravo,</a:t>
            </a:r>
          </a:p>
          <a:p>
            <a:r>
              <a:rPr lang="sl-SI" sz="2000" dirty="0">
                <a:solidFill>
                  <a:srgbClr val="0070C0"/>
                </a:solidFill>
              </a:rPr>
              <a:t>O vodi,</a:t>
            </a:r>
          </a:p>
          <a:p>
            <a:pPr algn="r"/>
            <a:r>
              <a:rPr lang="sl-SI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Stanje vode se spreminja,</a:t>
            </a:r>
          </a:p>
          <a:p>
            <a:pPr algn="l"/>
            <a:r>
              <a:rPr lang="sl-SI" sz="2000" dirty="0">
                <a:solidFill>
                  <a:schemeClr val="accent5">
                    <a:lumMod val="50000"/>
                  </a:schemeClr>
                </a:solidFill>
              </a:rPr>
              <a:t>Voda je topilo,</a:t>
            </a:r>
          </a:p>
          <a:p>
            <a:r>
              <a:rPr lang="sl-SI" sz="2000" dirty="0">
                <a:solidFill>
                  <a:srgbClr val="00B0F0"/>
                </a:solidFill>
              </a:rPr>
              <a:t>Kroženje vode v naravi, </a:t>
            </a:r>
          </a:p>
          <a:p>
            <a:pPr algn="r"/>
            <a:r>
              <a:rPr lang="sl-SI" sz="2000" dirty="0">
                <a:solidFill>
                  <a:schemeClr val="accent1">
                    <a:lumMod val="50000"/>
                  </a:schemeClr>
                </a:solidFill>
              </a:rPr>
              <a:t>Pitna voda je vrednota,</a:t>
            </a:r>
          </a:p>
          <a:p>
            <a:r>
              <a:rPr lang="sl-SI" sz="2000" dirty="0">
                <a:solidFill>
                  <a:schemeClr val="bg2">
                    <a:lumMod val="50000"/>
                  </a:schemeClr>
                </a:solidFill>
              </a:rPr>
              <a:t>Varujemo naravo – onesnaževanje vode,</a:t>
            </a:r>
          </a:p>
          <a:p>
            <a:pPr algn="l"/>
            <a:r>
              <a:rPr lang="sl-SI" sz="2000" dirty="0">
                <a:solidFill>
                  <a:schemeClr val="accent2">
                    <a:lumMod val="75000"/>
                  </a:schemeClr>
                </a:solidFill>
              </a:rPr>
              <a:t>Tla in prst,                                                                                                                    </a:t>
            </a:r>
            <a:r>
              <a:rPr lang="sl-SI" sz="2000" dirty="0">
                <a:solidFill>
                  <a:srgbClr val="C00000"/>
                </a:solidFill>
              </a:rPr>
              <a:t>Varujmo</a:t>
            </a:r>
            <a:r>
              <a:rPr lang="sl-SI" sz="2000" dirty="0"/>
              <a:t> </a:t>
            </a:r>
            <a:r>
              <a:rPr lang="sl-SI" sz="2000" dirty="0">
                <a:solidFill>
                  <a:srgbClr val="C00000"/>
                </a:solidFill>
              </a:rPr>
              <a:t>naravo – onesnaževanje tal.</a:t>
            </a:r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7293247-189D-4552-860D-4AF67810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76" y="1675445"/>
            <a:ext cx="2441359" cy="15215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541D37-0299-4CCE-8024-C9369CF67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498" y="4162410"/>
            <a:ext cx="2632958" cy="175211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47A9822-7365-4939-ADA1-CF6EED66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95" y="3758659"/>
            <a:ext cx="2145530" cy="14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" y="142074"/>
            <a:ext cx="11923059" cy="1325563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S segrevanjem ali ohlajanjem spreminjamo stanje vode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14182" r="21653" b="22417"/>
          <a:stretch/>
        </p:blipFill>
        <p:spPr bwMode="auto">
          <a:xfrm>
            <a:off x="1758643" y="1382472"/>
            <a:ext cx="8674714" cy="545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5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t="12370" r="19277" b="11850"/>
          <a:stretch/>
        </p:blipFill>
        <p:spPr bwMode="auto">
          <a:xfrm>
            <a:off x="2832847" y="628458"/>
            <a:ext cx="8982634" cy="61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44CF7FA-A5BA-46EC-AB93-234198E4EBDF}"/>
              </a:ext>
            </a:extLst>
          </p:cNvPr>
          <p:cNvSpPr txBox="1"/>
          <p:nvPr/>
        </p:nvSpPr>
        <p:spPr>
          <a:xfrm>
            <a:off x="17929" y="52445"/>
            <a:ext cx="340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IZPAREVANJE</a:t>
            </a:r>
          </a:p>
        </p:txBody>
      </p:sp>
    </p:spTree>
    <p:extLst>
      <p:ext uri="{BB962C8B-B14F-4D97-AF65-F5344CB8AC3E}">
        <p14:creationId xmlns:p14="http://schemas.microsoft.com/office/powerpoint/2010/main" val="42896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t="12673" r="19277" b="10340"/>
          <a:stretch/>
        </p:blipFill>
        <p:spPr bwMode="auto">
          <a:xfrm>
            <a:off x="2310319" y="623538"/>
            <a:ext cx="8923839" cy="62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A93DCC4-308D-4BC1-8185-356BA8D84B8A}"/>
              </a:ext>
            </a:extLst>
          </p:cNvPr>
          <p:cNvSpPr txBox="1"/>
          <p:nvPr/>
        </p:nvSpPr>
        <p:spPr>
          <a:xfrm>
            <a:off x="87071" y="0"/>
            <a:ext cx="444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IZHLAPEVANJE</a:t>
            </a:r>
          </a:p>
        </p:txBody>
      </p:sp>
    </p:spTree>
    <p:extLst>
      <p:ext uri="{BB962C8B-B14F-4D97-AF65-F5344CB8AC3E}">
        <p14:creationId xmlns:p14="http://schemas.microsoft.com/office/powerpoint/2010/main" val="39523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154828"/>
            <a:ext cx="10515600" cy="1325563"/>
          </a:xfrm>
        </p:spPr>
        <p:txBody>
          <a:bodyPr/>
          <a:lstStyle/>
          <a:p>
            <a:r>
              <a:rPr lang="sl-SI" dirty="0"/>
              <a:t>KONDENZACIJA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3880" r="19955" b="13057"/>
          <a:stretch/>
        </p:blipFill>
        <p:spPr bwMode="auto">
          <a:xfrm>
            <a:off x="2976791" y="818202"/>
            <a:ext cx="8765670" cy="587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3E3E6CD-3310-473A-8C43-CB1B0DC95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165" y="0"/>
            <a:ext cx="10055871" cy="69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6CE976-07D4-47CC-8A9A-3306EBC6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9" y="18255"/>
            <a:ext cx="10515600" cy="1325563"/>
          </a:xfrm>
        </p:spPr>
        <p:txBody>
          <a:bodyPr>
            <a:normAutofit/>
          </a:bodyPr>
          <a:lstStyle/>
          <a:p>
            <a:r>
              <a:rPr lang="sl-SI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JE TOPILO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60AE1FD-3CA9-489A-B0FB-5819225F1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741" y="1343818"/>
            <a:ext cx="2965029" cy="30755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56E02BA-4761-41D9-8D57-796437404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488" y="1343818"/>
            <a:ext cx="3218273" cy="307552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9DD6A9-BBAA-47A5-A8D8-B5ED22374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232" y="500086"/>
            <a:ext cx="2933206" cy="38821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9EF0CDC-5C00-403D-83F6-561C7CB5E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18" y="4810556"/>
            <a:ext cx="11754682" cy="14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13738" cy="43188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39" y="0"/>
            <a:ext cx="5678262" cy="36465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8893"/>
            <a:ext cx="3389840" cy="25391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738" y="3637052"/>
            <a:ext cx="5678262" cy="31915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61" y="4297916"/>
            <a:ext cx="4019976" cy="25516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13806" y="3074126"/>
            <a:ext cx="6812135" cy="7576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l-SI" sz="4800" b="1" dirty="0">
                <a:latin typeface="Berlin Sans FB Demi" panose="020E0802020502020306" pitchFamily="34" charset="0"/>
              </a:rPr>
              <a:t>ONESNAŽEVANJE VODE</a:t>
            </a:r>
          </a:p>
        </p:txBody>
      </p:sp>
    </p:spTree>
    <p:extLst>
      <p:ext uri="{BB962C8B-B14F-4D97-AF65-F5344CB8AC3E}">
        <p14:creationId xmlns:p14="http://schemas.microsoft.com/office/powerpoint/2010/main" val="851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5745" y="0"/>
            <a:ext cx="10515600" cy="732745"/>
          </a:xfrm>
        </p:spPr>
        <p:txBody>
          <a:bodyPr/>
          <a:lstStyle/>
          <a:p>
            <a:pPr algn="ctr"/>
            <a:r>
              <a:rPr lang="sl-SI" dirty="0">
                <a:latin typeface="Berlin Sans FB Demi" panose="020E0802020502020306" pitchFamily="34" charset="0"/>
              </a:rPr>
              <a:t>VIRI ONESNAŽEVANJE VODE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51" y="732745"/>
            <a:ext cx="9415697" cy="59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6871" y="1"/>
            <a:ext cx="11066929" cy="924334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GOSPODINJSTVO</a:t>
            </a:r>
            <a:r>
              <a:rPr lang="sl-SI" dirty="0">
                <a:latin typeface="Berlin Sans FB Demi" panose="020E0802020502020306" pitchFamily="34" charset="0"/>
              </a:rPr>
              <a:t> onesnažuje s: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-102742" y="1160527"/>
            <a:ext cx="11905129" cy="23915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3600" dirty="0"/>
              <a:t> </a:t>
            </a:r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pralnimi sredstvi, kemikalijami,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odpadnimi vodami (</a:t>
            </a:r>
            <a:r>
              <a:rPr lang="sl-SI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wc</a:t>
            </a:r>
            <a:r>
              <a:rPr lang="sl-SI" sz="3600" b="1" dirty="0">
                <a:latin typeface="Arial" panose="020B0604020202020204" pitchFamily="34" charset="0"/>
                <a:cs typeface="Arial" panose="020B0604020202020204" pitchFamily="34" charset="0"/>
              </a:rPr>
              <a:t>, tuširanje, kanalizacija, …). 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1" y="2675543"/>
            <a:ext cx="5781276" cy="38471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57" y="2816957"/>
            <a:ext cx="5510972" cy="36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165" y="192132"/>
            <a:ext cx="10515600" cy="610825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rgbClr val="FF3399"/>
                </a:solidFill>
                <a:latin typeface="Berlin Sans FB Demi" panose="020E0802020502020306" pitchFamily="34" charset="0"/>
              </a:rPr>
              <a:t>KMETIJSTVO</a:t>
            </a:r>
            <a:r>
              <a:rPr lang="sl-SI" dirty="0">
                <a:latin typeface="Berlin Sans FB Demi" panose="020E0802020502020306" pitchFamily="34" charset="0"/>
              </a:rPr>
              <a:t> onesnažuje z: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2165" y="992777"/>
            <a:ext cx="12334282" cy="5062266"/>
          </a:xfrm>
        </p:spPr>
        <p:txBody>
          <a:bodyPr/>
          <a:lstStyle/>
          <a:p>
            <a:pPr marL="0" indent="0" algn="ctr">
              <a:buNone/>
            </a:pP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napačno in čezmerno rabo škropiv in gnojil. </a:t>
            </a:r>
          </a:p>
          <a:p>
            <a:pPr marL="0" indent="0" algn="ctr">
              <a:buNone/>
            </a:pP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Ta škodljiva sredstva pronicajo skozi plasti zemlje v PODTALNICO.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65" y="2832849"/>
            <a:ext cx="5346226" cy="402515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41" y="2832848"/>
            <a:ext cx="5897659" cy="40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CBB973-15D1-4089-A9FA-5644FB3A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6546"/>
            <a:ext cx="10515600" cy="1325563"/>
          </a:xfrm>
        </p:spPr>
        <p:txBody>
          <a:bodyPr/>
          <a:lstStyle/>
          <a:p>
            <a:r>
              <a:rPr lang="sl-SI" dirty="0"/>
              <a:t>Živa bitja so medsebojno odvisna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F6E7844-9A75-4A9F-A6D9-55C4BAA5A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2" t="30564" r="5499" b="32352"/>
          <a:stretch/>
        </p:blipFill>
        <p:spPr>
          <a:xfrm>
            <a:off x="1039906" y="746005"/>
            <a:ext cx="10112188" cy="24140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1B8028A-72B0-42C9-8D07-5F2B98C24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5" t="23530" r="6765" b="26274"/>
          <a:stretch/>
        </p:blipFill>
        <p:spPr>
          <a:xfrm>
            <a:off x="860612" y="3290046"/>
            <a:ext cx="10847294" cy="34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15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5941" y="121377"/>
            <a:ext cx="10515600" cy="610825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rgbClr val="FF3399"/>
                </a:solidFill>
                <a:latin typeface="Berlin Sans FB Demi" panose="020E0802020502020306" pitchFamily="34" charset="0"/>
              </a:rPr>
              <a:t>INDUSTRIJA</a:t>
            </a:r>
            <a:r>
              <a:rPr lang="sl-SI" dirty="0">
                <a:latin typeface="Berlin Sans FB Demi" panose="020E0802020502020306" pitchFamily="34" charset="0"/>
              </a:rPr>
              <a:t> onesnažuje s: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95941" y="924334"/>
            <a:ext cx="11157859" cy="51307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težkimi kovinami, ki so zelo strupene in nastajajo pri procesih.</a:t>
            </a:r>
            <a:endParaRPr lang="sl-S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V industriji težke kovine spuščajo v okolje z odpadnimi vodami kot tudi z izpušnimi plini v ozračje.</a:t>
            </a:r>
          </a:p>
          <a:p>
            <a:pPr marL="0" indent="0">
              <a:buNone/>
            </a:pPr>
            <a:endParaRPr lang="sl-SI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1" y="3048000"/>
            <a:ext cx="5719467" cy="381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796" y="3048001"/>
            <a:ext cx="5938263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192132"/>
            <a:ext cx="10515600" cy="610825"/>
          </a:xfrm>
        </p:spPr>
        <p:txBody>
          <a:bodyPr>
            <a:noAutofit/>
          </a:bodyPr>
          <a:lstStyle/>
          <a:p>
            <a:r>
              <a:rPr lang="sl-SI" sz="5400" dirty="0">
                <a:solidFill>
                  <a:srgbClr val="FF3399"/>
                </a:solidFill>
                <a:latin typeface="Berlin Sans FB Demi" panose="020E0802020502020306" pitchFamily="34" charset="0"/>
              </a:rPr>
              <a:t>PROMET</a:t>
            </a:r>
            <a:endParaRPr lang="sl-SI" sz="5400" dirty="0">
              <a:latin typeface="Berlin Sans FB Demi" panose="020E0802020502020306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8600" y="1057835"/>
            <a:ext cx="11125200" cy="49972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razlitje nafte,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promet,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Izpušni plini gredo v ozračje </a:t>
            </a:r>
          </a:p>
          <a:p>
            <a:pPr marL="0" indent="0">
              <a:buNone/>
            </a:pP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in v obliki padavin 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padejo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 nazaj na </a:t>
            </a:r>
          </a:p>
          <a:p>
            <a:pPr marL="0" indent="0">
              <a:buNone/>
            </a:pP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Zemljo ter pronicajo v podtalnico.</a:t>
            </a:r>
            <a:endParaRPr lang="sl-S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69" y="3781024"/>
            <a:ext cx="4709394" cy="291777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93" y="159199"/>
            <a:ext cx="4301810" cy="286235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39" y="3140765"/>
            <a:ext cx="5011318" cy="35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240" y="0"/>
            <a:ext cx="11689976" cy="2620899"/>
          </a:xfrm>
        </p:spPr>
        <p:txBody>
          <a:bodyPr>
            <a:noAutofit/>
          </a:bodyPr>
          <a:lstStyle/>
          <a:p>
            <a:pPr algn="just"/>
            <a:r>
              <a:rPr lang="sl-S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ŠKODLJIVE SNOVI</a:t>
            </a:r>
            <a:r>
              <a:rPr lang="sl-SI" sz="2800" b="1" dirty="0"/>
              <a:t>, ki nastanejo pri </a:t>
            </a:r>
            <a:r>
              <a:rPr lang="sl-SI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INDUSTRIJI, KMETIJSTVU, PROMETU, GOSPODINJSTVU</a:t>
            </a:r>
            <a:r>
              <a:rPr lang="sl-SI" sz="2800" b="1" dirty="0"/>
              <a:t> se v obliki padavin vrnejo na Zemljo, pronicajo skozi plasti zemlje vse do podtalnice. Tako vplivajo na kakovost vode v podtalnici ter posledično na kakovost pitne vode.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5" y="2763226"/>
            <a:ext cx="10949741" cy="39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12011"/>
            <a:ext cx="11976847" cy="1473354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/>
              <a:t>Da smo zmanjšali onesnaženost voda, smo uvedli </a:t>
            </a:r>
            <a:r>
              <a:rPr lang="sl-SI" sz="3200" b="1" dirty="0">
                <a:solidFill>
                  <a:srgbClr val="FF3399"/>
                </a:solidFill>
              </a:rPr>
              <a:t>ČISTILNE NAPRAVE</a:t>
            </a:r>
            <a:r>
              <a:rPr lang="sl-SI" sz="3200" b="1" dirty="0"/>
              <a:t>, ki skrbijo za to, da se odpadne vode večkratno prečistijo skozi različne filtre in več čistilnih naprav.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57" y="1832427"/>
            <a:ext cx="3175363" cy="48135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77" y="1957809"/>
            <a:ext cx="6087956" cy="45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1976847" cy="2026024"/>
          </a:xfrm>
        </p:spPr>
        <p:txBody>
          <a:bodyPr>
            <a:noAutofit/>
          </a:bodyPr>
          <a:lstStyle/>
          <a:p>
            <a:pPr algn="ctr"/>
            <a:r>
              <a:rPr lang="sl-SI" sz="3200" b="1" dirty="0"/>
              <a:t>V primeru, da je PITNA VODA ONESNAŽENA, se priporoča PREKUHAVANJE ali pitje USTEKLENIČENE VODE, saj pitje takšne vode OGROŽA NAŠE ZDRAVJE.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78" y="2640091"/>
            <a:ext cx="5261268" cy="39408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55" y="2906461"/>
            <a:ext cx="5633045" cy="39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EBA2302-6676-4E13-B5F5-204A6E046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787D5D-CA04-408D-8FA5-34B3D2626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97" y="363070"/>
            <a:ext cx="7546903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53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096072" y="1475508"/>
            <a:ext cx="2929218" cy="271549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TLA IN PRST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304" y="4191000"/>
            <a:ext cx="2104986" cy="2156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8127" cy="42672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064" y="4191000"/>
            <a:ext cx="2161437" cy="21565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2847079" cy="213378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/>
          <a:srcRect l="8662" r="34263"/>
          <a:stretch/>
        </p:blipFill>
        <p:spPr>
          <a:xfrm>
            <a:off x="7025290" y="2908926"/>
            <a:ext cx="1971058" cy="345341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857" y="0"/>
            <a:ext cx="5163143" cy="34420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347" y="3427277"/>
            <a:ext cx="3112525" cy="2920248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505" y="-16512"/>
            <a:ext cx="2907163" cy="14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9" y="770081"/>
            <a:ext cx="3935846" cy="261543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7309" y="88323"/>
            <a:ext cx="11412682" cy="1034472"/>
          </a:xfrm>
        </p:spPr>
        <p:txBody>
          <a:bodyPr>
            <a:noAutofit/>
          </a:bodyPr>
          <a:lstStyle/>
          <a:p>
            <a:pPr algn="ctr"/>
            <a:b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Rastline za svojo rast potrebujejo toploto, svetlobo, zrak, vodo in prst. </a:t>
            </a:r>
            <a:b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l-SI" sz="2000" dirty="0"/>
              <a:t>Življenjska okolja, kjer ni prsti.</a:t>
            </a:r>
          </a:p>
        </p:txBody>
      </p:sp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315" y="3550034"/>
            <a:ext cx="4175832" cy="27860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t="13842" b="14058"/>
          <a:stretch/>
        </p:blipFill>
        <p:spPr>
          <a:xfrm>
            <a:off x="4616232" y="1298839"/>
            <a:ext cx="2909411" cy="20976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697" y="770080"/>
            <a:ext cx="3930294" cy="261543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697" y="3550034"/>
            <a:ext cx="3692177" cy="276826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232" y="4008582"/>
            <a:ext cx="3181927" cy="19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437" y="249020"/>
            <a:ext cx="10515600" cy="419966"/>
          </a:xfrm>
        </p:spPr>
        <p:txBody>
          <a:bodyPr>
            <a:noAutofit/>
          </a:bodyPr>
          <a:lstStyle/>
          <a:p>
            <a:pPr algn="ctr"/>
            <a:r>
              <a:rPr lang="sl-SI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Nekatera življenjska okolja  so bogata s prstjo.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96" y="904585"/>
            <a:ext cx="4202324" cy="20233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3" y="904585"/>
            <a:ext cx="3474651" cy="26026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90" y="3507219"/>
            <a:ext cx="4366328" cy="24451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166" y="1990629"/>
            <a:ext cx="2390797" cy="31918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693" y="3978418"/>
            <a:ext cx="3501393" cy="23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097280" y="138823"/>
          <a:ext cx="10058400" cy="93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97280" y="986753"/>
            <a:ext cx="10058400" cy="85128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l-SI" dirty="0"/>
              <a:t>Tla se razvijajo več milijon let. Nastanejo na prepereli kamnini. </a:t>
            </a:r>
          </a:p>
          <a:p>
            <a:pPr algn="ctr"/>
            <a:r>
              <a:rPr lang="sl-SI" dirty="0"/>
              <a:t>Na nastanek tal vplivajo DEJAVNIKI OKOLJA. (podnebje) In sicer: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15" y="2440931"/>
            <a:ext cx="5279594" cy="127417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77446" y="1939429"/>
            <a:ext cx="555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TEMPERATURNE RAZLIKE MED DNEVOM IN NOČJO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37779"/>
            <a:ext cx="5108891" cy="197527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2463962" y="3937669"/>
            <a:ext cx="198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VETER</a:t>
            </a:r>
            <a:r>
              <a:rPr lang="sl-SI" dirty="0"/>
              <a:t>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1389" y="4144059"/>
            <a:ext cx="4402543" cy="2122558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8135389" y="3873370"/>
            <a:ext cx="3020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VREMENSKE SPREMEMBE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9519" y="2481858"/>
            <a:ext cx="1615580" cy="124978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3043" y="2440931"/>
            <a:ext cx="1646063" cy="1268078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8649249" y="1999568"/>
            <a:ext cx="182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PODNEBJE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911" y="4273480"/>
            <a:ext cx="1837138" cy="1837138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5921564" y="3944831"/>
            <a:ext cx="182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</a:t>
            </a:r>
          </a:p>
        </p:txBody>
      </p:sp>
    </p:spTree>
    <p:extLst>
      <p:ext uri="{BB962C8B-B14F-4D97-AF65-F5344CB8AC3E}">
        <p14:creationId xmlns:p14="http://schemas.microsoft.com/office/powerpoint/2010/main" val="7824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3B9AFCD-91A4-4653-ACF2-4F1614C5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5" y="2468131"/>
            <a:ext cx="6688067" cy="4476546"/>
          </a:xfrm>
          <a:prstGeom prst="rect">
            <a:avLst/>
          </a:prstGeom>
        </p:spPr>
      </p:pic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A6795D04-F05F-446F-9F17-9D484A35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68" t="17545" r="48553" b="47802"/>
          <a:stretch/>
        </p:blipFill>
        <p:spPr>
          <a:xfrm>
            <a:off x="0" y="0"/>
            <a:ext cx="6502414" cy="42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4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838200" y="157019"/>
          <a:ext cx="10515600" cy="55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jeZBesedilom 2"/>
          <p:cNvSpPr txBox="1"/>
          <p:nvPr/>
        </p:nvSpPr>
        <p:spPr>
          <a:xfrm>
            <a:off x="355600" y="945802"/>
            <a:ext cx="1148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996600"/>
                </a:solidFill>
              </a:rPr>
              <a:t>večji kosi kamnin              </a:t>
            </a:r>
            <a:r>
              <a:rPr lang="sl-SI" sz="2800" dirty="0">
                <a:solidFill>
                  <a:srgbClr val="996600"/>
                </a:solidFill>
              </a:rPr>
              <a:t>manjši kosi kamnin </a:t>
            </a:r>
            <a:r>
              <a:rPr lang="sl-SI" dirty="0">
                <a:solidFill>
                  <a:srgbClr val="996600"/>
                </a:solidFill>
              </a:rPr>
              <a:t>                        še manjši koščki kamnin</a:t>
            </a:r>
          </a:p>
        </p:txBody>
      </p:sp>
      <p:sp>
        <p:nvSpPr>
          <p:cNvPr id="4" name="Desna puščica 3"/>
          <p:cNvSpPr/>
          <p:nvPr/>
        </p:nvSpPr>
        <p:spPr>
          <a:xfrm>
            <a:off x="3879273" y="1329699"/>
            <a:ext cx="757382" cy="101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>
            <a:off x="8072582" y="1329699"/>
            <a:ext cx="757382" cy="101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7"/>
          <a:srcRect t="-75" b="2891"/>
          <a:stretch/>
        </p:blipFill>
        <p:spPr>
          <a:xfrm>
            <a:off x="2715356" y="1745673"/>
            <a:ext cx="6225443" cy="4535054"/>
          </a:xfrm>
          <a:prstGeom prst="rect">
            <a:avLst/>
          </a:prstGeom>
        </p:spPr>
      </p:pic>
      <p:sp>
        <p:nvSpPr>
          <p:cNvPr id="20" name="PoljeZBesedilom 19"/>
          <p:cNvSpPr txBox="1"/>
          <p:nvPr/>
        </p:nvSpPr>
        <p:spPr>
          <a:xfrm>
            <a:off x="1570181" y="5708287"/>
            <a:ext cx="230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Matična podlaga </a:t>
            </a:r>
            <a:r>
              <a:rPr lang="sl-SI" dirty="0"/>
              <a:t>je osnovna kamnina.</a:t>
            </a:r>
          </a:p>
        </p:txBody>
      </p:sp>
    </p:spTree>
    <p:extLst>
      <p:ext uri="{BB962C8B-B14F-4D97-AF65-F5344CB8AC3E}">
        <p14:creationId xmlns:p14="http://schemas.microsoft.com/office/powerpoint/2010/main" val="19181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37" y="0"/>
            <a:ext cx="2881745" cy="38382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02" y="188553"/>
            <a:ext cx="5244577" cy="25731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6953"/>
            <a:ext cx="3580674" cy="238277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5070764" y="2761673"/>
            <a:ext cx="6049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400" dirty="0"/>
              <a:t>Bakterije, glive, lišaji, mahovi in druge rastline uspevajo v zelo skromnih razmerah. </a:t>
            </a:r>
          </a:p>
          <a:p>
            <a:pPr algn="just">
              <a:lnSpc>
                <a:spcPct val="150000"/>
              </a:lnSpc>
            </a:pPr>
            <a:r>
              <a:rPr lang="sl-SI" sz="2400" dirty="0"/>
              <a:t>Ko skozi leta iz odmrlih delcev in drobcev kamnin nastane dovolj prsti za ukoreninjenje še drugih rastlin, korenine le-teh prodirajo skozi razpoke in povzročajo preperevanje (razpadanje kamnin).</a:t>
            </a:r>
          </a:p>
        </p:txBody>
      </p:sp>
    </p:spTree>
    <p:extLst>
      <p:ext uri="{BB962C8B-B14F-4D97-AF65-F5344CB8AC3E}">
        <p14:creationId xmlns:p14="http://schemas.microsoft.com/office/powerpoint/2010/main" val="36555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526473" y="295563"/>
          <a:ext cx="3419764" cy="70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27417" y="522297"/>
            <a:ext cx="7146864" cy="533466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85092" y="1282317"/>
            <a:ext cx="3528290" cy="97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Prst je zmes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delcev kamnin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humusa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01966" y="2235522"/>
            <a:ext cx="3500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V vmesnih prostorčkih sta še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zrak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</a:t>
            </a:r>
            <a:r>
              <a:rPr lang="sl-SI" sz="2800" dirty="0"/>
              <a:t>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618839" y="3749963"/>
            <a:ext cx="35005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800" dirty="0">
                <a:solidFill>
                  <a:srgbClr val="00B0F0"/>
                </a:solidFill>
              </a:rPr>
              <a:t>Humus</a:t>
            </a:r>
            <a:r>
              <a:rPr lang="sl-SI" sz="2800" dirty="0"/>
              <a:t> je zgornja plast prsti, ki nastane iz odmrlih rastlin in živali. </a:t>
            </a:r>
          </a:p>
          <a:p>
            <a:pPr algn="just"/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88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2187" y="461819"/>
            <a:ext cx="11759740" cy="1819563"/>
          </a:xfrm>
        </p:spPr>
        <p:txBody>
          <a:bodyPr>
            <a:noAutofit/>
          </a:bodyPr>
          <a:lstStyle/>
          <a:p>
            <a:pPr algn="just"/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POMEMBNO VLOGO </a:t>
            </a:r>
            <a:r>
              <a:rPr lang="sl-SI" sz="3600" dirty="0"/>
              <a:t>pri nastanku prsti imajo v humusu drobna bitja, glive, bakterije, pa tudi večje živali (strige, deževniki, mokrice), ki odpadlo listje in druge snovi razgradijo. </a:t>
            </a:r>
            <a:br>
              <a:rPr lang="sl-SI" sz="3600" dirty="0"/>
            </a:br>
            <a:r>
              <a:rPr lang="sl-SI" sz="3600" dirty="0"/>
              <a:t>TO SO 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RAZKROJEVALCI PRSTI.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18" y="3151954"/>
            <a:ext cx="7339039" cy="22304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30" y="1985817"/>
            <a:ext cx="3795244" cy="21324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279" y="4267200"/>
            <a:ext cx="2420348" cy="1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3341716" y="387928"/>
          <a:ext cx="5996247" cy="721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8408" y="1625600"/>
            <a:ext cx="10202363" cy="41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838200" y="365126"/>
          <a:ext cx="10515600" cy="63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2576" y="997527"/>
            <a:ext cx="11802334" cy="269701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57713" y="3694545"/>
            <a:ext cx="53122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accent4">
                    <a:lumMod val="75000"/>
                  </a:schemeClr>
                </a:solidFill>
              </a:rPr>
              <a:t>PEŠČENA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večji kamninski delci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več zraka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hitro pronicanje vode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hitro se izsuši</a:t>
            </a:r>
          </a:p>
          <a:p>
            <a:pPr marL="285750" indent="-285750">
              <a:buFontTx/>
              <a:buChar char="-"/>
            </a:pPr>
            <a:endParaRPr lang="sl-SI" sz="2200" dirty="0"/>
          </a:p>
          <a:p>
            <a:pPr marL="285750" indent="-285750">
              <a:buFontTx/>
              <a:buChar char="-"/>
            </a:pPr>
            <a:r>
              <a:rPr lang="sl-SI" sz="2200" i="1" dirty="0">
                <a:solidFill>
                  <a:schemeClr val="accent4">
                    <a:lumMod val="50000"/>
                  </a:schemeClr>
                </a:solidFill>
              </a:rPr>
              <a:t>Rastline, ki ne potrebujejo veliko vode.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839891" y="3694545"/>
            <a:ext cx="30295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accent2">
                    <a:lumMod val="50000"/>
                  </a:schemeClr>
                </a:solidFill>
              </a:rPr>
              <a:t>GLINENA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drobna zrnca gline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malo zraka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dobro zadržuje vodo</a:t>
            </a:r>
          </a:p>
          <a:p>
            <a:endParaRPr lang="sl-SI" sz="22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8580325" y="3694545"/>
            <a:ext cx="30295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bg2">
                    <a:lumMod val="50000"/>
                  </a:schemeClr>
                </a:solidFill>
              </a:rPr>
              <a:t>GOZDNA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veliko humusa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dobro zadržuje vodo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veliko zraka</a:t>
            </a:r>
          </a:p>
          <a:p>
            <a:endParaRPr lang="sl-SI" dirty="0"/>
          </a:p>
          <a:p>
            <a:pPr marL="285750" indent="-285750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77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značba mesta vsebine 7"/>
          <p:cNvGraphicFramePr>
            <a:graphicFrameLocks noGrp="1"/>
          </p:cNvGraphicFramePr>
          <p:nvPr>
            <p:ph idx="1"/>
            <p:extLst/>
          </p:nvPr>
        </p:nvGraphicFramePr>
        <p:xfrm>
          <a:off x="-378691" y="477520"/>
          <a:ext cx="12570691" cy="550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8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47782" y="166531"/>
          <a:ext cx="11757891" cy="145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01079" y="1737360"/>
            <a:ext cx="9250802" cy="43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47782" y="166531"/>
          <a:ext cx="11757891" cy="145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468"/>
          <a:stretch/>
        </p:blipFill>
        <p:spPr>
          <a:xfrm>
            <a:off x="3602182" y="1698581"/>
            <a:ext cx="5005137" cy="45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47781" y="267204"/>
          <a:ext cx="6183231" cy="573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34"/>
          <a:stretch/>
        </p:blipFill>
        <p:spPr>
          <a:xfrm>
            <a:off x="6229412" y="557222"/>
            <a:ext cx="5820036" cy="51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AFF5F8-5991-4B74-9302-20D981AF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6" y="2792103"/>
            <a:ext cx="3583770" cy="1320800"/>
          </a:xfrm>
        </p:spPr>
        <p:txBody>
          <a:bodyPr>
            <a:noAutofit/>
          </a:bodyPr>
          <a:lstStyle/>
          <a:p>
            <a:pPr algn="ctr"/>
            <a:r>
              <a:rPr lang="sl-SI" sz="6000" dirty="0"/>
              <a:t>KROŽENJE SNOVI V NARAVI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AD4A0D1-2730-4183-B7BA-CB5651B1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68" t="14069" r="27232" b="16670"/>
          <a:stretch/>
        </p:blipFill>
        <p:spPr>
          <a:xfrm>
            <a:off x="4535424" y="0"/>
            <a:ext cx="7656576" cy="69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47782" y="166532"/>
          <a:ext cx="11757891" cy="14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639" y="1736436"/>
            <a:ext cx="7196142" cy="41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880" y="4734560"/>
            <a:ext cx="11562080" cy="1656080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Peščena prst vpije zelo veliko prsti, a ta hitro izhlapi.</a:t>
            </a:r>
            <a:br>
              <a:rPr lang="sl-SI" sz="3200" dirty="0"/>
            </a:br>
            <a:r>
              <a:rPr lang="sl-SI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Glinena prst ima zelo malo malo praznih prostorov in ne vpije veliko vode.</a:t>
            </a:r>
            <a:br>
              <a:rPr lang="sl-SI" sz="3200" dirty="0"/>
            </a:br>
            <a:r>
              <a:rPr lang="sl-SI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Gozdna prst vodo vpije in jo tudi zadrži.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37" t="28972" r="10698"/>
          <a:stretch/>
        </p:blipFill>
        <p:spPr>
          <a:xfrm>
            <a:off x="2306319" y="671781"/>
            <a:ext cx="7254241" cy="43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828800"/>
            <a:ext cx="5420803" cy="3971364"/>
          </a:xfrm>
        </p:spPr>
        <p:txBody>
          <a:bodyPr/>
          <a:lstStyle/>
          <a:p>
            <a:pPr algn="ctr"/>
            <a:r>
              <a:rPr lang="sl-SI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ONESNAŽEVANJE TAL in PRSTI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803" y="1405026"/>
            <a:ext cx="6771197" cy="54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4055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91857" y="1028478"/>
            <a:ext cx="9404723" cy="1400530"/>
          </a:xfrm>
        </p:spPr>
        <p:txBody>
          <a:bodyPr/>
          <a:lstStyle/>
          <a:p>
            <a:pPr algn="ctr"/>
            <a:r>
              <a:rPr lang="sl-SI" sz="3200" dirty="0"/>
              <a:t>Tla onesnažujemo preko onesnaževanja zraka.</a:t>
            </a:r>
            <a:br>
              <a:rPr lang="sl-SI" sz="3200" dirty="0"/>
            </a:br>
            <a:r>
              <a:rPr lang="sl-SI" sz="3200" dirty="0"/>
              <a:t>ZRAK ONESNAŽUJE: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68"/>
          <a:stretch/>
        </p:blipFill>
        <p:spPr>
          <a:xfrm flipH="1">
            <a:off x="236677" y="598501"/>
            <a:ext cx="2354121" cy="19039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08672" y="2871748"/>
            <a:ext cx="5741863" cy="17450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b="10907"/>
          <a:stretch/>
        </p:blipFill>
        <p:spPr>
          <a:xfrm>
            <a:off x="1123950" y="2837536"/>
            <a:ext cx="6101603" cy="35585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965" y="3664402"/>
            <a:ext cx="833718" cy="497742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8108672" y="4986156"/>
            <a:ext cx="3631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Bradley Hand ITC" panose="03070402050302030203" pitchFamily="66" charset="0"/>
              </a:rPr>
              <a:t>Promet z izpusti plina (C0</a:t>
            </a:r>
            <a:r>
              <a:rPr lang="sl-SI" sz="1400" dirty="0">
                <a:latin typeface="Bradley Hand ITC" panose="03070402050302030203" pitchFamily="66" charset="0"/>
              </a:rPr>
              <a:t>2</a:t>
            </a:r>
            <a:r>
              <a:rPr lang="sl-SI" sz="2400" dirty="0">
                <a:latin typeface="Bradley Hand ITC" panose="03070402050302030203" pitchFamily="66" charset="0"/>
              </a:rPr>
              <a:t>) in drugih plinov močno onesnažuje ozračje.</a:t>
            </a:r>
            <a:endParaRPr lang="sl-SI" sz="1400" dirty="0">
              <a:latin typeface="Bradley Hand ITC" panose="03070402050302030203" pitchFamily="66" charset="0"/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2691857" y="2248923"/>
            <a:ext cx="3248297" cy="5069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2691857" y="2310581"/>
            <a:ext cx="306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NASELJA IN MESTA</a:t>
            </a:r>
          </a:p>
        </p:txBody>
      </p:sp>
      <p:sp>
        <p:nvSpPr>
          <p:cNvPr id="16" name="Zaobljeni pravokotnik 15"/>
          <p:cNvSpPr/>
          <p:nvPr/>
        </p:nvSpPr>
        <p:spPr>
          <a:xfrm>
            <a:off x="8290560" y="2382856"/>
            <a:ext cx="2281646" cy="415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8603828" y="2369795"/>
            <a:ext cx="165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</a:t>
            </a:r>
          </a:p>
        </p:txBody>
      </p:sp>
    </p:spTree>
    <p:extLst>
      <p:ext uri="{BB962C8B-B14F-4D97-AF65-F5344CB8AC3E}">
        <p14:creationId xmlns:p14="http://schemas.microsoft.com/office/powerpoint/2010/main" val="15863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ZRAK ONESNAŽEN S PLINI, S PADAVINAMI PADE NAZAJ NA TLA.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313" y="1853248"/>
            <a:ext cx="7036516" cy="4195481"/>
          </a:xfrm>
          <a:prstGeom prst="rect">
            <a:avLst/>
          </a:prstGeom>
        </p:spPr>
      </p:pic>
      <p:cxnSp>
        <p:nvCxnSpPr>
          <p:cNvPr id="6" name="Kolenski povezovalnik 5"/>
          <p:cNvCxnSpPr/>
          <p:nvPr/>
        </p:nvCxnSpPr>
        <p:spPr>
          <a:xfrm>
            <a:off x="9710057" y="3962400"/>
            <a:ext cx="1706880" cy="141078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3418" y="4207533"/>
            <a:ext cx="574293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678" y="1414240"/>
            <a:ext cx="5761219" cy="4194412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206240" y="3692434"/>
            <a:ext cx="200297" cy="1001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isekana desna puščica 7"/>
          <p:cNvSpPr/>
          <p:nvPr/>
        </p:nvSpPr>
        <p:spPr>
          <a:xfrm rot="5400000">
            <a:off x="3383279" y="3899739"/>
            <a:ext cx="1846217" cy="363868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isekana desna puščica 8"/>
          <p:cNvSpPr/>
          <p:nvPr/>
        </p:nvSpPr>
        <p:spPr>
          <a:xfrm rot="5400000">
            <a:off x="4171404" y="4011243"/>
            <a:ext cx="1846217" cy="363868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isekana desna puščica 9"/>
          <p:cNvSpPr/>
          <p:nvPr/>
        </p:nvSpPr>
        <p:spPr>
          <a:xfrm rot="5400000">
            <a:off x="5249070" y="4113100"/>
            <a:ext cx="1846217" cy="363868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isekana desna puščica 10"/>
          <p:cNvSpPr/>
          <p:nvPr/>
        </p:nvSpPr>
        <p:spPr>
          <a:xfrm rot="5400000">
            <a:off x="7482422" y="3660254"/>
            <a:ext cx="1846217" cy="363868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Diagram poteka: nadomestni process 11"/>
          <p:cNvSpPr/>
          <p:nvPr/>
        </p:nvSpPr>
        <p:spPr>
          <a:xfrm>
            <a:off x="5913120" y="5218143"/>
            <a:ext cx="2203269" cy="36405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5950078" y="5218143"/>
            <a:ext cx="210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rgbClr val="FF0000"/>
                </a:solidFill>
              </a:rPr>
              <a:t>PODTALNICA</a:t>
            </a:r>
          </a:p>
        </p:txBody>
      </p:sp>
      <p:cxnSp>
        <p:nvCxnSpPr>
          <p:cNvPr id="16" name="Kolenski povezovalnik 15"/>
          <p:cNvCxnSpPr/>
          <p:nvPr/>
        </p:nvCxnSpPr>
        <p:spPr>
          <a:xfrm>
            <a:off x="269966" y="487680"/>
            <a:ext cx="1210491" cy="7522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1741713" y="863826"/>
            <a:ext cx="875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PADAVINE (voda) PRONICAJO V TLA VSE DO PODTALNICE. </a:t>
            </a:r>
          </a:p>
        </p:txBody>
      </p:sp>
      <p:cxnSp>
        <p:nvCxnSpPr>
          <p:cNvPr id="19" name="Raven puščični povezovalnik 18"/>
          <p:cNvCxnSpPr>
            <a:stCxn id="13" idx="2"/>
          </p:cNvCxnSpPr>
          <p:nvPr/>
        </p:nvCxnSpPr>
        <p:spPr>
          <a:xfrm>
            <a:off x="7000088" y="5618253"/>
            <a:ext cx="19021" cy="381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jeZBesedilom 19"/>
          <p:cNvSpPr txBox="1"/>
          <p:nvPr/>
        </p:nvSpPr>
        <p:spPr>
          <a:xfrm>
            <a:off x="3523706" y="5993283"/>
            <a:ext cx="719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Bradley Hand ITC" panose="03070402050302030203" pitchFamily="66" charset="0"/>
              </a:rPr>
              <a:t>Podtalnica ali podzemna voda se nahaja pod površjem. </a:t>
            </a:r>
          </a:p>
          <a:p>
            <a:pPr algn="ctr"/>
            <a:r>
              <a:rPr lang="sl-SI" sz="2400" dirty="0">
                <a:latin typeface="Bradley Hand ITC" panose="03070402050302030203" pitchFamily="66" charset="0"/>
              </a:rPr>
              <a:t>Je glavni vir PITNE VODE.  </a:t>
            </a:r>
          </a:p>
        </p:txBody>
      </p:sp>
    </p:spTree>
    <p:extLst>
      <p:ext uri="{BB962C8B-B14F-4D97-AF65-F5344CB8AC3E}">
        <p14:creationId xmlns:p14="http://schemas.microsoft.com/office/powerpoint/2010/main" val="26637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466" y="762000"/>
            <a:ext cx="8183351" cy="5447043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 flipV="1">
            <a:off x="400082" y="4167052"/>
            <a:ext cx="2752164" cy="8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0818" y="383805"/>
            <a:ext cx="2000250" cy="2286000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470005" y="3048314"/>
            <a:ext cx="2612315" cy="984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517183" y="3124849"/>
            <a:ext cx="2259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in TOVARNE</a:t>
            </a:r>
          </a:p>
        </p:txBody>
      </p:sp>
    </p:spTree>
    <p:extLst>
      <p:ext uri="{BB962C8B-B14F-4D97-AF65-F5344CB8AC3E}">
        <p14:creationId xmlns:p14="http://schemas.microsoft.com/office/powerpoint/2010/main" val="216399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Kolenski povezovalnik 9"/>
          <p:cNvCxnSpPr/>
          <p:nvPr/>
        </p:nvCxnSpPr>
        <p:spPr>
          <a:xfrm>
            <a:off x="0" y="191461"/>
            <a:ext cx="1375955" cy="766354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/>
          <a:srcRect b="7523"/>
          <a:stretch/>
        </p:blipFill>
        <p:spPr>
          <a:xfrm>
            <a:off x="1393393" y="191461"/>
            <a:ext cx="2334805" cy="2329092"/>
          </a:xfrm>
          <a:prstGeom prst="rect">
            <a:avLst/>
          </a:prstGeom>
        </p:spPr>
      </p:pic>
      <p:cxnSp>
        <p:nvCxnSpPr>
          <p:cNvPr id="13" name="Kolenski povezovalnik 12"/>
          <p:cNvCxnSpPr/>
          <p:nvPr/>
        </p:nvCxnSpPr>
        <p:spPr>
          <a:xfrm>
            <a:off x="3883343" y="1431984"/>
            <a:ext cx="602070" cy="596990"/>
          </a:xfrm>
          <a:prstGeom prst="bentConnector3">
            <a:avLst>
              <a:gd name="adj1" fmla="val 9917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991" y="2286167"/>
            <a:ext cx="4976449" cy="3317632"/>
          </a:xfrm>
          <a:prstGeom prst="rect">
            <a:avLst/>
          </a:prstGeom>
        </p:spPr>
      </p:pic>
      <p:cxnSp>
        <p:nvCxnSpPr>
          <p:cNvPr id="18" name="Raven puščični povezovalnik 17"/>
          <p:cNvCxnSpPr/>
          <p:nvPr/>
        </p:nvCxnSpPr>
        <p:spPr>
          <a:xfrm>
            <a:off x="8800440" y="2577991"/>
            <a:ext cx="5312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aokroži kota na isti strani pravokotnika 18"/>
          <p:cNvSpPr/>
          <p:nvPr/>
        </p:nvSpPr>
        <p:spPr>
          <a:xfrm>
            <a:off x="9461645" y="1651334"/>
            <a:ext cx="2394429" cy="151529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oljeZBesedilom 19"/>
          <p:cNvSpPr txBox="1"/>
          <p:nvPr/>
        </p:nvSpPr>
        <p:spPr>
          <a:xfrm>
            <a:off x="9218022" y="1982485"/>
            <a:ext cx="2660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FFFF00"/>
                </a:solidFill>
              </a:rPr>
              <a:t>DIVJA ODLAGALIŠČA</a:t>
            </a:r>
          </a:p>
        </p:txBody>
      </p:sp>
      <p:cxnSp>
        <p:nvCxnSpPr>
          <p:cNvPr id="23" name="Raven puščični povezovalnik 22"/>
          <p:cNvCxnSpPr/>
          <p:nvPr/>
        </p:nvCxnSpPr>
        <p:spPr>
          <a:xfrm>
            <a:off x="10658859" y="2967865"/>
            <a:ext cx="0" cy="6008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jeZBesedilom 23"/>
          <p:cNvSpPr txBox="1"/>
          <p:nvPr/>
        </p:nvSpPr>
        <p:spPr>
          <a:xfrm>
            <a:off x="9066051" y="3944983"/>
            <a:ext cx="2969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Bradley Hand ITC" panose="03070402050302030203" pitchFamily="66" charset="0"/>
              </a:rPr>
              <a:t>To so mesta v naravi, kjer so neprimerno odloženi odpadki in povzročajo škodo naravi.</a:t>
            </a:r>
          </a:p>
        </p:txBody>
      </p:sp>
    </p:spTree>
    <p:extLst>
      <p:ext uri="{BB962C8B-B14F-4D97-AF65-F5344CB8AC3E}">
        <p14:creationId xmlns:p14="http://schemas.microsoft.com/office/powerpoint/2010/main" val="229302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516" y="1132113"/>
            <a:ext cx="5890933" cy="3287963"/>
          </a:xfrm>
          <a:prstGeom prst="rect">
            <a:avLst/>
          </a:prstGeom>
        </p:spPr>
      </p:pic>
      <p:cxnSp>
        <p:nvCxnSpPr>
          <p:cNvPr id="9" name="Kolenski povezovalnik 8"/>
          <p:cNvCxnSpPr/>
          <p:nvPr/>
        </p:nvCxnSpPr>
        <p:spPr>
          <a:xfrm>
            <a:off x="0" y="1489166"/>
            <a:ext cx="1254035" cy="818605"/>
          </a:xfrm>
          <a:prstGeom prst="bentConnector3">
            <a:avLst>
              <a:gd name="adj1" fmla="val 3194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7846421" y="3207773"/>
            <a:ext cx="31525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NEUSTREZNA RABA in ODLAGANJE ODPADKOV V NARAVO.</a:t>
            </a:r>
          </a:p>
        </p:txBody>
      </p:sp>
      <p:cxnSp>
        <p:nvCxnSpPr>
          <p:cNvPr id="13" name="Raven puščični povezovalnik 12"/>
          <p:cNvCxnSpPr/>
          <p:nvPr/>
        </p:nvCxnSpPr>
        <p:spPr>
          <a:xfrm>
            <a:off x="4709365" y="4667794"/>
            <a:ext cx="0" cy="836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98977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Kolenski povezovalnik 4"/>
          <p:cNvCxnSpPr/>
          <p:nvPr/>
        </p:nvCxnSpPr>
        <p:spPr>
          <a:xfrm rot="16200000" flipH="1">
            <a:off x="543786" y="102324"/>
            <a:ext cx="661851" cy="45720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5" y="753994"/>
            <a:ext cx="2150508" cy="143185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342353" y="941888"/>
            <a:ext cx="2464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RABA UMETNIH GNOJIL</a:t>
            </a:r>
          </a:p>
        </p:txBody>
      </p:sp>
      <p:cxnSp>
        <p:nvCxnSpPr>
          <p:cNvPr id="9" name="Kolenski povezovalnik 8"/>
          <p:cNvCxnSpPr/>
          <p:nvPr/>
        </p:nvCxnSpPr>
        <p:spPr>
          <a:xfrm>
            <a:off x="4511043" y="1403458"/>
            <a:ext cx="814251" cy="457305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17" y="753994"/>
            <a:ext cx="3007611" cy="2000061"/>
          </a:xfrm>
          <a:prstGeom prst="rect">
            <a:avLst/>
          </a:prstGeom>
        </p:spPr>
      </p:pic>
      <p:cxnSp>
        <p:nvCxnSpPr>
          <p:cNvPr id="13" name="Kolenski povezovalnik 12"/>
          <p:cNvCxnSpPr/>
          <p:nvPr/>
        </p:nvCxnSpPr>
        <p:spPr>
          <a:xfrm rot="5400000">
            <a:off x="6827521" y="3030583"/>
            <a:ext cx="748937" cy="53993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198" y="3847042"/>
            <a:ext cx="5565791" cy="2348884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7393577" y="4693920"/>
            <a:ext cx="22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ŠKROPIV</a:t>
            </a:r>
          </a:p>
        </p:txBody>
      </p:sp>
      <p:sp>
        <p:nvSpPr>
          <p:cNvPr id="16" name="Eksplozija 2 15"/>
          <p:cNvSpPr/>
          <p:nvPr/>
        </p:nvSpPr>
        <p:spPr>
          <a:xfrm>
            <a:off x="8116389" y="2072640"/>
            <a:ext cx="3988526" cy="262128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/>
          <p:cNvSpPr txBox="1"/>
          <p:nvPr/>
        </p:nvSpPr>
        <p:spPr>
          <a:xfrm rot="20676996">
            <a:off x="8933795" y="2860249"/>
            <a:ext cx="27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FF00"/>
                </a:solidFill>
              </a:rPr>
              <a:t>INTENZIVNO KMETIJSTVO</a:t>
            </a:r>
          </a:p>
        </p:txBody>
      </p:sp>
    </p:spTree>
    <p:extLst>
      <p:ext uri="{BB962C8B-B14F-4D97-AF65-F5344CB8AC3E}">
        <p14:creationId xmlns:p14="http://schemas.microsoft.com/office/powerpoint/2010/main" val="58613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480"/>
            <a:ext cx="12191999" cy="60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45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98" y="1297561"/>
            <a:ext cx="4502863" cy="3460877"/>
          </a:xfrm>
          <a:prstGeom prst="rect">
            <a:avLst/>
          </a:prstGeom>
        </p:spPr>
      </p:pic>
      <p:cxnSp>
        <p:nvCxnSpPr>
          <p:cNvPr id="6" name="Kolenski povezovalnik 5"/>
          <p:cNvCxnSpPr/>
          <p:nvPr/>
        </p:nvCxnSpPr>
        <p:spPr>
          <a:xfrm rot="16200000" flipH="1">
            <a:off x="1989640" y="409303"/>
            <a:ext cx="1210491" cy="391886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1158241" y="4845507"/>
            <a:ext cx="364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Razlita nafta pronica v tla.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9" y="1223057"/>
            <a:ext cx="4551994" cy="3535381"/>
          </a:xfrm>
          <a:prstGeom prst="rect">
            <a:avLst/>
          </a:prstGeom>
        </p:spPr>
      </p:pic>
      <p:cxnSp>
        <p:nvCxnSpPr>
          <p:cNvPr id="10" name="Kolenski povezovalnik 9"/>
          <p:cNvCxnSpPr/>
          <p:nvPr/>
        </p:nvCxnSpPr>
        <p:spPr>
          <a:xfrm>
            <a:off x="5138057" y="2508069"/>
            <a:ext cx="1428206" cy="618308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6923313" y="5018083"/>
            <a:ext cx="453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POPLAVE</a:t>
            </a:r>
            <a:r>
              <a:rPr lang="sl-SI" dirty="0"/>
              <a:t> pomenijo nevarnost za onesnaževanje tal in prsti zaradi vsebnosti bencina in nafte. </a:t>
            </a:r>
          </a:p>
        </p:txBody>
      </p:sp>
    </p:spTree>
    <p:extLst>
      <p:ext uri="{BB962C8B-B14F-4D97-AF65-F5344CB8AC3E}">
        <p14:creationId xmlns:p14="http://schemas.microsoft.com/office/powerpoint/2010/main" val="273144449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91094" y="659944"/>
            <a:ext cx="4134895" cy="740983"/>
          </a:xfrm>
        </p:spPr>
        <p:txBody>
          <a:bodyPr/>
          <a:lstStyle/>
          <a:p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Kaj to pomeni?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30" y="2302309"/>
            <a:ext cx="2550891" cy="25508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850" y="1396425"/>
            <a:ext cx="1375143" cy="17958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135" y="4241073"/>
            <a:ext cx="2577105" cy="154626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740336" y="5085807"/>
            <a:ext cx="2804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b="1" dirty="0">
                <a:latin typeface="Bradley Hand ITC" panose="03070402050302030203" pitchFamily="66" charset="0"/>
              </a:rPr>
              <a:t>Rastline VSRKAJO skozi korenine  škodljive in strupene snovi, ki se zadržijo v tleh. </a:t>
            </a:r>
          </a:p>
          <a:p>
            <a:pPr algn="just"/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1006169" y="1823555"/>
            <a:ext cx="262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Bradley Hand ITC" panose="03070402050302030203" pitchFamily="66" charset="0"/>
              </a:rPr>
              <a:t>RASTLINE pa 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5751719" y="3255031"/>
            <a:ext cx="1319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Bradley Hand ITC" panose="03070402050302030203" pitchFamily="66" charset="0"/>
              </a:rPr>
              <a:t>ŽIVALI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6165816" y="5824174"/>
            <a:ext cx="13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Bradley Hand ITC" panose="03070402050302030203" pitchFamily="66" charset="0"/>
              </a:rPr>
              <a:t>LJUDI</a:t>
            </a:r>
          </a:p>
        </p:txBody>
      </p:sp>
      <p:sp>
        <p:nvSpPr>
          <p:cNvPr id="14" name="Prisekana desna puščica 13"/>
          <p:cNvSpPr/>
          <p:nvPr/>
        </p:nvSpPr>
        <p:spPr>
          <a:xfrm rot="20172799">
            <a:off x="3957471" y="2465260"/>
            <a:ext cx="1476249" cy="24162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isekana desna puščica 14"/>
          <p:cNvSpPr/>
          <p:nvPr/>
        </p:nvSpPr>
        <p:spPr>
          <a:xfrm rot="1178796">
            <a:off x="4037261" y="4247271"/>
            <a:ext cx="1476249" cy="24162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oljeZBesedilom 15"/>
          <p:cNvSpPr txBox="1"/>
          <p:nvPr/>
        </p:nvSpPr>
        <p:spPr>
          <a:xfrm>
            <a:off x="3472658" y="3126416"/>
            <a:ext cx="1064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SO HRANA ZA</a:t>
            </a:r>
          </a:p>
        </p:txBody>
      </p:sp>
      <p:sp>
        <p:nvSpPr>
          <p:cNvPr id="18" name="Škarnice 17"/>
          <p:cNvSpPr/>
          <p:nvPr/>
        </p:nvSpPr>
        <p:spPr>
          <a:xfrm>
            <a:off x="8294989" y="2302309"/>
            <a:ext cx="1096543" cy="25508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9509281" y="2054387"/>
            <a:ext cx="2488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latin typeface="Bradley Hand ITC" panose="03070402050302030203" pitchFamily="66" charset="0"/>
              </a:rPr>
              <a:t>To pomeni, da škodljive snovi, ki jih vsrkajo rastline, posledično vstopajo v telo živali in ljudi, s čimer ŠKODUJEMO SVOJEMU ZDRAVJU.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FE08C12-364B-487C-B8C5-36A917F69165}"/>
              </a:ext>
            </a:extLst>
          </p:cNvPr>
          <p:cNvSpPr txBox="1"/>
          <p:nvPr/>
        </p:nvSpPr>
        <p:spPr>
          <a:xfrm>
            <a:off x="292100" y="199387"/>
            <a:ext cx="4298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SNOVI, KI  SE ZADRŽIJO V TLEH, VODI.</a:t>
            </a:r>
          </a:p>
        </p:txBody>
      </p: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1F7BA1C1-D1AF-423A-A635-DF21EF1BD377}"/>
              </a:ext>
            </a:extLst>
          </p:cNvPr>
          <p:cNvCxnSpPr>
            <a:cxnSpLocks/>
          </p:cNvCxnSpPr>
          <p:nvPr/>
        </p:nvCxnSpPr>
        <p:spPr>
          <a:xfrm flipV="1">
            <a:off x="1575355" y="1063958"/>
            <a:ext cx="2835274" cy="1236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37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  <p:bldP spid="15" grpId="0" animBg="1"/>
      <p:bldP spid="16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prehranjevalna veri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0" y="1105258"/>
            <a:ext cx="11550503" cy="31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 za prehranjevalna ver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2" y="4191619"/>
            <a:ext cx="10852641" cy="25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E789C11-0CC1-4C98-8ED5-70E2B9153887}"/>
              </a:ext>
            </a:extLst>
          </p:cNvPr>
          <p:cNvSpPr txBox="1"/>
          <p:nvPr/>
        </p:nvSpPr>
        <p:spPr>
          <a:xfrm>
            <a:off x="482480" y="304800"/>
            <a:ext cx="859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PRIMERI PREHRANJEVALNIH VERIG</a:t>
            </a:r>
          </a:p>
        </p:txBody>
      </p:sp>
    </p:spTree>
    <p:extLst>
      <p:ext uri="{BB962C8B-B14F-4D97-AF65-F5344CB8AC3E}">
        <p14:creationId xmlns:p14="http://schemas.microsoft.com/office/powerpoint/2010/main" val="290911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B712478-E61D-4410-8198-C8AB784E2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5282" y="1488140"/>
            <a:ext cx="5366472" cy="448541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6901093-1F11-4DB4-8DA9-E9392B48E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0" t="25600" r="50000" b="31734"/>
          <a:stretch/>
        </p:blipFill>
        <p:spPr>
          <a:xfrm>
            <a:off x="0" y="134934"/>
            <a:ext cx="6766560" cy="65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0" y="0"/>
            <a:ext cx="10515600" cy="1631576"/>
          </a:xfrm>
        </p:spPr>
        <p:txBody>
          <a:bodyPr/>
          <a:lstStyle/>
          <a:p>
            <a:r>
              <a:rPr lang="sl-SI" sz="3200" dirty="0"/>
              <a:t>Voda je tekočina brez barve, vonja in okusa (neoporečna voda).</a:t>
            </a:r>
          </a:p>
          <a:p>
            <a:r>
              <a:rPr lang="sl-SI" sz="3200" dirty="0"/>
              <a:t>Vodo potrebujemo vsi, živali, rastline, glive in ljudje.</a:t>
            </a:r>
          </a:p>
          <a:p>
            <a:endParaRPr lang="sl-SI" dirty="0"/>
          </a:p>
        </p:txBody>
      </p:sp>
      <p:sp>
        <p:nvSpPr>
          <p:cNvPr id="6" name="Ograda vsebine 2">
            <a:extLst>
              <a:ext uri="{FF2B5EF4-FFF2-40B4-BE49-F238E27FC236}">
                <a16:creationId xmlns:a16="http://schemas.microsoft.com/office/drawing/2014/main" id="{C149693B-51D3-4A82-9554-9359B04286F1}"/>
              </a:ext>
            </a:extLst>
          </p:cNvPr>
          <p:cNvSpPr txBox="1">
            <a:spLocks/>
          </p:cNvSpPr>
          <p:nvPr/>
        </p:nvSpPr>
        <p:spPr>
          <a:xfrm>
            <a:off x="102024" y="1797424"/>
            <a:ext cx="12089976" cy="1275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600" dirty="0">
                <a:solidFill>
                  <a:srgbClr val="0070C0"/>
                </a:solidFill>
              </a:rPr>
              <a:t>Vodo uporabljamo za umivanje, kuhanje, pranje, čiščenje, likanje, v kmetijstvu, industriji, za zalivanje rastlin,…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F710B2-7047-4532-B3B9-982F873D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4" y="3024743"/>
            <a:ext cx="2743438" cy="25666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89811A8-E960-48CA-9F05-23E18A22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90" y="4815663"/>
            <a:ext cx="6480610" cy="20423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2302751-E058-4C47-8F9F-CDC1C4CE5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720" y="4815663"/>
            <a:ext cx="2469094" cy="184724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AB990E7-B554-411C-AE5E-9314E4286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612" y="2913562"/>
            <a:ext cx="2621507" cy="174360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BFE5E4-871C-4FAA-96E4-E721D8939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138" y="2850176"/>
            <a:ext cx="2743438" cy="172497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3C3B424-DDDA-4BFC-B3D3-4622BB49E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800" y="136535"/>
            <a:ext cx="1524872" cy="15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6736" y="116201"/>
            <a:ext cx="11762182" cy="1325563"/>
          </a:xfrm>
        </p:spPr>
        <p:txBody>
          <a:bodyPr>
            <a:normAutofit fontScale="90000"/>
          </a:bodyPr>
          <a:lstStyle/>
          <a:p>
            <a:r>
              <a:rPr lang="sl-SI" altLang="sl-SI" sz="3100" dirty="0">
                <a:latin typeface="Comic Sans MS" pitchFamily="66" charset="0"/>
              </a:rPr>
              <a:t>Voda je na Zemlji v treh agregatnih stanjih.</a:t>
            </a:r>
            <a:br>
              <a:rPr lang="sl-SI" altLang="sl-SI" sz="3100" dirty="0">
                <a:latin typeface="Comic Sans MS" pitchFamily="66" charset="0"/>
              </a:rPr>
            </a:br>
            <a:br>
              <a:rPr lang="sl-SI" altLang="sl-SI" sz="5400" dirty="0">
                <a:latin typeface="Comic Sans MS" pitchFamily="66" charset="0"/>
              </a:rPr>
            </a:br>
            <a:r>
              <a:rPr lang="sl-SI" altLang="sl-SI" sz="3100" dirty="0">
                <a:latin typeface="Comic Sans MS" pitchFamily="66" charset="0"/>
              </a:rPr>
              <a:t>Jih znaš našteti?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308846" y="1825624"/>
            <a:ext cx="10044953" cy="4690529"/>
          </a:xfrm>
        </p:spPr>
        <p:txBody>
          <a:bodyPr/>
          <a:lstStyle/>
          <a:p>
            <a:r>
              <a:rPr lang="sl-SI" sz="3600" dirty="0"/>
              <a:t>1. </a:t>
            </a:r>
            <a:r>
              <a:rPr lang="sl-SI" sz="3600" b="1" dirty="0"/>
              <a:t>TRDNO</a:t>
            </a:r>
            <a:r>
              <a:rPr lang="sl-SI" sz="3600" dirty="0"/>
              <a:t> (led, sneg)      </a:t>
            </a:r>
          </a:p>
          <a:p>
            <a:pPr marL="0" indent="0">
              <a:buNone/>
            </a:pPr>
            <a:r>
              <a:rPr lang="sl-SI" sz="3600" dirty="0"/>
              <a:t>                               </a:t>
            </a:r>
          </a:p>
          <a:p>
            <a:pPr marL="0" indent="0">
              <a:buNone/>
            </a:pPr>
            <a:r>
              <a:rPr lang="sl-SI" sz="3600" dirty="0"/>
              <a:t>                                          2. </a:t>
            </a:r>
            <a:r>
              <a:rPr lang="sl-SI" sz="3600" b="1" dirty="0"/>
              <a:t>TEKOČE</a:t>
            </a:r>
            <a:r>
              <a:rPr lang="sl-SI" sz="3600" dirty="0"/>
              <a:t>   </a:t>
            </a:r>
          </a:p>
          <a:p>
            <a:pPr marL="0" indent="0" algn="r">
              <a:buNone/>
            </a:pPr>
            <a:endParaRPr lang="sl-SI" sz="3600" dirty="0"/>
          </a:p>
          <a:p>
            <a:pPr marL="0" indent="0" algn="ctr">
              <a:buNone/>
            </a:pPr>
            <a:r>
              <a:rPr lang="sl-SI" sz="3600" dirty="0"/>
              <a:t>                              3. </a:t>
            </a:r>
            <a:r>
              <a:rPr lang="sl-SI" sz="3600" b="1" dirty="0"/>
              <a:t>PLINASTO</a:t>
            </a:r>
          </a:p>
          <a:p>
            <a:pPr marL="0" indent="0" algn="ctr">
              <a:buNone/>
            </a:pPr>
            <a:endParaRPr lang="sl-SI" dirty="0"/>
          </a:p>
        </p:txBody>
      </p:sp>
      <p:pic>
        <p:nvPicPr>
          <p:cNvPr id="4" name="Picture 8" descr="j0402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0" y="2396892"/>
            <a:ext cx="2075208" cy="15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j040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07" y="663402"/>
            <a:ext cx="2336035" cy="15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j03999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04" y="881168"/>
            <a:ext cx="1665808" cy="24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04075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05" y="2434265"/>
            <a:ext cx="2723680" cy="17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j042516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/>
          <a:stretch/>
        </p:blipFill>
        <p:spPr bwMode="auto">
          <a:xfrm>
            <a:off x="9852139" y="199141"/>
            <a:ext cx="2143125" cy="24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j04252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26" y="4824496"/>
            <a:ext cx="2873909" cy="191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kuhanje | Gurman.eu"/>
          <p:cNvSpPr>
            <a:spLocks noChangeAspect="1" noChangeArrowheads="1"/>
          </p:cNvSpPr>
          <p:nvPr/>
        </p:nvSpPr>
        <p:spPr bwMode="auto">
          <a:xfrm>
            <a:off x="1679576" y="-876300"/>
            <a:ext cx="18383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93" y="459867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1067</Words>
  <Application>Microsoft Office PowerPoint</Application>
  <PresentationFormat>Širokozaslonsko</PresentationFormat>
  <Paragraphs>136</Paragraphs>
  <Slides>51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51</vt:i4>
      </vt:variant>
    </vt:vector>
  </HeadingPairs>
  <TitlesOfParts>
    <vt:vector size="60" baseType="lpstr">
      <vt:lpstr>Arial</vt:lpstr>
      <vt:lpstr>Arial Black</vt:lpstr>
      <vt:lpstr>Berlin Sans FB Demi</vt:lpstr>
      <vt:lpstr>Bradley Hand ITC</vt:lpstr>
      <vt:lpstr>Calibri</vt:lpstr>
      <vt:lpstr>Calibri Light</vt:lpstr>
      <vt:lpstr>Comic Sans MS</vt:lpstr>
      <vt:lpstr>Wingdings</vt:lpstr>
      <vt:lpstr>Officeova tema</vt:lpstr>
      <vt:lpstr>PONAVLJAM, UTRJUJEM ZNANJE ZA PISNI PREIZKUS ZNANJA</vt:lpstr>
      <vt:lpstr>Živa bitja so medsebojno odvisna</vt:lpstr>
      <vt:lpstr>PowerPointova predstavitev</vt:lpstr>
      <vt:lpstr>KROŽENJE SNOVI V NARAVI</vt:lpstr>
      <vt:lpstr>PowerPointova predstavitev</vt:lpstr>
      <vt:lpstr>PowerPointova predstavitev</vt:lpstr>
      <vt:lpstr>PowerPointova predstavitev</vt:lpstr>
      <vt:lpstr>PowerPointova predstavitev</vt:lpstr>
      <vt:lpstr>Voda je na Zemlji v treh agregatnih stanjih.  Jih znaš našteti?</vt:lpstr>
      <vt:lpstr>S segrevanjem ali ohlajanjem spreminjamo stanje vode</vt:lpstr>
      <vt:lpstr>PowerPointova predstavitev</vt:lpstr>
      <vt:lpstr>PowerPointova predstavitev</vt:lpstr>
      <vt:lpstr>KONDENZACIJA</vt:lpstr>
      <vt:lpstr>PowerPointova predstavitev</vt:lpstr>
      <vt:lpstr>VODA JE TOPILO</vt:lpstr>
      <vt:lpstr>ONESNAŽEVANJE VODE</vt:lpstr>
      <vt:lpstr>VIRI ONESNAŽEVANJE VODE</vt:lpstr>
      <vt:lpstr>GOSPODINJSTVO onesnažuje s:</vt:lpstr>
      <vt:lpstr>KMETIJSTVO onesnažuje z:</vt:lpstr>
      <vt:lpstr>INDUSTRIJA onesnažuje s:</vt:lpstr>
      <vt:lpstr>PROMET</vt:lpstr>
      <vt:lpstr>ŠKODLJIVE SNOVI, ki nastanejo pri INDUSTRIJI, KMETIJSTVU, PROMETU, GOSPODINJSTVU se v obliki padavin vrnejo na Zemljo, pronicajo skozi plasti zemlje vse do podtalnice. Tako vplivajo na kakovost vode v podtalnici ter posledično na kakovost pitne vode.</vt:lpstr>
      <vt:lpstr>Da smo zmanjšali onesnaženost voda, smo uvedli ČISTILNE NAPRAVE, ki skrbijo za to, da se odpadne vode večkratno prečistijo skozi različne filtre in več čistilnih naprav.</vt:lpstr>
      <vt:lpstr>V primeru, da je PITNA VODA ONESNAŽENA, se priporoča PREKUHAVANJE ali pitje USTEKLENIČENE VODE, saj pitje takšne vode OGROŽA NAŠE ZDRAVJE.</vt:lpstr>
      <vt:lpstr>PowerPointova predstavitev</vt:lpstr>
      <vt:lpstr>TLA IN PRST</vt:lpstr>
      <vt:lpstr> Rastline za svojo rast potrebujejo toploto, svetlobo, zrak, vodo in prst.   Življenjska okolja, kjer ni prsti.</vt:lpstr>
      <vt:lpstr>Nekatera življenjska okolja  so bogata s prstjo.</vt:lpstr>
      <vt:lpstr>PowerPointova predstavitev</vt:lpstr>
      <vt:lpstr>PowerPointova predstavitev</vt:lpstr>
      <vt:lpstr>PowerPointova predstavitev</vt:lpstr>
      <vt:lpstr>PowerPointova predstavitev</vt:lpstr>
      <vt:lpstr>POMEMBNO VLOGO pri nastanku prsti imajo v humusu drobna bitja, glive, bakterije, pa tudi večje živali (strige, deževniki, mokrice), ki odpadlo listje in druge snovi razgradijo.  TO SO RAZKROJEVALCI PRSTI.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Peščena prst vpije zelo veliko prsti, a ta hitro izhlapi. Glinena prst ima zelo malo malo praznih prostorov in ne vpije veliko vode. Gozdna prst vodo vpije in jo tudi zadrži.</vt:lpstr>
      <vt:lpstr>ONESNAŽEVANJE TAL in PRSTI</vt:lpstr>
      <vt:lpstr>Tla onesnažujemo preko onesnaževanja zraka. ZRAK ONESNAŽUJE:</vt:lpstr>
      <vt:lpstr>ZRAK ONESNAŽEN S PLINI, S PADAVINAMI PADE NAZAJ NA TLA.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Kaj to pomeni?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PONAVLJAM, UTRJUMEM ZNANJE</dc:title>
  <dc:creator>OŠ Lenart 03</dc:creator>
  <cp:lastModifiedBy>OŠ Lenart 03</cp:lastModifiedBy>
  <cp:revision>7</cp:revision>
  <dcterms:created xsi:type="dcterms:W3CDTF">2022-01-17T16:59:31Z</dcterms:created>
  <dcterms:modified xsi:type="dcterms:W3CDTF">2022-01-17T17:46:47Z</dcterms:modified>
</cp:coreProperties>
</file>