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6" r:id="rId2"/>
    <p:sldId id="273" r:id="rId3"/>
    <p:sldId id="257" r:id="rId4"/>
    <p:sldId id="261" r:id="rId5"/>
    <p:sldId id="258" r:id="rId6"/>
    <p:sldId id="259" r:id="rId7"/>
    <p:sldId id="260" r:id="rId8"/>
    <p:sldId id="262" r:id="rId9"/>
    <p:sldId id="263" r:id="rId10"/>
    <p:sldId id="270" r:id="rId11"/>
    <p:sldId id="272" r:id="rId12"/>
    <p:sldId id="266" r:id="rId13"/>
    <p:sldId id="267" r:id="rId14"/>
    <p:sldId id="269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788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069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4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26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94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576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02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00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50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29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34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8C17A-F6DF-44B2-847E-239409243A8A}" type="datetimeFigureOut">
              <a:rPr lang="en-GB" smtClean="0"/>
              <a:t>12/02/2023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AE098-14BC-4204-8E25-A492D0968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518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O_WhaN_BaI" TargetMode="Externa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lib.si/stream/URN:NBN:SI:doc-WK3U29LG/5d105f8a-956a-4787-ba64-191016063ed1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uni-lj-si.zoom.us/j/9258853947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28503" y="769471"/>
            <a:ext cx="9144000" cy="2387600"/>
          </a:xfrm>
        </p:spPr>
        <p:txBody>
          <a:bodyPr>
            <a:normAutofit/>
          </a:bodyPr>
          <a:lstStyle/>
          <a:p>
            <a:r>
              <a:rPr lang="sl-SI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Učenje in poučevanje otrok s posebnimi potrebami: glasbena vzgoja</a:t>
            </a:r>
            <a:endParaRPr lang="en-GB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63041" y="3784918"/>
            <a:ext cx="9144000" cy="2459128"/>
          </a:xfrm>
        </p:spPr>
        <p:txBody>
          <a:bodyPr>
            <a:normAutofit/>
          </a:bodyPr>
          <a:lstStyle/>
          <a:p>
            <a:r>
              <a:rPr lang="sl-SI" dirty="0" smtClean="0"/>
              <a:t>Interno gradivo </a:t>
            </a:r>
            <a:r>
              <a:rPr lang="sl-SI" dirty="0" smtClean="0"/>
              <a:t>2022/23</a:t>
            </a:r>
            <a:endParaRPr lang="sl-SI" dirty="0" smtClean="0"/>
          </a:p>
          <a:p>
            <a:r>
              <a:rPr lang="sl-SI" dirty="0" smtClean="0"/>
              <a:t>Oddelek za specialno in rehabilitacijsko pedagogiko</a:t>
            </a:r>
          </a:p>
          <a:p>
            <a:r>
              <a:rPr lang="sl-SI" dirty="0" smtClean="0"/>
              <a:t>Pedagoška fakulteta Univerze v Ljubljani</a:t>
            </a:r>
          </a:p>
          <a:p>
            <a:r>
              <a:rPr lang="sl-SI" dirty="0" smtClean="0"/>
              <a:t>Doc. dr. Konstanca Zalar</a:t>
            </a:r>
          </a:p>
          <a:p>
            <a:r>
              <a:rPr lang="sl-SI" dirty="0" smtClean="0"/>
              <a:t>Konstanca.zalar@pef.uni-lj.si</a:t>
            </a:r>
          </a:p>
          <a:p>
            <a:endParaRPr lang="sl-SI" dirty="0" smtClean="0"/>
          </a:p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63271" cy="1963271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9122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71452" y="252550"/>
            <a:ext cx="10554787" cy="1089696"/>
          </a:xfrm>
        </p:spPr>
        <p:txBody>
          <a:bodyPr>
            <a:normAutofit fontScale="90000"/>
          </a:bodyPr>
          <a:lstStyle/>
          <a:p>
            <a:r>
              <a:rPr lang="sl-SI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Motivacijska spodbuda (1)  </a:t>
            </a:r>
            <a:r>
              <a:rPr lang="en-GB" sz="2000" dirty="0" smtClean="0"/>
              <a:t>https</a:t>
            </a:r>
            <a:r>
              <a:rPr lang="en-GB" sz="2000" dirty="0"/>
              <a:t>://www.youtube.com/watch?v=vO_WhaN_BaI</a:t>
            </a:r>
            <a:br>
              <a:rPr lang="en-GB" sz="2000" dirty="0"/>
            </a:br>
            <a:r>
              <a:rPr lang="sl-SI" dirty="0" smtClean="0"/>
              <a:t/>
            </a:r>
            <a:br>
              <a:rPr lang="sl-SI" dirty="0" smtClean="0"/>
            </a:br>
            <a:endParaRPr lang="en-GB" sz="24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pic>
        <p:nvPicPr>
          <p:cNvPr id="4" name="vO_WhaN_BaI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047010" y="797398"/>
            <a:ext cx="9852570" cy="5914362"/>
          </a:xfrm>
          <a:prstGeom prst="rect">
            <a:avLst/>
          </a:prstGeom>
        </p:spPr>
      </p:pic>
      <p:sp>
        <p:nvSpPr>
          <p:cNvPr id="8" name="Naslov 1"/>
          <p:cNvSpPr txBox="1">
            <a:spLocks/>
          </p:cNvSpPr>
          <p:nvPr/>
        </p:nvSpPr>
        <p:spPr>
          <a:xfrm>
            <a:off x="-33844" y="6607259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(2021).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7376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311819"/>
            <a:ext cx="10515600" cy="4505506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sl-SI" sz="2400" dirty="0" err="1" smtClean="0"/>
              <a:t>Malagueña</a:t>
            </a:r>
            <a:r>
              <a:rPr lang="sl-SI" sz="2400" dirty="0" smtClean="0"/>
              <a:t> – starinska improvizirana plesna pesem v molovskem načinu s spremljavo v vzporednih trozvokih navzdol, </a:t>
            </a:r>
          </a:p>
          <a:p>
            <a:pPr lvl="1"/>
            <a:r>
              <a:rPr lang="sl-SI" sz="2000" dirty="0" smtClean="0"/>
              <a:t>lahko z besedilom v </a:t>
            </a:r>
            <a:r>
              <a:rPr lang="sl-SI" sz="2000" dirty="0" err="1" smtClean="0"/>
              <a:t>štirizložnih</a:t>
            </a:r>
            <a:r>
              <a:rPr lang="sl-SI" sz="2000" dirty="0" smtClean="0"/>
              <a:t> verzih,</a:t>
            </a:r>
          </a:p>
          <a:p>
            <a:pPr lvl="1"/>
            <a:r>
              <a:rPr lang="sl-SI" sz="2000" dirty="0"/>
              <a:t>l</a:t>
            </a:r>
            <a:r>
              <a:rPr lang="sl-SI" sz="2000" dirty="0" smtClean="0"/>
              <a:t>ahko tudi španski ljudski ples (različica fandanga).</a:t>
            </a:r>
          </a:p>
          <a:p>
            <a:r>
              <a:rPr lang="sl-SI" sz="2400" dirty="0" smtClean="0"/>
              <a:t>Izhaja iz pokrajine Andaluzija (Malaga, </a:t>
            </a:r>
            <a:r>
              <a:rPr lang="sl-SI" sz="2400" dirty="0" err="1" smtClean="0"/>
              <a:t>Murcia</a:t>
            </a:r>
            <a:r>
              <a:rPr lang="sl-SI" sz="2400" dirty="0" smtClean="0"/>
              <a:t>).</a:t>
            </a:r>
          </a:p>
          <a:p>
            <a:r>
              <a:rPr lang="sl-SI" sz="2400" dirty="0" smtClean="0"/>
              <a:t>Prim: </a:t>
            </a:r>
            <a:r>
              <a:rPr lang="en-GB" sz="2400" dirty="0"/>
              <a:t>Ernesto </a:t>
            </a:r>
            <a:r>
              <a:rPr lang="en-GB" sz="2400" dirty="0" err="1" smtClean="0"/>
              <a:t>Lecuona</a:t>
            </a:r>
            <a:r>
              <a:rPr lang="sl-SI" sz="2400" dirty="0" smtClean="0"/>
              <a:t>:</a:t>
            </a:r>
            <a:r>
              <a:rPr lang="en-GB" sz="2400" dirty="0" smtClean="0"/>
              <a:t> </a:t>
            </a:r>
            <a:r>
              <a:rPr lang="en-GB" sz="2400" dirty="0"/>
              <a:t>Suite </a:t>
            </a:r>
            <a:r>
              <a:rPr lang="en-GB" sz="2400" dirty="0" err="1" smtClean="0"/>
              <a:t>Andalucia</a:t>
            </a:r>
            <a:r>
              <a:rPr lang="sl-SI" sz="2400" dirty="0" smtClean="0"/>
              <a:t> - </a:t>
            </a:r>
            <a:r>
              <a:rPr lang="en-GB" sz="2400" dirty="0" err="1" smtClean="0"/>
              <a:t>Malagueña</a:t>
            </a:r>
            <a:r>
              <a:rPr lang="en-GB" sz="2400" dirty="0" smtClean="0"/>
              <a:t> </a:t>
            </a:r>
            <a:r>
              <a:rPr lang="sl-SI" sz="2400" dirty="0" smtClean="0"/>
              <a:t>(kot šesti stavek).</a:t>
            </a:r>
          </a:p>
          <a:p>
            <a:pPr marL="457200" lvl="1" indent="0">
              <a:buNone/>
            </a:pPr>
            <a:r>
              <a:rPr lang="sl-SI" sz="2000" dirty="0" smtClean="0"/>
              <a:t>(https</a:t>
            </a:r>
            <a:r>
              <a:rPr lang="sl-SI" sz="2000" dirty="0"/>
              <a:t>://</a:t>
            </a:r>
            <a:r>
              <a:rPr lang="sl-SI" sz="2000" dirty="0" smtClean="0"/>
              <a:t>www.youtube.com/watch?v=i6SX-GBHhhg)</a:t>
            </a:r>
          </a:p>
          <a:p>
            <a:pPr lvl="1"/>
            <a:endParaRPr lang="sl-SI" sz="2000" dirty="0" smtClean="0"/>
          </a:p>
          <a:p>
            <a:endParaRPr lang="en-GB" dirty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838199" y="304800"/>
            <a:ext cx="9324703" cy="602458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sl-SI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Motivacijska spodbuda (2) </a:t>
            </a:r>
            <a:r>
              <a:rPr lang="sl-SI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Malagueña</a:t>
            </a:r>
            <a:r>
              <a:rPr lang="sl-SI" sz="2800" dirty="0" smtClean="0">
                <a:solidFill>
                  <a:srgbClr val="C00000"/>
                </a:solidFill>
              </a:rPr>
              <a:t> (</a:t>
            </a:r>
            <a:r>
              <a:rPr lang="sl-SI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prir</a:t>
            </a:r>
            <a:r>
              <a:rPr lang="sl-SI" sz="2800" dirty="0" smtClean="0">
                <a:solidFill>
                  <a:srgbClr val="C00000"/>
                </a:solidFill>
              </a:rPr>
              <a:t>. </a:t>
            </a:r>
            <a:r>
              <a:rPr lang="sl-SI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posnetka</a:t>
            </a:r>
            <a:r>
              <a:rPr lang="sl-SI" sz="2800" dirty="0" smtClean="0">
                <a:solidFill>
                  <a:srgbClr val="C00000"/>
                </a:solidFill>
              </a:rPr>
              <a:t> R. </a:t>
            </a:r>
            <a:r>
              <a:rPr lang="sl-SI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Kotzian</a:t>
            </a:r>
            <a:r>
              <a:rPr lang="sl-SI" sz="2800" dirty="0" smtClean="0">
                <a:solidFill>
                  <a:srgbClr val="C00000"/>
                </a:solidFill>
              </a:rPr>
              <a:t>) </a:t>
            </a:r>
            <a:endParaRPr lang="en-GB" sz="2800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9678" y="3907236"/>
            <a:ext cx="5235938" cy="2589357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988" y="4502342"/>
            <a:ext cx="2923903" cy="1994251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12500"/>
          </a:effectLst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466" y="82524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10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69051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14399" y="1601491"/>
            <a:ext cx="5181600" cy="4525990"/>
          </a:xfrm>
          <a:prstGeom prst="rect">
            <a:avLst/>
          </a:prstGeom>
        </p:spPr>
      </p:pic>
      <p:sp>
        <p:nvSpPr>
          <p:cNvPr id="7" name="Naslov 1"/>
          <p:cNvSpPr txBox="1">
            <a:spLocks/>
          </p:cNvSpPr>
          <p:nvPr/>
        </p:nvSpPr>
        <p:spPr>
          <a:xfrm>
            <a:off x="0" y="6174282"/>
            <a:ext cx="12192000" cy="683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>
                <a:solidFill>
                  <a:srgbClr val="C00000"/>
                </a:solidFill>
              </a:rPr>
              <a:t>Vir: Kroflič, R. (2007). Vzgojna vrednost estetske </a:t>
            </a:r>
            <a:r>
              <a:rPr lang="sl-SI" sz="1200" dirty="0">
                <a:solidFill>
                  <a:srgbClr val="C00000"/>
                </a:solidFill>
              </a:rPr>
              <a:t>i</a:t>
            </a:r>
            <a:r>
              <a:rPr lang="sl-SI" sz="1200" dirty="0" smtClean="0">
                <a:solidFill>
                  <a:srgbClr val="C00000"/>
                </a:solidFill>
              </a:rPr>
              <a:t>zkušnje. </a:t>
            </a:r>
            <a:r>
              <a:rPr lang="sl-SI" sz="1200" i="1" dirty="0" smtClean="0">
                <a:solidFill>
                  <a:srgbClr val="C00000"/>
                </a:solidFill>
              </a:rPr>
              <a:t>Sodobna pedagogika 3</a:t>
            </a:r>
            <a:r>
              <a:rPr lang="sl-SI" sz="1200" dirty="0" smtClean="0">
                <a:solidFill>
                  <a:srgbClr val="C00000"/>
                </a:solidFill>
              </a:rPr>
              <a:t>, 17-18, 25-26.    </a:t>
            </a:r>
            <a:r>
              <a:rPr lang="en-GB" sz="1200" dirty="0" smtClean="0">
                <a:solidFill>
                  <a:srgbClr val="C00000"/>
                </a:solidFill>
                <a:cs typeface="Times New Roman" panose="02020603050405020304" pitchFamily="18" charset="0"/>
                <a:hlinkClick r:id="rId3"/>
              </a:rPr>
              <a:t>http://www.dlib.si/stream/URN:NBN:SI:doc-WK3U29LG/5d105f8a-956a-4787-ba64-191016063ed1</a:t>
            </a:r>
            <a:endParaRPr lang="sl-SI" sz="1200" dirty="0" smtClean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r>
              <a:rPr lang="sl-SI" sz="1200" dirty="0" err="1" smtClean="0">
                <a:cs typeface="Times New Roman" panose="02020603050405020304" pitchFamily="18" charset="0"/>
              </a:rPr>
              <a:t>Csikszentmihaly</a:t>
            </a:r>
            <a:r>
              <a:rPr lang="sl-SI" sz="1200" dirty="0" smtClean="0">
                <a:cs typeface="Times New Roman" panose="02020603050405020304" pitchFamily="18" charset="0"/>
              </a:rPr>
              <a:t>, M. (1998). </a:t>
            </a:r>
            <a:r>
              <a:rPr lang="sl-SI" sz="1200" i="1" dirty="0" err="1" smtClean="0">
                <a:cs typeface="Times New Roman" panose="02020603050405020304" pitchFamily="18" charset="0"/>
              </a:rPr>
              <a:t>Optimal</a:t>
            </a:r>
            <a:r>
              <a:rPr lang="sl-SI" sz="1200" i="1" dirty="0" smtClean="0">
                <a:cs typeface="Times New Roman" panose="02020603050405020304" pitchFamily="18" charset="0"/>
              </a:rPr>
              <a:t> </a:t>
            </a:r>
            <a:r>
              <a:rPr lang="sl-SI" sz="1200" i="1" dirty="0" err="1" smtClean="0">
                <a:cs typeface="Times New Roman" panose="02020603050405020304" pitchFamily="18" charset="0"/>
              </a:rPr>
              <a:t>Experience</a:t>
            </a:r>
            <a:r>
              <a:rPr lang="sl-SI" sz="1200" dirty="0" smtClean="0">
                <a:cs typeface="Times New Roman" panose="02020603050405020304" pitchFamily="18" charset="0"/>
              </a:rPr>
              <a:t>. Cambridge: Cambridge </a:t>
            </a:r>
            <a:r>
              <a:rPr lang="sl-SI" sz="1200" dirty="0" err="1" smtClean="0">
                <a:cs typeface="Times New Roman" panose="02020603050405020304" pitchFamily="18" charset="0"/>
              </a:rPr>
              <a:t>University</a:t>
            </a:r>
            <a:r>
              <a:rPr lang="sl-SI" sz="1200" dirty="0" smtClean="0">
                <a:cs typeface="Times New Roman" panose="02020603050405020304" pitchFamily="18" charset="0"/>
              </a:rPr>
              <a:t> </a:t>
            </a:r>
            <a:r>
              <a:rPr lang="sl-SI" sz="1200" dirty="0" err="1" smtClean="0">
                <a:cs typeface="Times New Roman" panose="02020603050405020304" pitchFamily="18" charset="0"/>
              </a:rPr>
              <a:t>Press</a:t>
            </a:r>
            <a:r>
              <a:rPr lang="sl-SI" sz="1200" dirty="0" smtClean="0">
                <a:cs typeface="Times New Roman" panose="02020603050405020304" pitchFamily="18" charset="0"/>
              </a:rPr>
              <a:t>. </a:t>
            </a:r>
          </a:p>
          <a:p>
            <a:r>
              <a:rPr lang="sl-SI" sz="1200" dirty="0" err="1" smtClean="0">
                <a:cs typeface="Times New Roman" panose="02020603050405020304" pitchFamily="18" charset="0"/>
              </a:rPr>
              <a:t>Koopman</a:t>
            </a:r>
            <a:r>
              <a:rPr lang="sl-SI" sz="1200" dirty="0">
                <a:cs typeface="Times New Roman" panose="02020603050405020304" pitchFamily="18" charset="0"/>
              </a:rPr>
              <a:t>,  </a:t>
            </a:r>
            <a:r>
              <a:rPr lang="sl-SI" sz="1200" dirty="0" smtClean="0">
                <a:cs typeface="Times New Roman" panose="02020603050405020304" pitchFamily="18" charset="0"/>
              </a:rPr>
              <a:t>C.  </a:t>
            </a:r>
            <a:r>
              <a:rPr lang="sl-SI" sz="1200" dirty="0">
                <a:cs typeface="Times New Roman" panose="02020603050405020304" pitchFamily="18" charset="0"/>
              </a:rPr>
              <a:t>(2005). </a:t>
            </a:r>
            <a:r>
              <a:rPr lang="sl-SI" sz="1200" dirty="0" smtClean="0">
                <a:cs typeface="Times New Roman" panose="02020603050405020304" pitchFamily="18" charset="0"/>
              </a:rPr>
              <a:t> </a:t>
            </a:r>
            <a:r>
              <a:rPr lang="sl-SI" sz="1200" dirty="0" err="1" smtClean="0">
                <a:cs typeface="Times New Roman" panose="02020603050405020304" pitchFamily="18" charset="0"/>
              </a:rPr>
              <a:t>Art</a:t>
            </a:r>
            <a:r>
              <a:rPr lang="sl-SI" sz="1200" dirty="0" smtClean="0">
                <a:cs typeface="Times New Roman" panose="02020603050405020304" pitchFamily="18" charset="0"/>
              </a:rPr>
              <a:t> as </a:t>
            </a:r>
            <a:r>
              <a:rPr lang="sl-SI" sz="1200" dirty="0" err="1" smtClean="0">
                <a:cs typeface="Times New Roman" panose="02020603050405020304" pitchFamily="18" charset="0"/>
              </a:rPr>
              <a:t>Fulfilment</a:t>
            </a:r>
            <a:r>
              <a:rPr lang="sl-SI" sz="1200" dirty="0" smtClean="0">
                <a:cs typeface="Times New Roman" panose="02020603050405020304" pitchFamily="18" charset="0"/>
              </a:rPr>
              <a:t>. </a:t>
            </a:r>
            <a:r>
              <a:rPr lang="sl-SI" sz="1200" i="1" dirty="0" err="1">
                <a:cs typeface="Times New Roman" panose="02020603050405020304" pitchFamily="18" charset="0"/>
              </a:rPr>
              <a:t>J</a:t>
            </a:r>
            <a:r>
              <a:rPr lang="sl-SI" sz="1200" i="1" dirty="0" err="1" smtClean="0">
                <a:cs typeface="Times New Roman" panose="02020603050405020304" pitchFamily="18" charset="0"/>
              </a:rPr>
              <a:t>ournal</a:t>
            </a:r>
            <a:r>
              <a:rPr lang="sl-SI" sz="1200" i="1" dirty="0" smtClean="0">
                <a:cs typeface="Times New Roman" panose="02020603050405020304" pitchFamily="18" charset="0"/>
              </a:rPr>
              <a:t> </a:t>
            </a:r>
            <a:r>
              <a:rPr lang="sl-SI" sz="1200" i="1" dirty="0" err="1" smtClean="0">
                <a:cs typeface="Times New Roman" panose="02020603050405020304" pitchFamily="18" charset="0"/>
              </a:rPr>
              <a:t>of</a:t>
            </a:r>
            <a:r>
              <a:rPr lang="sl-SI" sz="1200" i="1" dirty="0" smtClean="0">
                <a:cs typeface="Times New Roman" panose="02020603050405020304" pitchFamily="18" charset="0"/>
              </a:rPr>
              <a:t> </a:t>
            </a:r>
            <a:r>
              <a:rPr lang="sl-SI" sz="1200" i="1" dirty="0" err="1" smtClean="0">
                <a:cs typeface="Times New Roman" panose="02020603050405020304" pitchFamily="18" charset="0"/>
              </a:rPr>
              <a:t>Philosophy</a:t>
            </a:r>
            <a:r>
              <a:rPr lang="sl-SI" sz="1200" i="1" dirty="0" smtClean="0">
                <a:cs typeface="Times New Roman" panose="02020603050405020304" pitchFamily="18" charset="0"/>
              </a:rPr>
              <a:t> </a:t>
            </a:r>
            <a:r>
              <a:rPr lang="sl-SI" sz="1200" i="1" dirty="0" err="1" smtClean="0">
                <a:cs typeface="Times New Roman" panose="02020603050405020304" pitchFamily="18" charset="0"/>
              </a:rPr>
              <a:t>of</a:t>
            </a:r>
            <a:r>
              <a:rPr lang="sl-SI" sz="1200" i="1" dirty="0" smtClean="0">
                <a:cs typeface="Times New Roman" panose="02020603050405020304" pitchFamily="18" charset="0"/>
              </a:rPr>
              <a:t> </a:t>
            </a:r>
            <a:r>
              <a:rPr lang="sl-SI" sz="1200" i="1" dirty="0" err="1" smtClean="0">
                <a:cs typeface="Times New Roman" panose="02020603050405020304" pitchFamily="18" charset="0"/>
              </a:rPr>
              <a:t>Education</a:t>
            </a:r>
            <a:r>
              <a:rPr lang="sl-SI" sz="1200" i="1" dirty="0" smtClean="0">
                <a:cs typeface="Times New Roman" panose="02020603050405020304" pitchFamily="18" charset="0"/>
              </a:rPr>
              <a:t>, 39</a:t>
            </a:r>
            <a:r>
              <a:rPr lang="sl-SI" sz="1200" dirty="0" smtClean="0">
                <a:cs typeface="Times New Roman" panose="02020603050405020304" pitchFamily="18" charset="0"/>
              </a:rPr>
              <a:t>(1), 85-97.</a:t>
            </a:r>
          </a:p>
          <a:p>
            <a:r>
              <a:rPr lang="sl-SI" sz="1200" dirty="0" smtClean="0">
                <a:cs typeface="Times New Roman" panose="02020603050405020304" pitchFamily="18" charset="0"/>
              </a:rPr>
              <a:t>Zalar, K. (2015). </a:t>
            </a:r>
            <a:r>
              <a:rPr lang="sl-SI" sz="1200" dirty="0" err="1" smtClean="0">
                <a:cs typeface="Times New Roman" panose="02020603050405020304" pitchFamily="18" charset="0"/>
              </a:rPr>
              <a:t>Multicultural</a:t>
            </a:r>
            <a:r>
              <a:rPr lang="sl-SI" sz="1200" dirty="0" smtClean="0">
                <a:cs typeface="Times New Roman" panose="02020603050405020304" pitchFamily="18" charset="0"/>
              </a:rPr>
              <a:t> </a:t>
            </a:r>
            <a:r>
              <a:rPr lang="sl-SI" sz="1200" dirty="0" err="1" smtClean="0">
                <a:cs typeface="Times New Roman" panose="02020603050405020304" pitchFamily="18" charset="0"/>
              </a:rPr>
              <a:t>dimensions</a:t>
            </a:r>
            <a:r>
              <a:rPr lang="sl-SI" sz="1200" dirty="0" smtClean="0">
                <a:cs typeface="Times New Roman" panose="02020603050405020304" pitchFamily="18" charset="0"/>
              </a:rPr>
              <a:t> </a:t>
            </a:r>
            <a:r>
              <a:rPr lang="sl-SI" sz="1200" dirty="0" err="1" smtClean="0">
                <a:cs typeface="Times New Roman" panose="02020603050405020304" pitchFamily="18" charset="0"/>
              </a:rPr>
              <a:t>of</a:t>
            </a:r>
            <a:r>
              <a:rPr lang="sl-SI" sz="1200" dirty="0" smtClean="0">
                <a:cs typeface="Times New Roman" panose="02020603050405020304" pitchFamily="18" charset="0"/>
              </a:rPr>
              <a:t> </a:t>
            </a:r>
            <a:r>
              <a:rPr lang="sl-SI" sz="1200" dirty="0" err="1" smtClean="0">
                <a:cs typeface="Times New Roman" panose="02020603050405020304" pitchFamily="18" charset="0"/>
              </a:rPr>
              <a:t>the</a:t>
            </a:r>
            <a:r>
              <a:rPr lang="sl-SI" sz="1200" dirty="0" smtClean="0">
                <a:cs typeface="Times New Roman" panose="02020603050405020304" pitchFamily="18" charset="0"/>
              </a:rPr>
              <a:t> „Orff-</a:t>
            </a:r>
            <a:r>
              <a:rPr lang="sl-SI" sz="1200" dirty="0" err="1" smtClean="0">
                <a:cs typeface="Times New Roman" panose="02020603050405020304" pitchFamily="18" charset="0"/>
              </a:rPr>
              <a:t>Schulwerk</a:t>
            </a:r>
            <a:r>
              <a:rPr lang="sl-SI" sz="1200" dirty="0" smtClean="0">
                <a:cs typeface="Times New Roman" panose="02020603050405020304" pitchFamily="18" charset="0"/>
              </a:rPr>
              <a:t>“ </a:t>
            </a:r>
            <a:r>
              <a:rPr lang="sl-SI" sz="1200" dirty="0" err="1" smtClean="0">
                <a:cs typeface="Times New Roman" panose="02020603050405020304" pitchFamily="18" charset="0"/>
              </a:rPr>
              <a:t>Music-Movement</a:t>
            </a:r>
            <a:r>
              <a:rPr lang="sl-SI" sz="1200" dirty="0" smtClean="0">
                <a:cs typeface="Times New Roman" panose="02020603050405020304" pitchFamily="18" charset="0"/>
              </a:rPr>
              <a:t> </a:t>
            </a:r>
            <a:r>
              <a:rPr lang="sl-SI" sz="1200" dirty="0" err="1" smtClean="0">
                <a:cs typeface="Times New Roman" panose="02020603050405020304" pitchFamily="18" charset="0"/>
              </a:rPr>
              <a:t>Education</a:t>
            </a:r>
            <a:r>
              <a:rPr lang="sl-SI" sz="1200" dirty="0" smtClean="0">
                <a:cs typeface="Times New Roman" panose="02020603050405020304" pitchFamily="18" charset="0"/>
              </a:rPr>
              <a:t>. V E. Burgess (ur.), </a:t>
            </a:r>
            <a:r>
              <a:rPr lang="sl-SI" sz="1200" i="1" dirty="0" err="1" smtClean="0">
                <a:cs typeface="Times New Roman" panose="02020603050405020304" pitchFamily="18" charset="0"/>
              </a:rPr>
              <a:t>Music</a:t>
            </a:r>
            <a:r>
              <a:rPr lang="sl-SI" sz="1200" i="1" dirty="0" smtClean="0">
                <a:cs typeface="Times New Roman" panose="02020603050405020304" pitchFamily="18" charset="0"/>
              </a:rPr>
              <a:t> </a:t>
            </a:r>
            <a:r>
              <a:rPr lang="sl-SI" sz="1200" i="1" dirty="0" err="1" smtClean="0">
                <a:cs typeface="Times New Roman" panose="02020603050405020304" pitchFamily="18" charset="0"/>
              </a:rPr>
              <a:t>Education</a:t>
            </a:r>
            <a:r>
              <a:rPr lang="sl-SI" sz="1200" i="1" dirty="0" smtClean="0">
                <a:cs typeface="Times New Roman" panose="02020603050405020304" pitchFamily="18" charset="0"/>
              </a:rPr>
              <a:t> </a:t>
            </a:r>
            <a:r>
              <a:rPr lang="sl-SI" sz="1200" i="1" dirty="0" err="1" smtClean="0">
                <a:cs typeface="Times New Roman" panose="02020603050405020304" pitchFamily="18" charset="0"/>
              </a:rPr>
              <a:t>and</a:t>
            </a:r>
            <a:r>
              <a:rPr lang="sl-SI" sz="1200" i="1" dirty="0" smtClean="0">
                <a:cs typeface="Times New Roman" panose="02020603050405020304" pitchFamily="18" charset="0"/>
              </a:rPr>
              <a:t> </a:t>
            </a:r>
            <a:r>
              <a:rPr lang="sl-SI" sz="1200" i="1" dirty="0" err="1" smtClean="0">
                <a:cs typeface="Times New Roman" panose="02020603050405020304" pitchFamily="18" charset="0"/>
              </a:rPr>
              <a:t>Perceptions</a:t>
            </a:r>
            <a:r>
              <a:rPr lang="sl-SI" sz="1200" dirty="0" smtClean="0">
                <a:cs typeface="Times New Roman" panose="02020603050405020304" pitchFamily="18" charset="0"/>
              </a:rPr>
              <a:t>. New York: Nova Science Publisher, </a:t>
            </a:r>
            <a:r>
              <a:rPr lang="sl-SI" sz="1200" dirty="0" err="1" smtClean="0">
                <a:cs typeface="Times New Roman" panose="02020603050405020304" pitchFamily="18" charset="0"/>
              </a:rPr>
              <a:t>Inc</a:t>
            </a:r>
            <a:r>
              <a:rPr lang="sl-SI" sz="1200" dirty="0" smtClean="0">
                <a:cs typeface="Times New Roman" panose="02020603050405020304" pitchFamily="18" charset="0"/>
              </a:rPr>
              <a:t>. </a:t>
            </a:r>
            <a:endParaRPr lang="sl-SI" sz="1200" dirty="0">
              <a:cs typeface="Times New Roman" panose="02020603050405020304" pitchFamily="18" charset="0"/>
            </a:endParaRPr>
          </a:p>
        </p:txBody>
      </p:sp>
      <p:sp>
        <p:nvSpPr>
          <p:cNvPr id="8" name="Naslov 1"/>
          <p:cNvSpPr>
            <a:spLocks noGrp="1"/>
          </p:cNvSpPr>
          <p:nvPr>
            <p:ph type="title"/>
          </p:nvPr>
        </p:nvSpPr>
        <p:spPr>
          <a:xfrm>
            <a:off x="2403565" y="214163"/>
            <a:ext cx="7384869" cy="1165873"/>
          </a:xfrm>
        </p:spPr>
        <p:txBody>
          <a:bodyPr>
            <a:normAutofit/>
          </a:bodyPr>
          <a:lstStyle/>
          <a:p>
            <a:pPr algn="ctr"/>
            <a:r>
              <a:rPr lang="sl-SI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Umetnost - komunikacijska izkušnja</a:t>
            </a: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endParaRPr lang="en-GB" sz="2800" b="1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" y="0"/>
            <a:ext cx="1963271" cy="1963271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1756332" y="1278581"/>
            <a:ext cx="3261049" cy="21981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l-SI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umetniške </a:t>
            </a:r>
            <a:r>
              <a:rPr lang="sl-SI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izkušnje (Kroflič, 2007)</a:t>
            </a:r>
            <a:endParaRPr lang="en-GB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11" name="Označba mesta vsebine 3"/>
          <p:cNvSpPr txBox="1">
            <a:spLocks/>
          </p:cNvSpPr>
          <p:nvPr/>
        </p:nvSpPr>
        <p:spPr>
          <a:xfrm>
            <a:off x="6296607" y="1601490"/>
            <a:ext cx="5710335" cy="4351338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2000" dirty="0" smtClean="0">
                <a:cs typeface="Times New Roman" panose="02020603050405020304" pitchFamily="18" charset="0"/>
              </a:rPr>
              <a:t>Trije nivoji (samo)izpolnitve </a:t>
            </a:r>
            <a:r>
              <a:rPr lang="sl-SI" sz="1200" dirty="0" smtClean="0">
                <a:cs typeface="Times New Roman" panose="02020603050405020304" pitchFamily="18" charset="0"/>
              </a:rPr>
              <a:t>(po </a:t>
            </a:r>
            <a:r>
              <a:rPr lang="sl-SI" sz="1200" dirty="0" err="1" smtClean="0">
                <a:cs typeface="Times New Roman" panose="02020603050405020304" pitchFamily="18" charset="0"/>
              </a:rPr>
              <a:t>Koopman</a:t>
            </a:r>
            <a:r>
              <a:rPr lang="sl-SI" sz="1200" dirty="0" smtClean="0">
                <a:cs typeface="Times New Roman" panose="02020603050405020304" pitchFamily="18" charset="0"/>
              </a:rPr>
              <a:t>, 2005):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dirty="0">
                <a:cs typeface="Times New Roman" panose="02020603050405020304" pitchFamily="18" charset="0"/>
              </a:rPr>
              <a:t> </a:t>
            </a:r>
            <a:r>
              <a:rPr lang="sl-SI" sz="2000" dirty="0" smtClean="0">
                <a:cs typeface="Times New Roman" panose="02020603050405020304" pitchFamily="18" charset="0"/>
              </a:rPr>
              <a:t>močan občutek zadovoljstva,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dirty="0" smtClean="0">
                <a:cs typeface="Times New Roman" panose="02020603050405020304" pitchFamily="18" charset="0"/>
              </a:rPr>
              <a:t> izkušnje eksistencialne narave, </a:t>
            </a:r>
          </a:p>
          <a:p>
            <a:pPr marL="0" indent="0">
              <a:buNone/>
            </a:pPr>
            <a:r>
              <a:rPr lang="sl-SI" sz="2000" dirty="0">
                <a:cs typeface="Times New Roman" panose="02020603050405020304" pitchFamily="18" charset="0"/>
              </a:rPr>
              <a:t>	</a:t>
            </a:r>
            <a:r>
              <a:rPr lang="sl-SI" sz="2000" dirty="0" smtClean="0">
                <a:cs typeface="Times New Roman" panose="02020603050405020304" pitchFamily="18" charset="0"/>
              </a:rPr>
              <a:t>- (med drugim tudi) </a:t>
            </a:r>
            <a:r>
              <a:rPr lang="sl-SI" sz="200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vključenost v umetnost,</a:t>
            </a:r>
          </a:p>
          <a:p>
            <a:pPr marL="0" indent="0">
              <a:buNone/>
            </a:pPr>
            <a:r>
              <a:rPr lang="sl-SI" sz="2000" dirty="0">
                <a:cs typeface="Times New Roman" panose="02020603050405020304" pitchFamily="18" charset="0"/>
              </a:rPr>
              <a:t>	</a:t>
            </a:r>
            <a:r>
              <a:rPr lang="sl-SI" sz="2000" dirty="0" smtClean="0">
                <a:cs typeface="Times New Roman" panose="02020603050405020304" pitchFamily="18" charset="0"/>
              </a:rPr>
              <a:t>- </a:t>
            </a:r>
            <a:r>
              <a:rPr lang="sl-SI" sz="200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koncept umetniškega doživetja </a:t>
            </a:r>
            <a:r>
              <a:rPr lang="sl-SI" sz="2000" dirty="0" smtClean="0">
                <a:cs typeface="Times New Roman" panose="02020603050405020304" pitchFamily="18" charset="0"/>
              </a:rPr>
              <a:t>kot oblike 	 	   vrhunske izkušnje in koncepta </a:t>
            </a:r>
            <a:r>
              <a:rPr lang="sl-SI" sz="2000" i="1" dirty="0" err="1" smtClean="0">
                <a:cs typeface="Times New Roman" panose="02020603050405020304" pitchFamily="18" charset="0"/>
              </a:rPr>
              <a:t>flow</a:t>
            </a:r>
            <a:r>
              <a:rPr lang="sl-SI" sz="2000" i="1" dirty="0" smtClean="0">
                <a:cs typeface="Times New Roman" panose="02020603050405020304" pitchFamily="18" charset="0"/>
              </a:rPr>
              <a:t>,  					     </a:t>
            </a:r>
            <a:r>
              <a:rPr lang="sl-SI" sz="1200" dirty="0" smtClean="0">
                <a:cs typeface="Times New Roman" panose="02020603050405020304" pitchFamily="18" charset="0"/>
              </a:rPr>
              <a:t>(</a:t>
            </a:r>
            <a:r>
              <a:rPr lang="sl-SI" sz="1200" dirty="0" err="1" smtClean="0">
                <a:cs typeface="Times New Roman" panose="02020603050405020304" pitchFamily="18" charset="0"/>
              </a:rPr>
              <a:t>Csikszentmihaly</a:t>
            </a:r>
            <a:r>
              <a:rPr lang="sl-SI" sz="1200" dirty="0" smtClean="0">
                <a:cs typeface="Times New Roman" panose="02020603050405020304" pitchFamily="18" charset="0"/>
              </a:rPr>
              <a:t>, 1998)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dirty="0" smtClean="0">
                <a:cs typeface="Times New Roman" panose="02020603050405020304" pitchFamily="18" charset="0"/>
              </a:rPr>
              <a:t>izpolnitev v eshatološkem smislu.</a:t>
            </a:r>
          </a:p>
          <a:p>
            <a:pPr marL="0" indent="0">
              <a:buNone/>
            </a:pPr>
            <a:endParaRPr lang="sl-SI" sz="20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l-SI" sz="2000" dirty="0" smtClean="0">
                <a:cs typeface="Times New Roman" panose="02020603050405020304" pitchFamily="18" charset="0"/>
              </a:rPr>
              <a:t>Motivacijski moment koncepta </a:t>
            </a:r>
            <a:r>
              <a:rPr lang="sl-SI" sz="2000" i="1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flow</a:t>
            </a:r>
            <a:r>
              <a:rPr lang="sl-SI" sz="2000" dirty="0" smtClean="0">
                <a:cs typeface="Times New Roman" panose="02020603050405020304" pitchFamily="18" charset="0"/>
              </a:rPr>
              <a:t> lahko vzpostavi učitelj, ki je osebno zavzet in ki poučevanje doživlja kot del identitete in poslanstva </a:t>
            </a:r>
            <a:r>
              <a:rPr lang="sl-SI" sz="1200" dirty="0" smtClean="0">
                <a:cs typeface="Times New Roman" panose="02020603050405020304" pitchFamily="18" charset="0"/>
              </a:rPr>
              <a:t>(Zalar, 2015). </a:t>
            </a:r>
            <a:endParaRPr lang="en-GB" sz="1200" dirty="0" smtClean="0"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10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28641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1325563"/>
          </a:xfrm>
        </p:spPr>
        <p:txBody>
          <a:bodyPr>
            <a:normAutofit/>
          </a:bodyPr>
          <a:lstStyle/>
          <a:p>
            <a:r>
              <a:rPr lang="sl-SI" sz="4000" dirty="0" smtClean="0">
                <a:solidFill>
                  <a:srgbClr val="C00000"/>
                </a:solidFill>
              </a:rPr>
              <a:t>     </a:t>
            </a:r>
            <a:r>
              <a:rPr lang="sl-SI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Glasbena pedagogika* v. glasbena terapija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607321"/>
            <a:ext cx="5181600" cy="4216401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/>
              <a:t>Glasbena pedagogika kot pomoč z umetnostjo </a:t>
            </a:r>
          </a:p>
          <a:p>
            <a:pPr marL="0" indent="0">
              <a:buNone/>
            </a:pPr>
            <a:endParaRPr lang="sl-SI" dirty="0" smtClean="0"/>
          </a:p>
          <a:p>
            <a:pPr lvl="1">
              <a:buFontTx/>
              <a:buChar char="-"/>
            </a:pPr>
            <a:r>
              <a:rPr lang="sl-SI" dirty="0" smtClean="0"/>
              <a:t>Uporabniki </a:t>
            </a:r>
          </a:p>
          <a:p>
            <a:pPr lvl="1">
              <a:buFontTx/>
              <a:buChar char="-"/>
            </a:pPr>
            <a:r>
              <a:rPr lang="sl-SI" dirty="0" smtClean="0"/>
              <a:t>Spodbujanje </a:t>
            </a:r>
            <a:r>
              <a:rPr lang="sl-SI" dirty="0"/>
              <a:t>uporabnikov z </a:t>
            </a:r>
            <a:r>
              <a:rPr lang="sl-SI" dirty="0" smtClean="0"/>
              <a:t>umetnostjo</a:t>
            </a:r>
          </a:p>
          <a:p>
            <a:pPr lvl="1">
              <a:buFontTx/>
              <a:buChar char="-"/>
            </a:pPr>
            <a:r>
              <a:rPr lang="sl-SI" dirty="0" smtClean="0"/>
              <a:t>Pedagog</a:t>
            </a:r>
          </a:p>
          <a:p>
            <a:pPr lvl="1">
              <a:buFontTx/>
              <a:buChar char="-"/>
            </a:pPr>
            <a:r>
              <a:rPr lang="sl-SI" dirty="0" smtClean="0"/>
              <a:t>Ustvarjalni proces</a:t>
            </a:r>
          </a:p>
          <a:p>
            <a:pPr lvl="1">
              <a:buFontTx/>
              <a:buChar char="-"/>
            </a:pPr>
            <a:r>
              <a:rPr lang="sl-SI" dirty="0" smtClean="0"/>
              <a:t>Enkratna ali večkratna izvedba </a:t>
            </a:r>
          </a:p>
          <a:p>
            <a:pPr lvl="1">
              <a:buFontTx/>
              <a:buChar char="-"/>
            </a:pPr>
            <a:r>
              <a:rPr lang="sl-SI" dirty="0" smtClean="0"/>
              <a:t>Večinoma skupinsko delo </a:t>
            </a:r>
            <a:endParaRPr lang="sl-SI" dirty="0"/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215742" y="1607321"/>
            <a:ext cx="5181600" cy="4216401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/>
              <a:t>Glasbena terapija</a:t>
            </a:r>
          </a:p>
          <a:p>
            <a:pPr lvl="1">
              <a:buFontTx/>
              <a:buChar char="-"/>
            </a:pPr>
            <a:endParaRPr lang="sl-SI" dirty="0"/>
          </a:p>
          <a:p>
            <a:pPr lvl="1">
              <a:buFontTx/>
              <a:buChar char="-"/>
            </a:pPr>
            <a:endParaRPr lang="sl-SI" dirty="0" smtClean="0"/>
          </a:p>
          <a:p>
            <a:pPr lvl="1">
              <a:buFontTx/>
              <a:buChar char="-"/>
            </a:pPr>
            <a:r>
              <a:rPr lang="sl-SI" dirty="0" smtClean="0"/>
              <a:t>Klienti</a:t>
            </a:r>
          </a:p>
          <a:p>
            <a:pPr lvl="1">
              <a:buFontTx/>
              <a:buChar char="-"/>
            </a:pPr>
            <a:r>
              <a:rPr lang="sl-SI" dirty="0" smtClean="0"/>
              <a:t>Zdravljenje klientov s pomočjo umetnosti</a:t>
            </a:r>
          </a:p>
          <a:p>
            <a:pPr lvl="1">
              <a:buFontTx/>
              <a:buChar char="-"/>
            </a:pPr>
            <a:r>
              <a:rPr lang="sl-SI" dirty="0" smtClean="0"/>
              <a:t>Terapevt</a:t>
            </a:r>
          </a:p>
          <a:p>
            <a:pPr lvl="1">
              <a:buFontTx/>
              <a:buChar char="-"/>
            </a:pPr>
            <a:r>
              <a:rPr lang="sl-SI" dirty="0" smtClean="0"/>
              <a:t>Terapevtski proces</a:t>
            </a:r>
          </a:p>
          <a:p>
            <a:pPr lvl="1">
              <a:buFontTx/>
              <a:buChar char="-"/>
            </a:pPr>
            <a:r>
              <a:rPr lang="sl-SI" dirty="0" smtClean="0"/>
              <a:t>Daljše obdobje izvajanja</a:t>
            </a:r>
          </a:p>
          <a:p>
            <a:pPr lvl="1">
              <a:buFontTx/>
              <a:buChar char="-"/>
            </a:pPr>
            <a:r>
              <a:rPr lang="sl-SI" dirty="0" smtClean="0"/>
              <a:t>Individualna ali skupinska obravnava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193571" y="6042026"/>
            <a:ext cx="10515600" cy="4415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4000" dirty="0" smtClean="0">
                <a:solidFill>
                  <a:srgbClr val="C00000"/>
                </a:solidFill>
              </a:rPr>
              <a:t>*</a:t>
            </a:r>
            <a:r>
              <a:rPr lang="sl-SI" sz="3300" dirty="0" smtClean="0"/>
              <a:t>Avtorica Š. L. </a:t>
            </a:r>
            <a:r>
              <a:rPr lang="sl-SI" sz="3300" dirty="0" err="1" smtClean="0"/>
              <a:t>Knoll</a:t>
            </a:r>
            <a:r>
              <a:rPr lang="sl-SI" sz="3300" dirty="0" smtClean="0"/>
              <a:t>, po kateri je povzeto gradivo, govori o </a:t>
            </a:r>
            <a:r>
              <a:rPr lang="sl-SI" sz="3300" i="1" dirty="0" smtClean="0">
                <a:solidFill>
                  <a:srgbClr val="C00000"/>
                </a:solidFill>
              </a:rPr>
              <a:t>animaciji z umetnostnim izražanjem</a:t>
            </a:r>
            <a:r>
              <a:rPr lang="sl-SI" sz="3300" dirty="0" smtClean="0"/>
              <a:t>.</a:t>
            </a:r>
            <a:endParaRPr lang="en-GB" sz="3300" dirty="0"/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0" y="6478633"/>
            <a:ext cx="12192000" cy="379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800" dirty="0" smtClean="0"/>
              <a:t>Vir: </a:t>
            </a:r>
            <a:r>
              <a:rPr lang="sl-SI" sz="1800" dirty="0" err="1" smtClean="0"/>
              <a:t>Knoll</a:t>
            </a:r>
            <a:r>
              <a:rPr lang="sl-SI" sz="1800" dirty="0" smtClean="0"/>
              <a:t>, Š. L. (2011). </a:t>
            </a:r>
            <a:r>
              <a:rPr lang="sl-SI" sz="1800" i="1" dirty="0" smtClean="0"/>
              <a:t>Animacija z umetnostnim izražanjem</a:t>
            </a:r>
            <a:r>
              <a:rPr lang="sl-SI" sz="1800" dirty="0" smtClean="0"/>
              <a:t>. Ljubljana: Zavod </a:t>
            </a:r>
            <a:r>
              <a:rPr lang="sl-SI" sz="1800" dirty="0"/>
              <a:t>IRC. </a:t>
            </a:r>
            <a:r>
              <a:rPr lang="sl-SI" sz="1800" dirty="0" smtClean="0"/>
              <a:t>(str.6-7. 19) </a:t>
            </a:r>
          </a:p>
          <a:p>
            <a:r>
              <a:rPr lang="sl-SI" sz="1800" dirty="0" smtClean="0"/>
              <a:t>http</a:t>
            </a:r>
            <a:r>
              <a:rPr lang="sl-SI" sz="1800" dirty="0"/>
              <a:t>://</a:t>
            </a:r>
            <a:r>
              <a:rPr lang="sl-SI" sz="1800" dirty="0" smtClean="0"/>
              <a:t>www.impletum.zavod-irc.si/docs/Skriti_dokumenti/Animacija_z_umetnostnim_izrazanjem-Loti_Knoll.pdf </a:t>
            </a:r>
            <a:endParaRPr lang="en-GB" sz="1800" dirty="0"/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1492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01202"/>
            <a:ext cx="11353800" cy="1325563"/>
          </a:xfrm>
        </p:spPr>
        <p:txBody>
          <a:bodyPr/>
          <a:lstStyle/>
          <a:p>
            <a:r>
              <a:rPr lang="sl-SI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Elementi glasbene pedagogike kot pomoči z umetnostjo </a:t>
            </a:r>
            <a:r>
              <a:rPr lang="sl-SI" sz="2000" dirty="0" smtClean="0"/>
              <a:t>(po Š. L. </a:t>
            </a:r>
            <a:r>
              <a:rPr lang="sl-SI" sz="2000" dirty="0" err="1" smtClean="0"/>
              <a:t>Knoll</a:t>
            </a:r>
            <a:r>
              <a:rPr lang="sl-SI" sz="2000" dirty="0" smtClean="0"/>
              <a:t>)</a:t>
            </a:r>
            <a:endParaRPr lang="en-GB" sz="2000" dirty="0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527967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sl-SI" dirty="0" smtClean="0"/>
              <a:t>Vodenje</a:t>
            </a:r>
          </a:p>
          <a:p>
            <a:pPr marL="457200" lvl="1" indent="0">
              <a:buNone/>
            </a:pPr>
            <a:r>
              <a:rPr lang="sl-SI" dirty="0"/>
              <a:t> </a:t>
            </a:r>
            <a:r>
              <a:rPr lang="sl-SI" dirty="0" smtClean="0"/>
              <a:t>(sestava skupine in dinamika, umetnostna zvrst, vsebina dela … )</a:t>
            </a:r>
          </a:p>
          <a:p>
            <a:r>
              <a:rPr lang="sl-SI" dirty="0" smtClean="0"/>
              <a:t>Motivacija </a:t>
            </a:r>
          </a:p>
          <a:p>
            <a:pPr marL="457200" lvl="1" indent="0">
              <a:buNone/>
            </a:pPr>
            <a:r>
              <a:rPr lang="sl-SI" dirty="0" smtClean="0"/>
              <a:t>(zunanja in notranja motivacija, … ) </a:t>
            </a:r>
          </a:p>
          <a:p>
            <a:r>
              <a:rPr lang="sl-SI" dirty="0" smtClean="0"/>
              <a:t>Proces</a:t>
            </a:r>
          </a:p>
          <a:p>
            <a:pPr marL="457200" lvl="1" indent="0">
              <a:buNone/>
            </a:pPr>
            <a:r>
              <a:rPr lang="sl-SI" dirty="0" smtClean="0"/>
              <a:t>(kreativni proces – osnovno gonilo so volja, želja, navdih in odprtost uporabnikov)</a:t>
            </a:r>
          </a:p>
          <a:p>
            <a:r>
              <a:rPr lang="sl-SI" dirty="0" smtClean="0"/>
              <a:t>Podpora</a:t>
            </a:r>
          </a:p>
          <a:p>
            <a:pPr marL="457200" lvl="1" indent="0">
              <a:buNone/>
            </a:pPr>
            <a:r>
              <a:rPr lang="sl-SI" dirty="0" smtClean="0"/>
              <a:t>(strokovnost pedagoga, čustvena podpora, empatija, fizična podpora in dovoljenje)</a:t>
            </a:r>
          </a:p>
          <a:p>
            <a:r>
              <a:rPr lang="sl-SI" dirty="0" smtClean="0"/>
              <a:t>Spremljanje </a:t>
            </a:r>
          </a:p>
          <a:p>
            <a:pPr marL="457200" lvl="1" indent="0">
              <a:buNone/>
            </a:pPr>
            <a:r>
              <a:rPr lang="sl-SI" dirty="0"/>
              <a:t> </a:t>
            </a:r>
            <a:r>
              <a:rPr lang="sl-SI" dirty="0" smtClean="0"/>
              <a:t> (analiziranje in posledično usmerjanje cilja)</a:t>
            </a:r>
            <a:endParaRPr lang="en-GB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543" y="-19104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0" y="6478633"/>
            <a:ext cx="12192000" cy="379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800" dirty="0" smtClean="0"/>
              <a:t>Vir: </a:t>
            </a:r>
            <a:r>
              <a:rPr lang="sl-SI" sz="1800" dirty="0" err="1" smtClean="0"/>
              <a:t>Knoll</a:t>
            </a:r>
            <a:r>
              <a:rPr lang="sl-SI" sz="1800" dirty="0" smtClean="0"/>
              <a:t>, Š. L. (2011). </a:t>
            </a:r>
            <a:r>
              <a:rPr lang="sl-SI" sz="1800" i="1" dirty="0" smtClean="0"/>
              <a:t>Animacija z umetnostnim izražanjem</a:t>
            </a:r>
            <a:r>
              <a:rPr lang="sl-SI" sz="1800" dirty="0" smtClean="0"/>
              <a:t>. Ljubljana: Zavod </a:t>
            </a:r>
            <a:r>
              <a:rPr lang="sl-SI" sz="1800" dirty="0"/>
              <a:t>IRC. </a:t>
            </a:r>
            <a:endParaRPr lang="sl-SI" sz="1800" dirty="0" smtClean="0"/>
          </a:p>
          <a:p>
            <a:r>
              <a:rPr lang="sl-SI" sz="1800" dirty="0" smtClean="0"/>
              <a:t>http</a:t>
            </a:r>
            <a:r>
              <a:rPr lang="sl-SI" sz="1800" dirty="0"/>
              <a:t>://www.impletum.zavod-irc.si/docs/Skriti_dokumenti/Animacija_z_umetnostnim_izrazanjem-Loti_Knoll.pdf</a:t>
            </a:r>
            <a:endParaRPr lang="en-GB" sz="1800" dirty="0"/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5110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premislek in utrjevanje</a:t>
            </a:r>
            <a:r>
              <a:rPr lang="sl-SI" sz="2800" dirty="0" smtClean="0">
                <a:solidFill>
                  <a:srgbClr val="C00000"/>
                </a:solidFill>
              </a:rPr>
              <a:t>: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Struktura umetniške izkušnje (po Krofliču) </a:t>
            </a:r>
          </a:p>
          <a:p>
            <a:pPr marL="457200" lvl="1" indent="0">
              <a:buNone/>
            </a:pPr>
            <a:endParaRPr lang="sl-SI" dirty="0" smtClean="0">
              <a:cs typeface="Times New Roman" panose="02020603050405020304" pitchFamily="18" charset="0"/>
            </a:endParaRPr>
          </a:p>
          <a:p>
            <a:r>
              <a:rPr lang="sl-SI" dirty="0" smtClean="0"/>
              <a:t>Razlike med glasbeno pedagogiko kot pomočjo z umetnostjo in                   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glasbeno terapijo 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Elementi glasbene pedagogike kot pomoči z umetnostjo</a:t>
            </a:r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6071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82398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sl-SI" dirty="0" smtClean="0"/>
              <a:t>Spletna učilnica: </a:t>
            </a:r>
            <a:r>
              <a:rPr lang="sl-SI" dirty="0" err="1" smtClean="0">
                <a:solidFill>
                  <a:srgbClr val="0070C0"/>
                </a:solidFill>
              </a:rPr>
              <a:t>SRPglasba</a:t>
            </a:r>
            <a:endParaRPr lang="sl-SI" dirty="0" smtClean="0">
              <a:solidFill>
                <a:srgbClr val="0070C0"/>
              </a:solidFill>
            </a:endParaRPr>
          </a:p>
          <a:p>
            <a:endParaRPr lang="sl-SI" dirty="0">
              <a:solidFill>
                <a:srgbClr val="0070C0"/>
              </a:solidFill>
            </a:endParaRPr>
          </a:p>
          <a:p>
            <a:r>
              <a:rPr lang="sl-SI" dirty="0" smtClean="0"/>
              <a:t>Zoom: </a:t>
            </a:r>
            <a:r>
              <a:rPr lang="en-GB" dirty="0" smtClean="0">
                <a:solidFill>
                  <a:srgbClr val="0070C0"/>
                </a:solidFill>
                <a:hlinkClick r:id="rId2"/>
              </a:rPr>
              <a:t>https</a:t>
            </a:r>
            <a:r>
              <a:rPr lang="en-GB" dirty="0">
                <a:solidFill>
                  <a:srgbClr val="0070C0"/>
                </a:solidFill>
                <a:hlinkClick r:id="rId2"/>
              </a:rPr>
              <a:t>://</a:t>
            </a:r>
            <a:r>
              <a:rPr lang="en-GB" dirty="0" smtClean="0">
                <a:solidFill>
                  <a:srgbClr val="0070C0"/>
                </a:solidFill>
                <a:hlinkClick r:id="rId2"/>
              </a:rPr>
              <a:t>uni-lj-si.zoom.us/j/92588539471</a:t>
            </a:r>
            <a:r>
              <a:rPr lang="sl-SI" dirty="0" smtClean="0">
                <a:solidFill>
                  <a:srgbClr val="0070C0"/>
                </a:solidFill>
              </a:rPr>
              <a:t> </a:t>
            </a:r>
          </a:p>
          <a:p>
            <a:endParaRPr lang="sl-SI" dirty="0">
              <a:solidFill>
                <a:srgbClr val="0070C0"/>
              </a:solidFill>
            </a:endParaRPr>
          </a:p>
          <a:p>
            <a:r>
              <a:rPr lang="sl-SI" dirty="0" smtClean="0"/>
              <a:t>Predstavnici letnika</a:t>
            </a:r>
            <a:r>
              <a:rPr lang="sl-SI" dirty="0" smtClean="0"/>
              <a:t>:</a:t>
            </a:r>
          </a:p>
          <a:p>
            <a:pPr lvl="1"/>
            <a:r>
              <a:rPr lang="sl-SI" dirty="0" smtClean="0"/>
              <a:t>..</a:t>
            </a:r>
          </a:p>
          <a:p>
            <a:pPr lvl="1"/>
            <a:r>
              <a:rPr lang="sl-SI" dirty="0" smtClean="0"/>
              <a:t>..</a:t>
            </a:r>
            <a:endParaRPr lang="sl-SI" dirty="0" smtClean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838200" y="278161"/>
            <a:ext cx="10515600" cy="1325563"/>
          </a:xfrm>
        </p:spPr>
        <p:txBody>
          <a:bodyPr>
            <a:normAutofit/>
          </a:bodyPr>
          <a:lstStyle/>
          <a:p>
            <a:r>
              <a:rPr lang="sl-SI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Povezave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80" y="785706"/>
            <a:ext cx="1963271" cy="1963271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22656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17172" y="86572"/>
            <a:ext cx="10515600" cy="1325563"/>
          </a:xfrm>
        </p:spPr>
        <p:txBody>
          <a:bodyPr>
            <a:normAutofit/>
          </a:bodyPr>
          <a:lstStyle/>
          <a:p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Izobraževalni</a:t>
            </a:r>
            <a:r>
              <a:rPr lang="sl-SI" sz="3200" dirty="0" smtClean="0">
                <a:solidFill>
                  <a:srgbClr val="C00000"/>
                </a:solidFill>
              </a:rPr>
              <a:t> </a:t>
            </a:r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cilji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46908" y="1246672"/>
            <a:ext cx="10515600" cy="5337175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endParaRPr lang="sl-SI" sz="2000" dirty="0" smtClean="0"/>
          </a:p>
          <a:p>
            <a:r>
              <a:rPr lang="sl-SI" sz="2000" dirty="0" smtClean="0"/>
              <a:t>Poimenovanje, razumevanje in fleksibilna </a:t>
            </a:r>
            <a:r>
              <a:rPr lang="sl-SI" sz="2000" b="1" dirty="0" smtClean="0">
                <a:solidFill>
                  <a:srgbClr val="C00000"/>
                </a:solidFill>
              </a:rPr>
              <a:t>uporaba znanja in procesov glasbene vzgoje </a:t>
            </a:r>
            <a:r>
              <a:rPr lang="sl-SI" sz="2000" dirty="0" smtClean="0"/>
              <a:t>pri poučevanju učencev s posebnimi potrebami.</a:t>
            </a:r>
          </a:p>
          <a:p>
            <a:endParaRPr lang="sl-SI" sz="2000" dirty="0" smtClean="0"/>
          </a:p>
          <a:p>
            <a:r>
              <a:rPr lang="sl-SI" sz="2000" dirty="0" smtClean="0">
                <a:solidFill>
                  <a:srgbClr val="C00000"/>
                </a:solidFill>
              </a:rPr>
              <a:t>Načrtovanje in izvajanje </a:t>
            </a:r>
            <a:r>
              <a:rPr lang="sl-SI" sz="2000" b="1" dirty="0" smtClean="0">
                <a:solidFill>
                  <a:srgbClr val="C00000"/>
                </a:solidFill>
              </a:rPr>
              <a:t>celostne glasbene vzgoje </a:t>
            </a:r>
            <a:r>
              <a:rPr lang="sl-SI" sz="2000" dirty="0" smtClean="0"/>
              <a:t>ter spodbujanje glasbenega razvoja učencev s posebnimi potrebami v povezavi z razvojem na afektivnem, kognitivnem in psihomotoričnem področju.</a:t>
            </a:r>
          </a:p>
          <a:p>
            <a:endParaRPr lang="sl-SI" sz="2000" dirty="0" smtClean="0"/>
          </a:p>
          <a:p>
            <a:r>
              <a:rPr lang="sl-SI" sz="2000" b="1" dirty="0" smtClean="0">
                <a:solidFill>
                  <a:srgbClr val="C00000"/>
                </a:solidFill>
              </a:rPr>
              <a:t>Zmožnosti ugotavljanja </a:t>
            </a:r>
            <a:r>
              <a:rPr lang="sl-SI" sz="2000" dirty="0" smtClean="0">
                <a:solidFill>
                  <a:srgbClr val="C00000"/>
                </a:solidFill>
              </a:rPr>
              <a:t>posebnih potreb </a:t>
            </a:r>
            <a:r>
              <a:rPr lang="sl-SI" sz="2000" dirty="0" smtClean="0"/>
              <a:t>učencev pri glasbeni vzgoji in načrtovanju ustreznih oblik in metod poučevanja.</a:t>
            </a:r>
          </a:p>
          <a:p>
            <a:endParaRPr lang="sl-SI" sz="2000" dirty="0" smtClean="0"/>
          </a:p>
          <a:p>
            <a:r>
              <a:rPr lang="sl-SI" sz="2000" b="1" dirty="0" smtClean="0">
                <a:solidFill>
                  <a:srgbClr val="C00000"/>
                </a:solidFill>
              </a:rPr>
              <a:t>Zmožnost uporabe </a:t>
            </a:r>
            <a:r>
              <a:rPr lang="sl-SI" sz="2000" dirty="0" smtClean="0">
                <a:solidFill>
                  <a:srgbClr val="C00000"/>
                </a:solidFill>
              </a:rPr>
              <a:t>glasbenih znanj in spretnosti </a:t>
            </a:r>
            <a:r>
              <a:rPr lang="sl-SI" sz="2000" dirty="0" smtClean="0"/>
              <a:t>za uresničevanje področij glasbene vzgoje.</a:t>
            </a:r>
          </a:p>
          <a:p>
            <a:endParaRPr lang="sl-SI" sz="2000" dirty="0" smtClean="0"/>
          </a:p>
          <a:p>
            <a:r>
              <a:rPr lang="sl-SI" sz="2000" b="1" dirty="0" smtClean="0">
                <a:solidFill>
                  <a:srgbClr val="C00000"/>
                </a:solidFill>
              </a:rPr>
              <a:t>Preverjanje in ocenjevanje </a:t>
            </a:r>
            <a:r>
              <a:rPr lang="sl-SI" sz="2000" dirty="0" smtClean="0">
                <a:solidFill>
                  <a:srgbClr val="C00000"/>
                </a:solidFill>
              </a:rPr>
              <a:t>glasbenih dosežkov </a:t>
            </a:r>
            <a:r>
              <a:rPr lang="sl-SI" sz="2000" dirty="0" smtClean="0"/>
              <a:t>ter oblikovanje povratnih informacij. </a:t>
            </a:r>
            <a:endParaRPr lang="en-GB" sz="2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79758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21674" y="103111"/>
            <a:ext cx="10515600" cy="1325563"/>
          </a:xfrm>
        </p:spPr>
        <p:txBody>
          <a:bodyPr>
            <a:normAutofit/>
          </a:bodyPr>
          <a:lstStyle/>
          <a:p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Izobraževalne</a:t>
            </a:r>
            <a:r>
              <a:rPr lang="sl-SI" sz="3200" dirty="0" smtClean="0">
                <a:solidFill>
                  <a:srgbClr val="C00000"/>
                </a:solidFill>
              </a:rPr>
              <a:t> </a:t>
            </a:r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vsebine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32610" y="1235520"/>
            <a:ext cx="12191999" cy="5397968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450900" indent="-342900">
              <a:lnSpc>
                <a:spcPct val="150000"/>
              </a:lnSpc>
            </a:pPr>
            <a:r>
              <a:rPr lang="en-GB" sz="2000" b="1" dirty="0" err="1" smtClean="0">
                <a:solidFill>
                  <a:srgbClr val="C00000"/>
                </a:solidFill>
              </a:rPr>
              <a:t>Glasbeno</a:t>
            </a:r>
            <a:r>
              <a:rPr lang="en-GB" sz="2000" b="1" dirty="0" smtClean="0">
                <a:solidFill>
                  <a:srgbClr val="C00000"/>
                </a:solidFill>
              </a:rPr>
              <a:t> </a:t>
            </a:r>
            <a:r>
              <a:rPr lang="en-GB" sz="2000" b="1" dirty="0" err="1">
                <a:solidFill>
                  <a:srgbClr val="C00000"/>
                </a:solidFill>
              </a:rPr>
              <a:t>poučevanje</a:t>
            </a:r>
            <a:r>
              <a:rPr lang="en-GB" sz="2000" b="1" dirty="0">
                <a:solidFill>
                  <a:srgbClr val="C00000"/>
                </a:solidFill>
              </a:rPr>
              <a:t> </a:t>
            </a:r>
            <a:r>
              <a:rPr lang="en-GB" sz="2000" b="1" dirty="0" err="1">
                <a:solidFill>
                  <a:srgbClr val="C00000"/>
                </a:solidFill>
              </a:rPr>
              <a:t>učencev</a:t>
            </a:r>
            <a:r>
              <a:rPr lang="en-GB" sz="2000" b="1" dirty="0">
                <a:solidFill>
                  <a:srgbClr val="C00000"/>
                </a:solidFill>
              </a:rPr>
              <a:t> s </a:t>
            </a:r>
            <a:r>
              <a:rPr lang="en-GB" sz="2000" b="1" dirty="0" err="1">
                <a:solidFill>
                  <a:srgbClr val="C00000"/>
                </a:solidFill>
              </a:rPr>
              <a:t>posebnimi</a:t>
            </a:r>
            <a:r>
              <a:rPr lang="en-GB" sz="2000" b="1" dirty="0">
                <a:solidFill>
                  <a:srgbClr val="C00000"/>
                </a:solidFill>
              </a:rPr>
              <a:t> </a:t>
            </a:r>
            <a:r>
              <a:rPr lang="en-GB" sz="2000" b="1" dirty="0" err="1">
                <a:solidFill>
                  <a:srgbClr val="C00000"/>
                </a:solidFill>
              </a:rPr>
              <a:t>potrebami</a:t>
            </a:r>
            <a:r>
              <a:rPr lang="sl-SI" sz="2000" b="1" dirty="0">
                <a:solidFill>
                  <a:srgbClr val="C00000"/>
                </a:solidFill>
              </a:rPr>
              <a:t> </a:t>
            </a:r>
            <a:r>
              <a:rPr lang="sl-SI" sz="2000" b="1" dirty="0" smtClean="0">
                <a:solidFill>
                  <a:srgbClr val="C00000"/>
                </a:solidFill>
              </a:rPr>
              <a:t>(in </a:t>
            </a:r>
            <a:r>
              <a:rPr lang="sl-SI" sz="2000" b="1" dirty="0">
                <a:solidFill>
                  <a:srgbClr val="C00000"/>
                </a:solidFill>
              </a:rPr>
              <a:t>glasba kot pomoč z </a:t>
            </a:r>
            <a:r>
              <a:rPr lang="sl-SI" sz="2000" b="1" dirty="0" smtClean="0">
                <a:solidFill>
                  <a:srgbClr val="C00000"/>
                </a:solidFill>
              </a:rPr>
              <a:t>umetnostjo).</a:t>
            </a:r>
            <a:endParaRPr lang="sl-SI" sz="2000" b="1" dirty="0">
              <a:solidFill>
                <a:srgbClr val="C00000"/>
              </a:solidFill>
            </a:endParaRPr>
          </a:p>
          <a:p>
            <a:pPr marL="450900" indent="-342900">
              <a:lnSpc>
                <a:spcPct val="150000"/>
              </a:lnSpc>
            </a:pPr>
            <a:r>
              <a:rPr lang="en-GB" sz="2000" dirty="0" err="1"/>
              <a:t>Glasbena</a:t>
            </a:r>
            <a:r>
              <a:rPr lang="en-GB" sz="2000" dirty="0"/>
              <a:t> </a:t>
            </a:r>
            <a:r>
              <a:rPr lang="en-GB" sz="2000" dirty="0" err="1"/>
              <a:t>vzgoja</a:t>
            </a:r>
            <a:r>
              <a:rPr lang="en-GB" sz="2000" dirty="0"/>
              <a:t> </a:t>
            </a:r>
            <a:r>
              <a:rPr lang="en-GB" sz="2000" dirty="0">
                <a:solidFill>
                  <a:srgbClr val="C00000"/>
                </a:solidFill>
              </a:rPr>
              <a:t>v </a:t>
            </a:r>
            <a:r>
              <a:rPr lang="en-GB" sz="2000" dirty="0" err="1">
                <a:solidFill>
                  <a:srgbClr val="C00000"/>
                </a:solidFill>
              </a:rPr>
              <a:t>osnovnošolskem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err="1">
                <a:solidFill>
                  <a:srgbClr val="C00000"/>
                </a:solidFill>
              </a:rPr>
              <a:t>obdobju</a:t>
            </a:r>
            <a:r>
              <a:rPr lang="en-GB" sz="2000" dirty="0">
                <a:solidFill>
                  <a:srgbClr val="00B050"/>
                </a:solidFill>
              </a:rPr>
              <a:t>.</a:t>
            </a:r>
            <a:r>
              <a:rPr lang="sl-SI" sz="2000" dirty="0">
                <a:solidFill>
                  <a:srgbClr val="00B050"/>
                </a:solidFill>
              </a:rPr>
              <a:t> </a:t>
            </a:r>
            <a:endParaRPr lang="sl-SI" sz="2000" dirty="0" smtClean="0">
              <a:solidFill>
                <a:srgbClr val="00B050"/>
              </a:solidFill>
            </a:endParaRPr>
          </a:p>
          <a:p>
            <a:pPr marL="450900" indent="-342900">
              <a:lnSpc>
                <a:spcPct val="100000"/>
              </a:lnSpc>
            </a:pPr>
            <a:r>
              <a:rPr lang="en-GB" sz="2000" dirty="0" err="1" smtClean="0">
                <a:solidFill>
                  <a:srgbClr val="C00000"/>
                </a:solidFill>
              </a:rPr>
              <a:t>Taksonomije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značilnosti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otrok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smtClean="0"/>
              <a:t>v </a:t>
            </a:r>
            <a:r>
              <a:rPr lang="en-GB" sz="2000" dirty="0" err="1" smtClean="0"/>
              <a:t>osnovnošolskem</a:t>
            </a:r>
            <a:r>
              <a:rPr lang="en-GB" sz="2000" dirty="0" smtClean="0"/>
              <a:t> </a:t>
            </a:r>
            <a:r>
              <a:rPr lang="en-GB" sz="2000" dirty="0" err="1" smtClean="0"/>
              <a:t>obdobju</a:t>
            </a:r>
            <a:r>
              <a:rPr lang="en-GB" sz="2000" dirty="0" smtClean="0"/>
              <a:t> </a:t>
            </a:r>
            <a:r>
              <a:rPr lang="en-GB" sz="2000" dirty="0" err="1" smtClean="0"/>
              <a:t>na</a:t>
            </a:r>
            <a:r>
              <a:rPr lang="en-GB" sz="2000" dirty="0" smtClean="0"/>
              <a:t> </a:t>
            </a:r>
            <a:r>
              <a:rPr lang="en-GB" sz="2000" dirty="0" err="1" smtClean="0"/>
              <a:t>afektivnem</a:t>
            </a:r>
            <a:r>
              <a:rPr lang="en-GB" sz="2000" dirty="0" smtClean="0"/>
              <a:t>, </a:t>
            </a:r>
            <a:r>
              <a:rPr lang="en-GB" sz="2000" dirty="0" err="1" smtClean="0"/>
              <a:t>psihomotoričnem</a:t>
            </a:r>
            <a:r>
              <a:rPr lang="en-GB" sz="2000" dirty="0" smtClean="0"/>
              <a:t> in </a:t>
            </a:r>
            <a:r>
              <a:rPr lang="en-GB" sz="2000" dirty="0" err="1" smtClean="0"/>
              <a:t>kognitivnem</a:t>
            </a:r>
            <a:r>
              <a:rPr lang="en-GB" sz="2000" dirty="0" smtClean="0"/>
              <a:t> </a:t>
            </a:r>
            <a:r>
              <a:rPr lang="en-GB" sz="2000" dirty="0" err="1" smtClean="0"/>
              <a:t>področju</a:t>
            </a:r>
            <a:r>
              <a:rPr lang="en-GB" sz="2000" dirty="0" smtClean="0"/>
              <a:t> </a:t>
            </a:r>
            <a:r>
              <a:rPr lang="en-GB" sz="2000" dirty="0" err="1" smtClean="0"/>
              <a:t>razvoja</a:t>
            </a:r>
            <a:r>
              <a:rPr lang="en-GB" sz="2000" dirty="0" smtClean="0"/>
              <a:t>.</a:t>
            </a:r>
            <a:endParaRPr lang="sl-SI" sz="2000" dirty="0" smtClean="0"/>
          </a:p>
          <a:p>
            <a:pPr marL="450900" indent="-342900">
              <a:lnSpc>
                <a:spcPct val="150000"/>
              </a:lnSpc>
            </a:pPr>
            <a:r>
              <a:rPr lang="en-GB" sz="2000" dirty="0" err="1" smtClean="0">
                <a:solidFill>
                  <a:srgbClr val="C00000"/>
                </a:solidFill>
              </a:rPr>
              <a:t>Glasbene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dejavnosti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/>
              <a:t>izvajanja</a:t>
            </a:r>
            <a:r>
              <a:rPr lang="en-GB" sz="2000" dirty="0" smtClean="0"/>
              <a:t>, </a:t>
            </a:r>
            <a:r>
              <a:rPr lang="en-GB" sz="2000" dirty="0" err="1" smtClean="0"/>
              <a:t>poslušanja</a:t>
            </a:r>
            <a:r>
              <a:rPr lang="en-GB" sz="2000" dirty="0" smtClean="0"/>
              <a:t> in </a:t>
            </a:r>
            <a:r>
              <a:rPr lang="en-GB" sz="2000" dirty="0" err="1" smtClean="0"/>
              <a:t>ustvarjanja</a:t>
            </a:r>
            <a:r>
              <a:rPr lang="en-GB" sz="2000" dirty="0" smtClean="0"/>
              <a:t>.</a:t>
            </a:r>
            <a:endParaRPr lang="sl-SI" sz="2000" dirty="0" smtClean="0"/>
          </a:p>
          <a:p>
            <a:pPr marL="450900" indent="-342900">
              <a:lnSpc>
                <a:spcPct val="150000"/>
              </a:lnSpc>
            </a:pPr>
            <a:r>
              <a:rPr lang="en-GB" sz="2000" dirty="0" err="1" smtClean="0">
                <a:solidFill>
                  <a:srgbClr val="C00000"/>
                </a:solidFill>
              </a:rPr>
              <a:t>Glasbeno-razvojne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značilnosti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/>
              <a:t>otrok</a:t>
            </a:r>
            <a:r>
              <a:rPr lang="en-GB" sz="2000" dirty="0" smtClean="0"/>
              <a:t> v </a:t>
            </a:r>
            <a:r>
              <a:rPr lang="en-GB" sz="2000" dirty="0" err="1" smtClean="0"/>
              <a:t>osnovnošolskem</a:t>
            </a:r>
            <a:r>
              <a:rPr lang="en-GB" sz="2000" dirty="0" smtClean="0"/>
              <a:t> </a:t>
            </a:r>
            <a:r>
              <a:rPr lang="en-GB" sz="2000" dirty="0" err="1" smtClean="0"/>
              <a:t>obdobju</a:t>
            </a:r>
            <a:r>
              <a:rPr lang="en-GB" sz="2000" dirty="0" smtClean="0"/>
              <a:t>. </a:t>
            </a:r>
            <a:endParaRPr lang="sl-SI" sz="2000" dirty="0" smtClean="0"/>
          </a:p>
          <a:p>
            <a:pPr marL="450900" indent="-342900">
              <a:lnSpc>
                <a:spcPct val="150000"/>
              </a:lnSpc>
            </a:pPr>
            <a:r>
              <a:rPr lang="en-GB" sz="2000" dirty="0" err="1" smtClean="0">
                <a:solidFill>
                  <a:srgbClr val="C00000"/>
                </a:solidFill>
              </a:rPr>
              <a:t>Odkrivanje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učencev</a:t>
            </a:r>
            <a:r>
              <a:rPr lang="en-GB" sz="2000" dirty="0" smtClean="0">
                <a:solidFill>
                  <a:srgbClr val="C00000"/>
                </a:solidFill>
              </a:rPr>
              <a:t> s </a:t>
            </a:r>
            <a:r>
              <a:rPr lang="en-GB" sz="2000" dirty="0" err="1" smtClean="0">
                <a:solidFill>
                  <a:srgbClr val="C00000"/>
                </a:solidFill>
              </a:rPr>
              <a:t>posebnimi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potrebami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/>
              <a:t>na</a:t>
            </a:r>
            <a:r>
              <a:rPr lang="en-GB" sz="2000" dirty="0" smtClean="0"/>
              <a:t> </a:t>
            </a:r>
            <a:r>
              <a:rPr lang="en-GB" sz="2000" dirty="0" err="1" smtClean="0"/>
              <a:t>področju</a:t>
            </a:r>
            <a:r>
              <a:rPr lang="en-GB" sz="2000" dirty="0" smtClean="0"/>
              <a:t> </a:t>
            </a:r>
            <a:r>
              <a:rPr lang="en-GB" sz="2000" dirty="0" err="1" smtClean="0"/>
              <a:t>procesov</a:t>
            </a:r>
            <a:r>
              <a:rPr lang="en-GB" sz="2000" dirty="0" smtClean="0"/>
              <a:t> </a:t>
            </a:r>
            <a:r>
              <a:rPr lang="en-GB" sz="2000" dirty="0" err="1" smtClean="0"/>
              <a:t>glasbenega</a:t>
            </a:r>
            <a:r>
              <a:rPr lang="en-GB" sz="2000" dirty="0" smtClean="0"/>
              <a:t> </a:t>
            </a:r>
            <a:r>
              <a:rPr lang="en-GB" sz="2000" dirty="0" err="1" smtClean="0"/>
              <a:t>učenja</a:t>
            </a:r>
            <a:r>
              <a:rPr lang="en-GB" sz="2000" dirty="0" smtClean="0"/>
              <a:t>.</a:t>
            </a:r>
            <a:endParaRPr lang="sl-SI" sz="2000" dirty="0" smtClean="0"/>
          </a:p>
          <a:p>
            <a:pPr marL="450900" indent="-342900">
              <a:lnSpc>
                <a:spcPct val="150000"/>
              </a:lnSpc>
            </a:pPr>
            <a:r>
              <a:rPr lang="en-GB" sz="2000" dirty="0" err="1" smtClean="0">
                <a:solidFill>
                  <a:srgbClr val="C00000"/>
                </a:solidFill>
              </a:rPr>
              <a:t>Glasbeno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didaktične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>
                <a:solidFill>
                  <a:srgbClr val="C00000"/>
                </a:solidFill>
              </a:rPr>
              <a:t>strategije</a:t>
            </a:r>
            <a:r>
              <a:rPr lang="en-GB" sz="2000" dirty="0" smtClean="0">
                <a:solidFill>
                  <a:srgbClr val="C00000"/>
                </a:solidFill>
              </a:rPr>
              <a:t> </a:t>
            </a:r>
            <a:r>
              <a:rPr lang="en-GB" sz="2000" dirty="0" err="1" smtClean="0"/>
              <a:t>poučevanja</a:t>
            </a:r>
            <a:r>
              <a:rPr lang="en-GB" sz="2000" dirty="0" smtClean="0"/>
              <a:t> </a:t>
            </a:r>
            <a:r>
              <a:rPr lang="en-GB" sz="2000" dirty="0" err="1" smtClean="0"/>
              <a:t>učencev</a:t>
            </a:r>
            <a:r>
              <a:rPr lang="en-GB" sz="2000" dirty="0" smtClean="0"/>
              <a:t> s </a:t>
            </a:r>
            <a:r>
              <a:rPr lang="en-GB" sz="2000" dirty="0" err="1" smtClean="0"/>
              <a:t>posebnimi</a:t>
            </a:r>
            <a:r>
              <a:rPr lang="en-GB" sz="2000" dirty="0" smtClean="0"/>
              <a:t> </a:t>
            </a:r>
            <a:r>
              <a:rPr lang="en-GB" sz="2000" dirty="0" err="1" smtClean="0"/>
              <a:t>potrebami</a:t>
            </a:r>
            <a:r>
              <a:rPr lang="en-GB" sz="2000" dirty="0" smtClean="0"/>
              <a:t>, </a:t>
            </a:r>
            <a:r>
              <a:rPr lang="en-GB" sz="2000" dirty="0" err="1" smtClean="0"/>
              <a:t>oblike</a:t>
            </a:r>
            <a:r>
              <a:rPr lang="en-GB" sz="2000" dirty="0" smtClean="0"/>
              <a:t>, </a:t>
            </a:r>
            <a:r>
              <a:rPr lang="en-GB" sz="2000" dirty="0" err="1" smtClean="0"/>
              <a:t>metode</a:t>
            </a:r>
            <a:r>
              <a:rPr lang="en-GB" sz="2000" dirty="0" smtClean="0"/>
              <a:t> in </a:t>
            </a:r>
            <a:r>
              <a:rPr lang="en-GB" sz="2000" dirty="0" err="1" smtClean="0"/>
              <a:t>vsebine</a:t>
            </a:r>
            <a:r>
              <a:rPr lang="en-GB" sz="2000" dirty="0" smtClean="0"/>
              <a:t>.</a:t>
            </a:r>
            <a:endParaRPr lang="sl-SI" sz="2000" dirty="0" smtClean="0"/>
          </a:p>
          <a:p>
            <a:pPr marL="450900" indent="-342900">
              <a:lnSpc>
                <a:spcPct val="100000"/>
              </a:lnSpc>
            </a:pPr>
            <a:r>
              <a:rPr lang="sl-SI" sz="2000" dirty="0" smtClean="0">
                <a:solidFill>
                  <a:srgbClr val="C00000"/>
                </a:solidFill>
              </a:rPr>
              <a:t>Formativno in diagnostično preverjanje </a:t>
            </a:r>
            <a:r>
              <a:rPr lang="sl-SI" sz="2000" dirty="0" smtClean="0"/>
              <a:t>glasbenih dosežkov učencev s posebnimi potrebami, kriteriji, opisno ocenjevanje</a:t>
            </a:r>
            <a:r>
              <a:rPr lang="en-GB" sz="2000" dirty="0" smtClean="0"/>
              <a:t>.</a:t>
            </a:r>
            <a:endParaRPr lang="sl-SI" sz="2000" dirty="0" smtClean="0"/>
          </a:p>
          <a:p>
            <a:pPr marL="450900" indent="-342900">
              <a:lnSpc>
                <a:spcPct val="150000"/>
              </a:lnSpc>
            </a:pPr>
            <a:r>
              <a:rPr lang="sl-SI" sz="2000" dirty="0" smtClean="0">
                <a:solidFill>
                  <a:srgbClr val="C00000"/>
                </a:solidFill>
              </a:rPr>
              <a:t>Učna priprava </a:t>
            </a:r>
            <a:r>
              <a:rPr lang="sl-SI" sz="2000" dirty="0" smtClean="0"/>
              <a:t>za glasbeno vzgojo.</a:t>
            </a:r>
            <a:r>
              <a:rPr lang="en-GB" sz="2000" dirty="0" smtClean="0"/>
              <a:t/>
            </a:r>
            <a:br>
              <a:rPr lang="en-GB" sz="2000" dirty="0" smtClean="0"/>
            </a:br>
            <a:endParaRPr lang="en-GB" sz="2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10" y="85399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55022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12966" y="243205"/>
            <a:ext cx="9940834" cy="1325563"/>
          </a:xfrm>
        </p:spPr>
        <p:txBody>
          <a:bodyPr>
            <a:normAutofit/>
          </a:bodyPr>
          <a:lstStyle/>
          <a:p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Študijske</a:t>
            </a:r>
            <a:r>
              <a:rPr lang="sl-SI" sz="3200" dirty="0" smtClean="0">
                <a:solidFill>
                  <a:srgbClr val="C00000"/>
                </a:solidFill>
              </a:rPr>
              <a:t> </a:t>
            </a:r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obveznosti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41131" y="1290215"/>
            <a:ext cx="10515600" cy="5289034"/>
          </a:xfrm>
          <a:ln>
            <a:solidFill>
              <a:srgbClr val="C00000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sl-SI" sz="300" dirty="0" smtClean="0"/>
          </a:p>
          <a:p>
            <a:r>
              <a:rPr lang="sl-SI" sz="2600" dirty="0" smtClean="0"/>
              <a:t>Obisk predavanj (75 %) </a:t>
            </a:r>
            <a:endParaRPr lang="sl-SI" sz="2600" dirty="0" smtClean="0"/>
          </a:p>
          <a:p>
            <a:r>
              <a:rPr lang="sl-SI" sz="2600" dirty="0" smtClean="0"/>
              <a:t>Obisk vaj </a:t>
            </a:r>
            <a:r>
              <a:rPr lang="sl-SI" sz="2600" dirty="0" smtClean="0"/>
              <a:t>(</a:t>
            </a:r>
            <a:r>
              <a:rPr lang="sl-SI" sz="2600" dirty="0" smtClean="0"/>
              <a:t>100 %)</a:t>
            </a:r>
          </a:p>
          <a:p>
            <a:pPr marL="0" indent="0">
              <a:buNone/>
            </a:pPr>
            <a:endParaRPr lang="sl-SI" sz="2600" dirty="0" smtClean="0"/>
          </a:p>
          <a:p>
            <a:pPr lvl="1"/>
            <a:r>
              <a:rPr lang="sl-SI" sz="2600" dirty="0" smtClean="0"/>
              <a:t>Vaje – glasbena teorija (v eni </a:t>
            </a:r>
            <a:r>
              <a:rPr lang="sl-SI" sz="2600" dirty="0" smtClean="0"/>
              <a:t>skupini po tri ure): 22.2</a:t>
            </a:r>
            <a:r>
              <a:rPr lang="sl-SI" sz="2600" dirty="0" smtClean="0"/>
              <a:t>., </a:t>
            </a:r>
            <a:r>
              <a:rPr lang="sl-SI" sz="2600" dirty="0" smtClean="0"/>
              <a:t>8.3</a:t>
            </a:r>
            <a:r>
              <a:rPr lang="sl-SI" sz="2600" dirty="0" smtClean="0"/>
              <a:t>.</a:t>
            </a:r>
          </a:p>
          <a:p>
            <a:pPr lvl="1"/>
            <a:r>
              <a:rPr lang="sl-SI" sz="2600" dirty="0" smtClean="0"/>
              <a:t>Vaje – glasbene delavnice (v dveh </a:t>
            </a:r>
            <a:r>
              <a:rPr lang="sl-SI" sz="2600" dirty="0" smtClean="0"/>
              <a:t>skupinah po 2 uri): 22.3</a:t>
            </a:r>
            <a:r>
              <a:rPr lang="sl-SI" sz="2600" dirty="0" smtClean="0"/>
              <a:t>., </a:t>
            </a:r>
            <a:r>
              <a:rPr lang="sl-SI" sz="2600" dirty="0" smtClean="0"/>
              <a:t>5.4</a:t>
            </a:r>
            <a:r>
              <a:rPr lang="sl-SI" sz="2600" dirty="0" smtClean="0"/>
              <a:t>., </a:t>
            </a:r>
            <a:r>
              <a:rPr lang="sl-SI" sz="2600" dirty="0" smtClean="0"/>
              <a:t>19</a:t>
            </a:r>
            <a:r>
              <a:rPr lang="sl-SI" sz="2600" dirty="0" smtClean="0"/>
              <a:t>.4</a:t>
            </a:r>
            <a:r>
              <a:rPr lang="sl-SI" sz="2600" dirty="0" smtClean="0"/>
              <a:t>., </a:t>
            </a:r>
            <a:r>
              <a:rPr lang="sl-SI" sz="2600" dirty="0" smtClean="0"/>
              <a:t>3.5</a:t>
            </a:r>
            <a:r>
              <a:rPr lang="sl-SI" sz="2600" dirty="0" smtClean="0"/>
              <a:t>., </a:t>
            </a:r>
            <a:r>
              <a:rPr lang="sl-SI" sz="2600" dirty="0" smtClean="0"/>
              <a:t>17.5</a:t>
            </a:r>
            <a:r>
              <a:rPr lang="sl-SI" sz="2600" dirty="0" smtClean="0"/>
              <a:t>., </a:t>
            </a:r>
            <a:r>
              <a:rPr lang="sl-SI" sz="2600" dirty="0" smtClean="0"/>
              <a:t>31.5</a:t>
            </a:r>
            <a:r>
              <a:rPr lang="sl-SI" sz="2600" dirty="0" smtClean="0"/>
              <a:t>.</a:t>
            </a:r>
          </a:p>
          <a:p>
            <a:pPr lvl="2"/>
            <a:r>
              <a:rPr lang="sl-SI" sz="2200" dirty="0" smtClean="0"/>
              <a:t>Vaje vodi </a:t>
            </a:r>
            <a:r>
              <a:rPr lang="sl-SI" sz="2200" dirty="0" err="1" smtClean="0"/>
              <a:t>Danaja</a:t>
            </a:r>
            <a:r>
              <a:rPr lang="sl-SI" sz="2200" dirty="0" smtClean="0"/>
              <a:t> Koren, </a:t>
            </a:r>
            <a:r>
              <a:rPr lang="en-GB" dirty="0"/>
              <a:t>mag. prof. </a:t>
            </a:r>
            <a:r>
              <a:rPr lang="en-GB" dirty="0" err="1" smtClean="0"/>
              <a:t>gl</a:t>
            </a:r>
            <a:r>
              <a:rPr lang="sl-SI" dirty="0" smtClean="0"/>
              <a:t>.</a:t>
            </a:r>
            <a:r>
              <a:rPr lang="en-GB" dirty="0" smtClean="0"/>
              <a:t> </a:t>
            </a:r>
            <a:r>
              <a:rPr lang="en-GB" dirty="0" err="1" smtClean="0"/>
              <a:t>ped</a:t>
            </a:r>
            <a:r>
              <a:rPr lang="sl-SI" dirty="0" smtClean="0"/>
              <a:t>.</a:t>
            </a:r>
            <a:endParaRPr lang="sl-SI" sz="2200" dirty="0" smtClean="0"/>
          </a:p>
          <a:p>
            <a:endParaRPr lang="sl-SI" sz="2600" dirty="0"/>
          </a:p>
          <a:p>
            <a:r>
              <a:rPr lang="sl-SI" sz="2600" dirty="0" smtClean="0"/>
              <a:t>Pisni izpit:</a:t>
            </a:r>
          </a:p>
          <a:p>
            <a:pPr lvl="1">
              <a:buFontTx/>
              <a:buChar char="-"/>
            </a:pPr>
            <a:r>
              <a:rPr lang="sl-SI" sz="2600" dirty="0" smtClean="0"/>
              <a:t>Snov predavanj s pripadajočo literaturo</a:t>
            </a:r>
          </a:p>
          <a:p>
            <a:pPr lvl="1">
              <a:buFontTx/>
              <a:buChar char="-"/>
            </a:pPr>
            <a:r>
              <a:rPr lang="sl-SI" sz="2600" dirty="0" smtClean="0"/>
              <a:t>Izpitna poglavja iz podane literature (članki)</a:t>
            </a:r>
          </a:p>
          <a:p>
            <a:pPr lvl="1">
              <a:buFontTx/>
              <a:buChar char="-"/>
            </a:pPr>
            <a:r>
              <a:rPr lang="sl-SI" sz="2600" dirty="0"/>
              <a:t>G</a:t>
            </a:r>
            <a:r>
              <a:rPr lang="sl-SI" sz="2600" dirty="0" smtClean="0"/>
              <a:t>lasbena teorija</a:t>
            </a:r>
          </a:p>
          <a:p>
            <a:pPr>
              <a:buFontTx/>
              <a:buChar char="-"/>
            </a:pPr>
            <a:endParaRPr lang="sl-SI" sz="2600" dirty="0"/>
          </a:p>
          <a:p>
            <a:r>
              <a:rPr lang="sl-SI" sz="2600" dirty="0" smtClean="0"/>
              <a:t>Ocenjevalna lestvica: 5 (negativno), 6 – 10 (pozitivno)</a:t>
            </a:r>
          </a:p>
          <a:p>
            <a:pPr lvl="1"/>
            <a:r>
              <a:rPr lang="sl-SI" sz="1700" dirty="0"/>
              <a:t>55 % </a:t>
            </a:r>
            <a:r>
              <a:rPr lang="sl-SI" sz="1700" dirty="0" smtClean="0"/>
              <a:t> - </a:t>
            </a:r>
            <a:r>
              <a:rPr lang="sl-SI" sz="1700" dirty="0"/>
              <a:t>62 % </a:t>
            </a:r>
            <a:r>
              <a:rPr lang="sl-SI" sz="1700" dirty="0" smtClean="0"/>
              <a:t>    = </a:t>
            </a:r>
            <a:r>
              <a:rPr lang="sl-SI" sz="1700" dirty="0"/>
              <a:t>6</a:t>
            </a:r>
          </a:p>
          <a:p>
            <a:pPr lvl="1"/>
            <a:r>
              <a:rPr lang="sl-SI" sz="1700" dirty="0"/>
              <a:t>63 % </a:t>
            </a:r>
            <a:r>
              <a:rPr lang="sl-SI" sz="1700" dirty="0" smtClean="0"/>
              <a:t> - </a:t>
            </a:r>
            <a:r>
              <a:rPr lang="sl-SI" sz="1700" dirty="0"/>
              <a:t>72 % </a:t>
            </a:r>
            <a:r>
              <a:rPr lang="sl-SI" sz="1700" dirty="0" smtClean="0"/>
              <a:t>    = </a:t>
            </a:r>
            <a:r>
              <a:rPr lang="sl-SI" sz="1700" dirty="0"/>
              <a:t>7</a:t>
            </a:r>
          </a:p>
          <a:p>
            <a:pPr lvl="1"/>
            <a:r>
              <a:rPr lang="sl-SI" sz="1700" dirty="0"/>
              <a:t>73 % </a:t>
            </a:r>
            <a:r>
              <a:rPr lang="sl-SI" sz="1700" dirty="0" smtClean="0"/>
              <a:t> - 83 </a:t>
            </a:r>
            <a:r>
              <a:rPr lang="sl-SI" sz="1700" dirty="0"/>
              <a:t>% </a:t>
            </a:r>
            <a:r>
              <a:rPr lang="sl-SI" sz="1700" dirty="0" smtClean="0"/>
              <a:t>    = </a:t>
            </a:r>
            <a:r>
              <a:rPr lang="sl-SI" sz="1700" dirty="0"/>
              <a:t>8</a:t>
            </a:r>
          </a:p>
          <a:p>
            <a:pPr lvl="1"/>
            <a:r>
              <a:rPr lang="sl-SI" sz="1700" dirty="0"/>
              <a:t>8</a:t>
            </a:r>
            <a:r>
              <a:rPr lang="sl-SI" sz="1700" dirty="0" smtClean="0"/>
              <a:t>4 </a:t>
            </a:r>
            <a:r>
              <a:rPr lang="sl-SI" sz="1700" dirty="0"/>
              <a:t>% </a:t>
            </a:r>
            <a:r>
              <a:rPr lang="sl-SI" sz="1700" dirty="0" smtClean="0"/>
              <a:t> - </a:t>
            </a:r>
            <a:r>
              <a:rPr lang="sl-SI" sz="1700" dirty="0"/>
              <a:t>93 % </a:t>
            </a:r>
            <a:r>
              <a:rPr lang="sl-SI" sz="1700" dirty="0" smtClean="0"/>
              <a:t>    = </a:t>
            </a:r>
            <a:r>
              <a:rPr lang="sl-SI" sz="1700" dirty="0"/>
              <a:t>9</a:t>
            </a:r>
          </a:p>
          <a:p>
            <a:pPr lvl="1"/>
            <a:r>
              <a:rPr lang="sl-SI" sz="1700" dirty="0"/>
              <a:t>94 </a:t>
            </a:r>
            <a:r>
              <a:rPr lang="sl-SI" sz="1700" dirty="0" smtClean="0"/>
              <a:t>%  </a:t>
            </a:r>
            <a:r>
              <a:rPr lang="sl-SI" sz="1700" dirty="0"/>
              <a:t>- 100 % = 10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57553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47503" y="243205"/>
            <a:ext cx="10515600" cy="1325563"/>
          </a:xfrm>
        </p:spPr>
        <p:txBody>
          <a:bodyPr>
            <a:normAutofit/>
          </a:bodyPr>
          <a:lstStyle/>
          <a:p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Izpitna</a:t>
            </a:r>
            <a:r>
              <a:rPr lang="sl-SI" sz="3200" dirty="0" smtClean="0">
                <a:solidFill>
                  <a:srgbClr val="C00000"/>
                </a:solidFill>
              </a:rPr>
              <a:t> </a:t>
            </a:r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navodila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Označba mesta vsebine 2"/>
          <p:cNvSpPr>
            <a:spLocks noGrp="1"/>
          </p:cNvSpPr>
          <p:nvPr>
            <p:ph idx="1"/>
          </p:nvPr>
        </p:nvSpPr>
        <p:spPr bwMode="auto">
          <a:xfrm>
            <a:off x="838200" y="1412135"/>
            <a:ext cx="10515600" cy="531088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l-SI" altLang="sl-SI" sz="2000" dirty="0" smtClean="0"/>
              <a:t>Študent se lahko prijavi na izpit najkasneje 3 dni pred razpisanim rokom – odgovoren je za pravilno in popolno prijavo.</a:t>
            </a:r>
          </a:p>
          <a:p>
            <a:endParaRPr lang="sl-SI" altLang="sl-SI" sz="2000" dirty="0" smtClean="0"/>
          </a:p>
          <a:p>
            <a:r>
              <a:rPr lang="sl-SI" altLang="sl-SI" sz="2000" dirty="0" smtClean="0"/>
              <a:t>Študent lahko izpit opravlja, če se je nanj prijavil.</a:t>
            </a:r>
          </a:p>
          <a:p>
            <a:endParaRPr lang="sl-SI" altLang="sl-SI" sz="2000" dirty="0" smtClean="0"/>
          </a:p>
          <a:p>
            <a:r>
              <a:rPr lang="sl-SI" altLang="sl-SI" sz="2000" dirty="0" smtClean="0"/>
              <a:t>Študent se lahko odjavi od izpita najkasneje do 12. ure dan pred izpitom.</a:t>
            </a:r>
          </a:p>
          <a:p>
            <a:endParaRPr lang="sl-SI" altLang="sl-SI" sz="2000" dirty="0" smtClean="0"/>
          </a:p>
          <a:p>
            <a:r>
              <a:rPr lang="sl-SI" altLang="sl-SI" sz="2000" dirty="0" smtClean="0"/>
              <a:t>Če se ne odjavi in ne pristopi – izgubi rok.</a:t>
            </a:r>
          </a:p>
          <a:p>
            <a:endParaRPr lang="sl-SI" altLang="sl-SI" sz="2000" dirty="0" smtClean="0"/>
          </a:p>
          <a:p>
            <a:r>
              <a:rPr lang="sl-SI" altLang="sl-SI" sz="2000" dirty="0" smtClean="0"/>
              <a:t>Če se odjavi iz opravičljivega razloga in to tudi dokaže (v roku 3 delovnih dni po izpitu oz. takoj po prenehanju obstoja opravičljivega razloga), se šteje, da se je pravočasno odjavil – roka ne izgubi. </a:t>
            </a:r>
          </a:p>
          <a:p>
            <a:endParaRPr lang="sl-SI" altLang="sl-SI" sz="2000" dirty="0" smtClean="0"/>
          </a:p>
          <a:p>
            <a:r>
              <a:rPr lang="sl-SI" altLang="sl-SI" sz="2000" dirty="0" smtClean="0"/>
              <a:t>Negativna ocena na izpitu ne razveljavi rezultatov sprotnih oblik preverjanja in ocenjevanja znanja in drugih obveznosti, ki so bile uspešno opravljene v tekočem ali prejšnjih dveh študijskih letih, kadar te predstavljajo pogoj za pristop k izpitu.                                 </a:t>
            </a:r>
          </a:p>
          <a:p>
            <a:pPr marL="0" indent="0">
              <a:buNone/>
            </a:pPr>
            <a:r>
              <a:rPr lang="sl-SI" altLang="sl-SI" sz="1800" dirty="0" smtClean="0"/>
              <a:t>								 (Študijski red UL, 1.10.2017) </a:t>
            </a:r>
          </a:p>
          <a:p>
            <a:pPr marL="0" indent="0">
              <a:buNone/>
            </a:pPr>
            <a:endParaRPr lang="sl-SI" altLang="sl-SI" sz="1800" dirty="0" smtClean="0"/>
          </a:p>
          <a:p>
            <a:pPr eaLnBrk="1" hangingPunct="1"/>
            <a:endParaRPr lang="sl-SI" altLang="sl-SI" sz="1800" u="sng" dirty="0" smtClean="0"/>
          </a:p>
          <a:p>
            <a:pPr eaLnBrk="1" hangingPunct="1"/>
            <a:endParaRPr lang="sl-SI" altLang="sl-SI" sz="1800" u="sng" dirty="0" smtClean="0"/>
          </a:p>
          <a:p>
            <a:endParaRPr lang="sl-SI" altLang="sl-SI" sz="1800" dirty="0" smtClean="0"/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27590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44"/>
          </a:xfrm>
        </p:spPr>
        <p:txBody>
          <a:bodyPr>
            <a:normAutofit/>
          </a:bodyPr>
          <a:lstStyle/>
          <a:p>
            <a:r>
              <a:rPr lang="sl-SI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Izpitna poglavja </a:t>
            </a:r>
            <a:br>
              <a:rPr lang="sl-SI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dirty="0" smtClean="0">
                <a:solidFill>
                  <a:srgbClr val="C00000"/>
                </a:solidFill>
              </a:rPr>
              <a:t>(za študij na daljavo prirejeno in dosegljivo na spletu – povezave so v predstavitvah posameznih predavanj)</a:t>
            </a:r>
            <a:endParaRPr lang="en-GB" sz="28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838200" y="2263594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sl-SI" altLang="sl-SI" sz="2000" dirty="0" smtClean="0"/>
              <a:t>Barbara Sicherl Kafol (2015). </a:t>
            </a:r>
            <a:r>
              <a:rPr lang="sl-SI" altLang="sl-SI" sz="2000" i="1" dirty="0" smtClean="0"/>
              <a:t>Izbrana poglavja iz glasbene didaktike</a:t>
            </a:r>
            <a:r>
              <a:rPr lang="sl-SI" altLang="sl-SI" sz="2000" dirty="0" smtClean="0"/>
              <a:t>. Ljubljana: Pedagoška fakulteta Univerze v Ljubljani. </a:t>
            </a:r>
          </a:p>
          <a:p>
            <a:pPr marL="914400" lvl="2" indent="0">
              <a:buNone/>
              <a:defRPr/>
            </a:pPr>
            <a:r>
              <a:rPr lang="sl-SI" altLang="sl-SI" sz="1800" dirty="0" smtClean="0"/>
              <a:t>1. poglavje: Glasbena vzgoja (str. 9-34)</a:t>
            </a:r>
          </a:p>
          <a:p>
            <a:pPr marL="914400" lvl="2" indent="0">
              <a:buNone/>
              <a:defRPr/>
            </a:pPr>
            <a:r>
              <a:rPr lang="sl-SI" altLang="sl-SI" sz="1800" dirty="0" smtClean="0"/>
              <a:t>2.poglavje: Preverjanje in ocenjevanje pri glasbeni vzgoji (str. 35-46)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sl-SI" altLang="sl-SI" sz="1800" dirty="0" smtClean="0"/>
              <a:t>		6. poglavje: Učenje z umetnostjo in skozi umetnost (str. 69 – 73)</a:t>
            </a:r>
          </a:p>
          <a:p>
            <a:pPr>
              <a:defRPr/>
            </a:pPr>
            <a:r>
              <a:rPr lang="sl-SI" altLang="sl-SI" sz="2000" dirty="0" smtClean="0"/>
              <a:t>Kroflič, R. (2007). Vzgojna vrednost estetske izkušnje. Sodobna pedagogika, 3. </a:t>
            </a:r>
          </a:p>
          <a:p>
            <a:pPr>
              <a:lnSpc>
                <a:spcPct val="80000"/>
              </a:lnSpc>
              <a:defRPr/>
            </a:pPr>
            <a:r>
              <a:rPr lang="sl-SI" altLang="sl-SI" sz="2000" dirty="0" smtClean="0"/>
              <a:t>Slana</a:t>
            </a:r>
            <a:r>
              <a:rPr lang="sl-SI" altLang="sl-SI" sz="2000" dirty="0"/>
              <a:t>, A. (2016). Uporaba pristopov glasbene terapije pri učencih s primanjkljaji na posameznih področjih učenja. </a:t>
            </a:r>
            <a:r>
              <a:rPr lang="sl-SI" altLang="sl-SI" sz="2000" i="1" dirty="0"/>
              <a:t>Glasba v šoli in vrtcu XIX</a:t>
            </a:r>
            <a:r>
              <a:rPr lang="sl-SI" altLang="sl-SI" sz="2000" dirty="0"/>
              <a:t>(1-2), 27-35.</a:t>
            </a:r>
          </a:p>
          <a:p>
            <a:pPr>
              <a:lnSpc>
                <a:spcPct val="80000"/>
              </a:lnSpc>
              <a:defRPr/>
            </a:pPr>
            <a:r>
              <a:rPr lang="sl-SI" altLang="sl-SI" sz="2000" dirty="0"/>
              <a:t>Kuzma, M. (2001). Glasbeno terapevtska improvizacija. </a:t>
            </a:r>
            <a:r>
              <a:rPr lang="sl-SI" altLang="sl-SI" sz="2000" i="1" dirty="0"/>
              <a:t>Psihološka obzorja</a:t>
            </a:r>
            <a:r>
              <a:rPr lang="sl-SI" altLang="sl-SI" sz="2000" dirty="0"/>
              <a:t>, </a:t>
            </a:r>
            <a:r>
              <a:rPr lang="sl-SI" altLang="sl-SI" sz="2000" i="1" dirty="0"/>
              <a:t>19</a:t>
            </a:r>
            <a:r>
              <a:rPr lang="sl-SI" altLang="sl-SI" sz="2000" dirty="0"/>
              <a:t>(3), 141-153. 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sl-SI" altLang="sl-SI" sz="2000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sl-SI" altLang="sl-SI" sz="2000" dirty="0" smtClean="0"/>
          </a:p>
          <a:p>
            <a:pPr>
              <a:lnSpc>
                <a:spcPct val="80000"/>
              </a:lnSpc>
              <a:defRPr/>
            </a:pPr>
            <a:endParaRPr lang="sl-SI" altLang="sl-SI" sz="2000" dirty="0" smtClean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6197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Študijska</a:t>
            </a:r>
            <a:r>
              <a:rPr lang="sl-SI" sz="3200" dirty="0" smtClean="0">
                <a:solidFill>
                  <a:srgbClr val="C00000"/>
                </a:solidFill>
              </a:rPr>
              <a:t> </a:t>
            </a:r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literatura</a:t>
            </a:r>
            <a:r>
              <a:rPr lang="sl-SI" sz="3200" dirty="0" smtClean="0">
                <a:solidFill>
                  <a:srgbClr val="C00000"/>
                </a:solidFill>
              </a:rPr>
              <a:t> </a:t>
            </a:r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</a:t>
            </a:r>
            <a:r>
              <a:rPr lang="sl-SI" sz="3200" dirty="0" smtClean="0">
                <a:solidFill>
                  <a:srgbClr val="C00000"/>
                </a:solidFill>
              </a:rPr>
              <a:t> </a:t>
            </a:r>
            <a:r>
              <a:rPr lang="sl-SI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viri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838200" y="1529532"/>
            <a:ext cx="10718074" cy="532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Denac</a:t>
            </a:r>
            <a:r>
              <a:rPr lang="sl-SI" altLang="sl-SI" sz="1800" dirty="0" smtClean="0"/>
              <a:t>, O. (2002). </a:t>
            </a:r>
            <a:r>
              <a:rPr lang="sl-SI" altLang="sl-SI" sz="1800" i="1" dirty="0" smtClean="0"/>
              <a:t>Glasba pri celostnem razvoju otrokove osebnosti</a:t>
            </a:r>
            <a:r>
              <a:rPr lang="sl-SI" altLang="sl-SI" sz="1800" dirty="0" smtClean="0"/>
              <a:t>. Ljubljana: ZRSŠ. (138 str.) 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100" dirty="0" smtClean="0"/>
              <a:t>Kavčič, A. (2017).  </a:t>
            </a:r>
            <a:r>
              <a:rPr lang="sl-SI" altLang="sl-SI" sz="1100" i="1" dirty="0" smtClean="0"/>
              <a:t>Didaktični model spodbujanja pevskega razvoja otroka z </a:t>
            </a:r>
            <a:r>
              <a:rPr lang="sl-SI" altLang="sl-SI" sz="1100" i="1" dirty="0" err="1" smtClean="0"/>
              <a:t>Downovim</a:t>
            </a:r>
            <a:r>
              <a:rPr lang="sl-SI" altLang="sl-SI" sz="1100" i="1" dirty="0" smtClean="0"/>
              <a:t> sindromom</a:t>
            </a:r>
            <a:r>
              <a:rPr lang="sl-SI" altLang="sl-SI" sz="1100" dirty="0" smtClean="0"/>
              <a:t>. Magistrsko delo</a:t>
            </a:r>
            <a:r>
              <a:rPr lang="sl-SI" altLang="sl-SI" sz="1100" dirty="0"/>
              <a:t>. Ljubljana: Pedagoška fakulteta.</a:t>
            </a:r>
            <a:endParaRPr lang="sl-SI" altLang="sl-SI" sz="1100" dirty="0" smtClean="0"/>
          </a:p>
          <a:p>
            <a:pPr eaLnBrk="1" hangingPunct="1">
              <a:lnSpc>
                <a:spcPct val="80000"/>
              </a:lnSpc>
            </a:pPr>
            <a:r>
              <a:rPr lang="sl-SI" altLang="sl-SI" sz="1100" dirty="0" smtClean="0"/>
              <a:t>Kovačič, A</a:t>
            </a:r>
            <a:r>
              <a:rPr lang="sl-SI" altLang="sl-SI" sz="1100" i="1" dirty="0" smtClean="0"/>
              <a:t>. </a:t>
            </a:r>
            <a:r>
              <a:rPr lang="sl-SI" altLang="sl-SI" sz="1100" dirty="0" smtClean="0"/>
              <a:t>(2005).</a:t>
            </a:r>
            <a:r>
              <a:rPr lang="sl-SI" altLang="sl-SI" sz="1100" i="1" dirty="0" smtClean="0"/>
              <a:t> </a:t>
            </a:r>
            <a:r>
              <a:rPr lang="sl-SI" altLang="sl-SI" sz="1100" dirty="0" smtClean="0"/>
              <a:t>Glasbeno-gibalne stimulacije za razvoj govora pri gluhih in naglušnih otrocih : diplomsko delo. Ljubljana: Pedagoška fakulteta</a:t>
            </a:r>
            <a:r>
              <a:rPr lang="sl-SI" altLang="sl-SI" sz="14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smtClean="0"/>
              <a:t>Kuzma, M. (2001). Glasbeno terapevtska improvizacija. </a:t>
            </a:r>
            <a:r>
              <a:rPr lang="sl-SI" altLang="sl-SI" sz="1800" i="1" dirty="0" smtClean="0"/>
              <a:t>Psihološka obzorja, 10</a:t>
            </a:r>
            <a:r>
              <a:rPr lang="sl-SI" altLang="sl-SI" sz="1800" dirty="0" smtClean="0"/>
              <a:t>(3), 141-153.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smtClean="0"/>
              <a:t>Kuzma, M. (2003). Pomoč z glasbo. </a:t>
            </a:r>
            <a:r>
              <a:rPr lang="sl-SI" altLang="sl-SI" sz="1800" i="1" dirty="0" smtClean="0"/>
              <a:t>Didakta</a:t>
            </a:r>
            <a:r>
              <a:rPr lang="sl-SI" altLang="sl-SI" sz="1800" dirty="0"/>
              <a:t> </a:t>
            </a:r>
            <a:r>
              <a:rPr lang="sl-SI" altLang="sl-SI" sz="1800" i="1" dirty="0" smtClean="0"/>
              <a:t>12</a:t>
            </a:r>
            <a:r>
              <a:rPr lang="sl-SI" altLang="sl-SI" sz="1800" dirty="0" smtClean="0"/>
              <a:t>(68/69), str. 14-16.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smtClean="0"/>
              <a:t>Mihelčič, P. (2004). </a:t>
            </a:r>
            <a:r>
              <a:rPr lang="sl-SI" altLang="sl-SI" sz="1800" i="1" dirty="0" smtClean="0"/>
              <a:t>Teorija glasbe</a:t>
            </a:r>
            <a:r>
              <a:rPr lang="sl-SI" altLang="sl-SI" sz="1800" dirty="0" smtClean="0"/>
              <a:t>. Ljubljana: DZS, 91 str. 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smtClean="0"/>
              <a:t>Oblak B.: Didaktična gradiva za glasbeno vzgojo od 1.-5. razreda devetletne osnovne šole. 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Sicherl</a:t>
            </a:r>
            <a:r>
              <a:rPr lang="sl-SI" altLang="sl-SI" sz="1800" dirty="0" smtClean="0"/>
              <a:t>-Kafol, B. (2001). </a:t>
            </a:r>
            <a:r>
              <a:rPr lang="sl-SI" altLang="sl-SI" sz="1800" i="1" dirty="0" smtClean="0"/>
              <a:t>Celostna glasbena vzgoja</a:t>
            </a:r>
            <a:r>
              <a:rPr lang="sl-SI" altLang="sl-SI" sz="1800" dirty="0" smtClean="0"/>
              <a:t>. Ljubljana: Debora. (244 str.)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Sicherl</a:t>
            </a:r>
            <a:r>
              <a:rPr lang="sl-SI" altLang="sl-SI" sz="1800" dirty="0" smtClean="0"/>
              <a:t>-Kafol, B. (2007). Glasbeno učenje z vidika raznoterih inteligenc. </a:t>
            </a:r>
            <a:r>
              <a:rPr lang="sl-SI" altLang="sl-SI" sz="1800" dirty="0"/>
              <a:t>V  </a:t>
            </a:r>
            <a:r>
              <a:rPr lang="sl-SI" altLang="sl-SI" sz="1800" dirty="0" err="1"/>
              <a:t>V</a:t>
            </a:r>
            <a:r>
              <a:rPr lang="sl-SI" altLang="sl-SI" sz="1800" dirty="0"/>
              <a:t>. </a:t>
            </a:r>
            <a:r>
              <a:rPr lang="sl-SI" altLang="sl-SI" sz="1800" dirty="0" smtClean="0"/>
              <a:t>Medved-Udovič (ur.), </a:t>
            </a:r>
            <a:r>
              <a:rPr lang="sl-SI" altLang="sl-SI" sz="1800" i="1" dirty="0" smtClean="0"/>
              <a:t>Zgodnje učenje in  poučevanje otrok</a:t>
            </a:r>
            <a:r>
              <a:rPr lang="sl-SI" altLang="sl-SI" sz="1800" dirty="0" smtClean="0"/>
              <a:t>. Koper: Univerza na Primorskem, 525-538.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Sicherl</a:t>
            </a:r>
            <a:r>
              <a:rPr lang="sl-SI" altLang="sl-SI" sz="1800" dirty="0" smtClean="0"/>
              <a:t>-Kafol, B. (2004). </a:t>
            </a:r>
            <a:r>
              <a:rPr lang="sl-SI" altLang="sl-SI" sz="1800" i="1" dirty="0" smtClean="0"/>
              <a:t>Preverjanje in ocenjevanje pri glasbeni vzgoji</a:t>
            </a:r>
            <a:r>
              <a:rPr lang="sl-SI" altLang="sl-SI" sz="1800" dirty="0" smtClean="0"/>
              <a:t>. Domžale: </a:t>
            </a:r>
            <a:r>
              <a:rPr lang="sl-SI" altLang="sl-SI" sz="1800" dirty="0" err="1" smtClean="0"/>
              <a:t>Izolit</a:t>
            </a:r>
            <a:r>
              <a:rPr lang="sl-SI" altLang="sl-SI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Sicherl</a:t>
            </a:r>
            <a:r>
              <a:rPr lang="sl-SI" altLang="sl-SI" sz="1800" dirty="0" smtClean="0"/>
              <a:t> Kafol, B. (2015). Izbrana poglavja iz glasbene didaktike. Ljubljana: Pedagoška fakulteta UL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Sicherl</a:t>
            </a:r>
            <a:r>
              <a:rPr lang="sl-SI" altLang="sl-SI" sz="1800" dirty="0" smtClean="0"/>
              <a:t>-Kafol, B., Gaberščik, A., Zalar, K. (2009). </a:t>
            </a:r>
            <a:r>
              <a:rPr lang="sl-SI" altLang="sl-SI" sz="1800" i="1" dirty="0" smtClean="0"/>
              <a:t>Ringaraja, pesem nam ugaja</a:t>
            </a:r>
            <a:r>
              <a:rPr lang="sl-SI" altLang="sl-SI" sz="1800" dirty="0"/>
              <a:t>. </a:t>
            </a:r>
            <a:r>
              <a:rPr lang="sl-SI" altLang="sl-SI" sz="1800" dirty="0" smtClean="0"/>
              <a:t>Ljubljana, Mladinska knjiga.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Sicherl</a:t>
            </a:r>
            <a:r>
              <a:rPr lang="sl-SI" altLang="sl-SI" sz="1800" dirty="0" smtClean="0"/>
              <a:t>-Kafol, B., Gaberščik, A., Zalar, K. (2011). </a:t>
            </a:r>
            <a:r>
              <a:rPr lang="sl-SI" altLang="sl-SI" sz="1800" i="1" dirty="0" smtClean="0"/>
              <a:t>Ringaraja, pesem nas razvaja</a:t>
            </a:r>
            <a:r>
              <a:rPr lang="sl-SI" altLang="sl-SI" sz="1800" dirty="0" smtClean="0"/>
              <a:t>. Ljubljana: Mladinska knjiga. 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smtClean="0"/>
              <a:t>Učni načrt za glasbeno umetnost http://www.mizs.gov.si/</a:t>
            </a:r>
            <a:r>
              <a:rPr lang="sl-SI" altLang="sl-SI" sz="1800" dirty="0"/>
              <a:t>fileadmin(/mizs.gov.si/pageuploads/podrocje/os/preovljeni_UN_glasbena_vzgoja.pdf </a:t>
            </a:r>
            <a:endParaRPr lang="sl-SI" altLang="sl-SI" sz="1800" dirty="0" smtClean="0"/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Voigt</a:t>
            </a:r>
            <a:r>
              <a:rPr lang="sl-SI" altLang="sl-SI" sz="1800" dirty="0" smtClean="0"/>
              <a:t>, M. (2013). Orff </a:t>
            </a:r>
            <a:r>
              <a:rPr lang="sl-SI" altLang="sl-SI" sz="1800" dirty="0" err="1" smtClean="0"/>
              <a:t>Music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Therapy</a:t>
            </a:r>
            <a:r>
              <a:rPr lang="sl-SI" altLang="sl-SI" sz="1800" dirty="0" smtClean="0"/>
              <a:t>: </a:t>
            </a:r>
            <a:r>
              <a:rPr lang="sl-SI" altLang="sl-SI" sz="1800" dirty="0" err="1" smtClean="0"/>
              <a:t>History</a:t>
            </a:r>
            <a:r>
              <a:rPr lang="sl-SI" altLang="sl-SI" sz="1800" dirty="0" smtClean="0"/>
              <a:t>, </a:t>
            </a:r>
            <a:r>
              <a:rPr lang="sl-SI" altLang="sl-SI" sz="1800" dirty="0" err="1" smtClean="0"/>
              <a:t>Principles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and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Further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Development</a:t>
            </a:r>
            <a:r>
              <a:rPr lang="sl-SI" altLang="sl-SI" sz="1800" dirty="0" smtClean="0"/>
              <a:t>. </a:t>
            </a:r>
            <a:r>
              <a:rPr lang="sl-SI" altLang="sl-SI" sz="1800" i="1" dirty="0" err="1" smtClean="0"/>
              <a:t>Approaches</a:t>
            </a:r>
            <a:r>
              <a:rPr lang="sl-SI" altLang="sl-SI" sz="1800" i="1" dirty="0" smtClean="0"/>
              <a:t>: </a:t>
            </a:r>
            <a:r>
              <a:rPr lang="sl-SI" altLang="sl-SI" sz="1800" i="1" dirty="0" err="1" smtClean="0"/>
              <a:t>Music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Therapy</a:t>
            </a:r>
            <a:r>
              <a:rPr lang="sl-SI" altLang="sl-SI" sz="1800" i="1" dirty="0" smtClean="0"/>
              <a:t> &amp; </a:t>
            </a:r>
            <a:r>
              <a:rPr lang="sl-SI" altLang="sl-SI" sz="1800" i="1" dirty="0" err="1" smtClean="0"/>
              <a:t>Special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Music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Education</a:t>
            </a:r>
            <a:r>
              <a:rPr lang="sl-SI" altLang="sl-SI" sz="1800" i="1" dirty="0" smtClean="0"/>
              <a:t>. </a:t>
            </a:r>
            <a:r>
              <a:rPr lang="sl-SI" altLang="sl-SI" sz="1800" i="1" dirty="0" err="1" smtClean="0"/>
              <a:t>Special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Issue</a:t>
            </a:r>
            <a:r>
              <a:rPr lang="sl-SI" altLang="sl-SI" sz="1800" i="1" dirty="0"/>
              <a:t> </a:t>
            </a:r>
            <a:r>
              <a:rPr lang="sl-SI" altLang="sl-SI" sz="1800" i="1" dirty="0" smtClean="0"/>
              <a:t>5</a:t>
            </a:r>
            <a:r>
              <a:rPr lang="sl-SI" altLang="sl-SI" sz="1800" dirty="0" smtClean="0"/>
              <a:t>(2), 97 – 105.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sl-SI" altLang="sl-SI" sz="1800" dirty="0" smtClean="0"/>
          </a:p>
          <a:p>
            <a:pPr eaLnBrk="1" hangingPunct="1">
              <a:lnSpc>
                <a:spcPct val="80000"/>
              </a:lnSpc>
            </a:pPr>
            <a:r>
              <a:rPr lang="sl-SI" altLang="sl-SI" sz="1800" b="1" dirty="0" smtClean="0"/>
              <a:t>* Seznam literature se sproti dopolnjuje z novimi naslovi in prispevki v periodiki. 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6953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4041"/>
          </a:xfrm>
        </p:spPr>
        <p:txBody>
          <a:bodyPr>
            <a:normAutofit/>
          </a:bodyPr>
          <a:lstStyle/>
          <a:p>
            <a:r>
              <a:rPr lang="sl-SI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Priporočena literatura 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838200" y="1690688"/>
            <a:ext cx="10515600" cy="5167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Dewhurst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Maddock</a:t>
            </a:r>
            <a:r>
              <a:rPr lang="sl-SI" altLang="sl-SI" sz="1800" dirty="0" smtClean="0"/>
              <a:t>, O. (1993). </a:t>
            </a:r>
            <a:r>
              <a:rPr lang="sl-SI" altLang="sl-SI" sz="1800" i="1" dirty="0" smtClean="0"/>
              <a:t>Zdravilna moč glasbe in zvoka: samozdravljenje z glasbo in glasom</a:t>
            </a:r>
            <a:r>
              <a:rPr lang="sl-SI" altLang="sl-SI" sz="1800" dirty="0" smtClean="0"/>
              <a:t>. Ljubljana: Založba </a:t>
            </a:r>
            <a:r>
              <a:rPr lang="sl-SI" altLang="sl-SI" sz="1800" dirty="0" err="1" smtClean="0"/>
              <a:t>Tangram</a:t>
            </a:r>
            <a:r>
              <a:rPr lang="sl-SI" altLang="sl-SI" sz="1800" dirty="0"/>
              <a:t>.</a:t>
            </a:r>
            <a:endParaRPr lang="sl-SI" altLang="sl-SI" sz="1800" dirty="0" smtClean="0"/>
          </a:p>
          <a:p>
            <a:pPr eaLnBrk="1" hangingPunct="1">
              <a:lnSpc>
                <a:spcPct val="80000"/>
              </a:lnSpc>
            </a:pPr>
            <a:r>
              <a:rPr lang="sl-SI" altLang="sl-SI" sz="1800" i="1" dirty="0" smtClean="0"/>
              <a:t>Glasba v šoli in vrtcu</a:t>
            </a:r>
            <a:r>
              <a:rPr lang="sl-SI" altLang="sl-SI" sz="1800" dirty="0" smtClean="0"/>
              <a:t>. Ljubljana: Zavod Republike Slovenije za šolstvo.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i="1" dirty="0" smtClean="0"/>
              <a:t>Glasbeno-pedagoški zbornik Akademije za glasbo </a:t>
            </a:r>
            <a:r>
              <a:rPr lang="sl-SI" altLang="sl-SI" sz="1800" dirty="0" smtClean="0"/>
              <a:t>(od 1995 dalje). Ljubljana: Akademija za glasbo. 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i="1" dirty="0" smtClean="0"/>
              <a:t>Glasna</a:t>
            </a:r>
            <a:r>
              <a:rPr lang="sl-SI" altLang="sl-SI" sz="1800" dirty="0" smtClean="0"/>
              <a:t>. Revija Zveze Glasbene mladine Slovenije, Ljubljana.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smtClean="0"/>
              <a:t>Gordon, E. E. (2003). </a:t>
            </a:r>
            <a:r>
              <a:rPr lang="sl-SI" altLang="sl-SI" sz="1800" i="1" dirty="0" smtClean="0"/>
              <a:t>A </a:t>
            </a:r>
            <a:r>
              <a:rPr lang="sl-SI" altLang="sl-SI" sz="1800" i="1" dirty="0" err="1" smtClean="0"/>
              <a:t>Music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Learning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Theory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for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Newborn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and</a:t>
            </a:r>
            <a:r>
              <a:rPr lang="sl-SI" altLang="sl-SI" sz="1800" i="1" dirty="0" smtClean="0"/>
              <a:t> Young </a:t>
            </a:r>
            <a:r>
              <a:rPr lang="sl-SI" altLang="sl-SI" sz="1800" i="1" dirty="0" err="1" smtClean="0"/>
              <a:t>Children</a:t>
            </a:r>
            <a:r>
              <a:rPr lang="sl-SI" altLang="sl-SI" sz="1800" dirty="0"/>
              <a:t>.</a:t>
            </a:r>
            <a:r>
              <a:rPr lang="sl-SI" altLang="sl-SI" sz="1800" dirty="0" smtClean="0"/>
              <a:t> Chicago: GIA </a:t>
            </a:r>
            <a:r>
              <a:rPr lang="sl-SI" altLang="sl-SI" sz="1800" dirty="0" err="1" smtClean="0"/>
              <a:t>Publications</a:t>
            </a:r>
            <a:r>
              <a:rPr lang="sl-SI" altLang="sl-SI" sz="1800" dirty="0" smtClean="0"/>
              <a:t>,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sl-SI" sz="1800" dirty="0" err="1" smtClean="0"/>
              <a:t>Hesser</a:t>
            </a:r>
            <a:r>
              <a:rPr lang="en-US" altLang="sl-SI" sz="1800" dirty="0" smtClean="0"/>
              <a:t>, B. (1989). Issues of Music Therapy </a:t>
            </a:r>
            <a:r>
              <a:rPr lang="en-US" altLang="sl-SI" sz="1800" dirty="0" err="1" smtClean="0"/>
              <a:t>Training.V</a:t>
            </a:r>
            <a:r>
              <a:rPr lang="en-US" altLang="sl-SI" sz="1800" dirty="0" smtClean="0"/>
              <a:t> B. </a:t>
            </a:r>
            <a:r>
              <a:rPr lang="en-US" altLang="sl-SI" sz="1800" dirty="0" err="1" smtClean="0"/>
              <a:t>Hesser</a:t>
            </a:r>
            <a:r>
              <a:rPr lang="en-US" altLang="sl-SI" sz="1800" dirty="0" smtClean="0"/>
              <a:t> in R. Pratt (</a:t>
            </a:r>
            <a:r>
              <a:rPr lang="sl-SI" altLang="sl-SI" sz="1800" dirty="0" smtClean="0"/>
              <a:t>u</a:t>
            </a:r>
            <a:r>
              <a:rPr lang="en-US" altLang="sl-SI" sz="1800" dirty="0" smtClean="0"/>
              <a:t>r.), </a:t>
            </a:r>
            <a:r>
              <a:rPr lang="en-US" altLang="sl-SI" sz="1800" i="1" dirty="0" smtClean="0"/>
              <a:t>Music Therapy and Music Special education: The International State of the Art</a:t>
            </a:r>
            <a:r>
              <a:rPr lang="en-US" altLang="sl-SI" sz="1800" dirty="0" smtClean="0"/>
              <a:t>.</a:t>
            </a:r>
            <a:r>
              <a:rPr lang="sl-SI" altLang="sl-SI" sz="1800" dirty="0" smtClean="0"/>
              <a:t> </a:t>
            </a:r>
            <a:r>
              <a:rPr lang="en-US" altLang="sl-SI" sz="1800" dirty="0" smtClean="0"/>
              <a:t>St. Louis: MMB Music. </a:t>
            </a:r>
            <a:endParaRPr lang="sl-SI" altLang="sl-SI" sz="1800" dirty="0" smtClean="0"/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McPherson</a:t>
            </a:r>
            <a:r>
              <a:rPr lang="sl-SI" altLang="sl-SI" sz="1800" dirty="0" smtClean="0"/>
              <a:t>, E. G. (2006). </a:t>
            </a:r>
            <a:r>
              <a:rPr lang="sl-SI" altLang="sl-SI" sz="1800" i="1" dirty="0" err="1" smtClean="0"/>
              <a:t>The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child</a:t>
            </a:r>
            <a:r>
              <a:rPr lang="sl-SI" altLang="sl-SI" sz="1800" i="1" dirty="0" smtClean="0"/>
              <a:t> as </a:t>
            </a:r>
            <a:r>
              <a:rPr lang="sl-SI" altLang="sl-SI" sz="1800" i="1" dirty="0" err="1" smtClean="0"/>
              <a:t>musician</a:t>
            </a:r>
            <a:r>
              <a:rPr lang="sl-SI" altLang="sl-SI" sz="1800" i="1" dirty="0" smtClean="0"/>
              <a:t> : a </a:t>
            </a:r>
            <a:r>
              <a:rPr lang="sl-SI" altLang="sl-SI" sz="1800" i="1" dirty="0" err="1" smtClean="0"/>
              <a:t>handbook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of</a:t>
            </a:r>
            <a:r>
              <a:rPr lang="sl-SI" altLang="sl-SI" sz="1800" i="1" dirty="0" smtClean="0"/>
              <a:t> musical </a:t>
            </a:r>
            <a:r>
              <a:rPr lang="sl-SI" altLang="sl-SI" sz="1800" i="1" dirty="0" err="1" smtClean="0"/>
              <a:t>development</a:t>
            </a:r>
            <a:r>
              <a:rPr lang="sl-SI" altLang="sl-SI" sz="1800" i="1" dirty="0" smtClean="0"/>
              <a:t>. </a:t>
            </a:r>
            <a:r>
              <a:rPr lang="sl-SI" altLang="sl-SI" sz="1800" dirty="0" smtClean="0"/>
              <a:t>Oxford, New York : Oxford </a:t>
            </a:r>
            <a:r>
              <a:rPr lang="sl-SI" altLang="sl-SI" sz="1800" dirty="0" err="1" smtClean="0"/>
              <a:t>University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Press</a:t>
            </a:r>
            <a:r>
              <a:rPr lang="sl-SI" altLang="sl-SI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Newham</a:t>
            </a:r>
            <a:r>
              <a:rPr lang="sl-SI" altLang="sl-SI" sz="1800" dirty="0" smtClean="0"/>
              <a:t>, P. (1998). </a:t>
            </a:r>
            <a:r>
              <a:rPr lang="sl-SI" altLang="sl-SI" sz="1800" i="1" dirty="0" err="1" smtClean="0"/>
              <a:t>Therapeutic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Voicework</a:t>
            </a:r>
            <a:r>
              <a:rPr lang="sl-SI" altLang="sl-SI" sz="1800" i="1" dirty="0" smtClean="0"/>
              <a:t>: </a:t>
            </a:r>
            <a:r>
              <a:rPr lang="sl-SI" altLang="sl-SI" sz="1800" i="1" dirty="0" err="1" smtClean="0"/>
              <a:t>principles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and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practice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for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the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use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of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singing</a:t>
            </a:r>
            <a:r>
              <a:rPr lang="sl-SI" altLang="sl-SI" sz="1800" i="1" dirty="0" smtClean="0"/>
              <a:t> as a </a:t>
            </a:r>
            <a:r>
              <a:rPr lang="sl-SI" altLang="sl-SI" sz="1800" i="1" dirty="0" err="1" smtClean="0"/>
              <a:t>therapy</a:t>
            </a:r>
            <a:r>
              <a:rPr lang="sl-SI" altLang="sl-SI" sz="1800" i="1" dirty="0" smtClean="0"/>
              <a:t>. </a:t>
            </a:r>
            <a:r>
              <a:rPr lang="sl-SI" altLang="sl-SI" sz="1800" dirty="0" smtClean="0"/>
              <a:t>London, Philadelphia: </a:t>
            </a:r>
            <a:r>
              <a:rPr lang="sl-SI" altLang="sl-SI" sz="1800" dirty="0" err="1" smtClean="0"/>
              <a:t>Jessica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Kingsley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Publishers</a:t>
            </a:r>
            <a:r>
              <a:rPr lang="sl-SI" altLang="sl-SI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Oldfield</a:t>
            </a:r>
            <a:r>
              <a:rPr lang="sl-SI" altLang="sl-SI" sz="1800" dirty="0" smtClean="0"/>
              <a:t>, A. in </a:t>
            </a:r>
            <a:r>
              <a:rPr lang="sl-SI" altLang="sl-SI" sz="1800" dirty="0" err="1" smtClean="0"/>
              <a:t>Flower</a:t>
            </a:r>
            <a:r>
              <a:rPr lang="sl-SI" altLang="sl-SI" sz="1800" dirty="0" smtClean="0"/>
              <a:t>, C. (2008). </a:t>
            </a:r>
            <a:r>
              <a:rPr lang="sl-SI" altLang="sl-SI" sz="1800" i="1" dirty="0" err="1" smtClean="0"/>
              <a:t>Music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Therapy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/>
              <a:t>W</a:t>
            </a:r>
            <a:r>
              <a:rPr lang="sl-SI" altLang="sl-SI" sz="1800" i="1" dirty="0" err="1" smtClean="0"/>
              <a:t>ith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Children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and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Their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Families</a:t>
            </a:r>
            <a:r>
              <a:rPr lang="sl-SI" altLang="sl-SI" sz="1800" dirty="0" smtClean="0"/>
              <a:t>. </a:t>
            </a:r>
            <a:r>
              <a:rPr lang="sl-SI" altLang="sl-SI" sz="1800" dirty="0"/>
              <a:t>Philadelphia: </a:t>
            </a:r>
            <a:r>
              <a:rPr lang="sl-SI" altLang="sl-SI" sz="1800" dirty="0" err="1"/>
              <a:t>Jesica</a:t>
            </a:r>
            <a:r>
              <a:rPr lang="sl-SI" altLang="sl-SI" sz="1800" dirty="0"/>
              <a:t> </a:t>
            </a:r>
            <a:r>
              <a:rPr lang="sl-SI" altLang="sl-SI" sz="1800" dirty="0" err="1"/>
              <a:t>Kingsly</a:t>
            </a:r>
            <a:r>
              <a:rPr lang="sl-SI" altLang="sl-SI" sz="1800" dirty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smtClean="0"/>
              <a:t>Publisher.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Pavlicevic</a:t>
            </a:r>
            <a:r>
              <a:rPr lang="sl-SI" altLang="sl-SI" sz="1800" dirty="0" smtClean="0"/>
              <a:t>, M. (2000). </a:t>
            </a:r>
            <a:r>
              <a:rPr lang="sl-SI" altLang="sl-SI" sz="1800" i="1" dirty="0" err="1" smtClean="0"/>
              <a:t>Music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therapy</a:t>
            </a:r>
            <a:r>
              <a:rPr lang="sl-SI" altLang="sl-SI" sz="1800" i="1" dirty="0" smtClean="0"/>
              <a:t> in </a:t>
            </a:r>
            <a:r>
              <a:rPr lang="sl-SI" altLang="sl-SI" sz="1800" i="1" dirty="0" err="1" smtClean="0"/>
              <a:t>context</a:t>
            </a:r>
            <a:r>
              <a:rPr lang="sl-SI" altLang="sl-SI" sz="1800" i="1" dirty="0" smtClean="0"/>
              <a:t> : </a:t>
            </a:r>
            <a:r>
              <a:rPr lang="sl-SI" altLang="sl-SI" sz="1800" i="1" dirty="0" err="1" smtClean="0"/>
              <a:t>music</a:t>
            </a:r>
            <a:r>
              <a:rPr lang="sl-SI" altLang="sl-SI" sz="1800" i="1" dirty="0" smtClean="0"/>
              <a:t>, </a:t>
            </a:r>
            <a:r>
              <a:rPr lang="sl-SI" altLang="sl-SI" sz="1800" i="1" dirty="0" err="1" smtClean="0"/>
              <a:t>meaning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and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relationship</a:t>
            </a:r>
            <a:r>
              <a:rPr lang="sl-SI" altLang="sl-SI" sz="1800" dirty="0" smtClean="0"/>
              <a:t>. Philadelphia: </a:t>
            </a:r>
            <a:r>
              <a:rPr lang="sl-SI" altLang="sl-SI" sz="1800" dirty="0" err="1" smtClean="0"/>
              <a:t>Jesica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Kingsly</a:t>
            </a:r>
            <a:r>
              <a:rPr lang="sl-SI" altLang="sl-SI" sz="1800" dirty="0"/>
              <a:t> </a:t>
            </a:r>
            <a:r>
              <a:rPr lang="sl-SI" altLang="sl-SI" sz="1800" dirty="0" smtClean="0"/>
              <a:t>Publisher.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Pellitteri</a:t>
            </a:r>
            <a:r>
              <a:rPr lang="sl-SI" altLang="sl-SI" sz="1800" dirty="0" smtClean="0"/>
              <a:t>, J.( 2000). </a:t>
            </a:r>
            <a:r>
              <a:rPr lang="sl-SI" altLang="sl-SI" sz="1800" dirty="0" err="1" smtClean="0"/>
              <a:t>Music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Therapy</a:t>
            </a:r>
            <a:r>
              <a:rPr lang="sl-SI" altLang="sl-SI" sz="1800" dirty="0" smtClean="0"/>
              <a:t> in </a:t>
            </a:r>
            <a:r>
              <a:rPr lang="sl-SI" altLang="sl-SI" sz="1800" dirty="0" err="1" smtClean="0"/>
              <a:t>the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Special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Education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Setting</a:t>
            </a:r>
            <a:r>
              <a:rPr lang="sl-SI" altLang="sl-SI" sz="1800" dirty="0" smtClean="0"/>
              <a:t>. </a:t>
            </a:r>
            <a:r>
              <a:rPr lang="sl-SI" altLang="sl-SI" sz="1800" i="1" dirty="0" err="1" smtClean="0"/>
              <a:t>Journal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of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education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and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psychological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consultation</a:t>
            </a:r>
            <a:r>
              <a:rPr lang="sl-SI" altLang="sl-SI" sz="1800" i="1" dirty="0" smtClean="0"/>
              <a:t>, 11</a:t>
            </a:r>
            <a:r>
              <a:rPr lang="sl-SI" altLang="sl-SI" sz="1800" dirty="0" smtClean="0"/>
              <a:t>(3-4), 379-391. 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Schalkwijk</a:t>
            </a:r>
            <a:r>
              <a:rPr lang="sl-SI" altLang="sl-SI" sz="1800" dirty="0" smtClean="0"/>
              <a:t>, F. (1994). </a:t>
            </a:r>
            <a:r>
              <a:rPr lang="sl-SI" altLang="sl-SI" sz="1800" i="1" dirty="0" err="1" smtClean="0"/>
              <a:t>Music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and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People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with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Developmental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Disabilities</a:t>
            </a:r>
            <a:r>
              <a:rPr lang="sl-SI" altLang="sl-SI" sz="1800" dirty="0" smtClean="0"/>
              <a:t>. London, Bristol: </a:t>
            </a:r>
            <a:r>
              <a:rPr lang="sl-SI" altLang="sl-SI" sz="1800" dirty="0" err="1" smtClean="0"/>
              <a:t>Jessica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Kingsley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Publishers</a:t>
            </a:r>
            <a:r>
              <a:rPr lang="sl-SI" altLang="sl-SI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l-SI" altLang="sl-SI" sz="1800" dirty="0" err="1" smtClean="0"/>
              <a:t>Unkefer</a:t>
            </a:r>
            <a:r>
              <a:rPr lang="sl-SI" altLang="sl-SI" sz="1800" dirty="0" smtClean="0"/>
              <a:t>, R. (1990</a:t>
            </a:r>
            <a:r>
              <a:rPr lang="sl-SI" altLang="sl-SI" sz="1800" i="1" dirty="0" smtClean="0"/>
              <a:t>). </a:t>
            </a:r>
            <a:r>
              <a:rPr lang="sl-SI" altLang="sl-SI" sz="1800" i="1" dirty="0" err="1" smtClean="0"/>
              <a:t>Music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therapy</a:t>
            </a:r>
            <a:r>
              <a:rPr lang="sl-SI" altLang="sl-SI" sz="1800" i="1" dirty="0" smtClean="0"/>
              <a:t> in </a:t>
            </a:r>
            <a:r>
              <a:rPr lang="sl-SI" altLang="sl-SI" sz="1800" i="1" dirty="0" err="1" smtClean="0"/>
              <a:t>the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treatment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of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adults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with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mental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disorder</a:t>
            </a:r>
            <a:r>
              <a:rPr lang="sl-SI" altLang="sl-SI" sz="1800" i="1" dirty="0" smtClean="0"/>
              <a:t>: </a:t>
            </a:r>
            <a:r>
              <a:rPr lang="sl-SI" altLang="sl-SI" sz="1800" i="1" dirty="0" err="1" smtClean="0"/>
              <a:t>theoretical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bases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and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clinical</a:t>
            </a:r>
            <a:r>
              <a:rPr lang="sl-SI" altLang="sl-SI" sz="1800" i="1" dirty="0" smtClean="0"/>
              <a:t> </a:t>
            </a:r>
            <a:r>
              <a:rPr lang="sl-SI" altLang="sl-SI" sz="1800" i="1" dirty="0" err="1" smtClean="0"/>
              <a:t>intervations</a:t>
            </a:r>
            <a:r>
              <a:rPr lang="sl-SI" altLang="sl-SI" sz="1800" dirty="0" smtClean="0"/>
              <a:t>. New York: </a:t>
            </a:r>
            <a:r>
              <a:rPr lang="sl-SI" altLang="sl-SI" sz="1800" dirty="0" err="1" smtClean="0"/>
              <a:t>Schirmer</a:t>
            </a:r>
            <a:r>
              <a:rPr lang="sl-SI" altLang="sl-SI" sz="1800" dirty="0" smtClean="0"/>
              <a:t> </a:t>
            </a:r>
            <a:r>
              <a:rPr lang="sl-SI" altLang="sl-SI" sz="1800" dirty="0" err="1" smtClean="0"/>
              <a:t>Books</a:t>
            </a:r>
            <a:r>
              <a:rPr lang="sl-SI" altLang="sl-SI" sz="1800" dirty="0" smtClean="0"/>
              <a:t>.</a:t>
            </a:r>
            <a:endParaRPr lang="sl-SI" altLang="sl-SI" sz="18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sl-SI" altLang="sl-SI" sz="1800" dirty="0" smtClean="0"/>
          </a:p>
          <a:p>
            <a:pPr eaLnBrk="1" hangingPunct="1">
              <a:lnSpc>
                <a:spcPct val="80000"/>
              </a:lnSpc>
            </a:pPr>
            <a:endParaRPr lang="sl-SI" altLang="sl-SI" sz="1800" dirty="0" smtClean="0"/>
          </a:p>
          <a:p>
            <a:pPr eaLnBrk="1" hangingPunct="1">
              <a:lnSpc>
                <a:spcPct val="80000"/>
              </a:lnSpc>
            </a:pPr>
            <a:endParaRPr lang="sl-SI" altLang="sl-SI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800" b="1" dirty="0" smtClean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6" name="Naslov 1"/>
          <p:cNvSpPr txBox="1">
            <a:spLocks/>
          </p:cNvSpPr>
          <p:nvPr/>
        </p:nvSpPr>
        <p:spPr>
          <a:xfrm>
            <a:off x="6964681" y="0"/>
            <a:ext cx="522731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24518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9935</TotalTime>
  <Words>2116</Words>
  <Application>Microsoft Office PowerPoint</Application>
  <PresentationFormat>Širokozaslonsko</PresentationFormat>
  <Paragraphs>190</Paragraphs>
  <Slides>15</Slides>
  <Notes>0</Notes>
  <HiddenSlides>0</HiddenSlides>
  <MMClips>1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Officeova tema</vt:lpstr>
      <vt:lpstr>Učenje in poučevanje otrok s posebnimi potrebami: glasbena vzgoja</vt:lpstr>
      <vt:lpstr>Povezave</vt:lpstr>
      <vt:lpstr>Izobraževalni cilji</vt:lpstr>
      <vt:lpstr>Izobraževalne vsebine</vt:lpstr>
      <vt:lpstr>Študijske obveznosti</vt:lpstr>
      <vt:lpstr>Izpitna navodila</vt:lpstr>
      <vt:lpstr>Izpitna poglavja  (za študij na daljavo prirejeno in dosegljivo na spletu – povezave so v predstavitvah posameznih predavanj)</vt:lpstr>
      <vt:lpstr>Študijska literatura in viri</vt:lpstr>
      <vt:lpstr>Priporočena literatura </vt:lpstr>
      <vt:lpstr>Motivacijska spodbuda (1)  https://www.youtube.com/watch?v=vO_WhaN_BaI  </vt:lpstr>
      <vt:lpstr>Motivacijska spodbuda (2) Malagueña (prir. posnetka R. Kotzian) </vt:lpstr>
      <vt:lpstr>Umetnost - komunikacijska izkušnja </vt:lpstr>
      <vt:lpstr>     Glasbena pedagogika* v. glasbena terapija</vt:lpstr>
      <vt:lpstr>Elementi glasbene pedagogike kot pomoči z umetnostjo (po Š. L. Knoll)</vt:lpstr>
      <vt:lpstr>V premislek in utrjevanje: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Konstanca</dc:creator>
  <cp:lastModifiedBy>Konstanca</cp:lastModifiedBy>
  <cp:revision>75</cp:revision>
  <dcterms:created xsi:type="dcterms:W3CDTF">2020-02-10T13:05:26Z</dcterms:created>
  <dcterms:modified xsi:type="dcterms:W3CDTF">2023-02-12T13:30:12Z</dcterms:modified>
</cp:coreProperties>
</file>