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handoutMasterIdLst>
    <p:handoutMasterId r:id="rId4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Lst>
  <p:sldSz cx="9144000" cy="6858000" type="screen4x3"/>
  <p:notesSz cx="6888163" cy="10020300"/>
  <p:custDataLst>
    <p:tags r:id="rId47"/>
  </p:custDataLst>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85" autoAdjust="0"/>
    <p:restoredTop sz="94660"/>
  </p:normalViewPr>
  <p:slideViewPr>
    <p:cSldViewPr>
      <p:cViewPr varScale="1">
        <p:scale>
          <a:sx n="81" d="100"/>
          <a:sy n="81" d="100"/>
        </p:scale>
        <p:origin x="1459" y="5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gs" Target="tags/tag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sl-SI"/>
          </a:p>
        </p:txBody>
      </p:sp>
      <p:sp>
        <p:nvSpPr>
          <p:cNvPr id="3" name="Označba mesta datuma 2"/>
          <p:cNvSpPr>
            <a:spLocks noGrp="1"/>
          </p:cNvSpPr>
          <p:nvPr>
            <p:ph type="dt" sz="quarter" idx="1"/>
          </p:nvPr>
        </p:nvSpPr>
        <p:spPr>
          <a:xfrm>
            <a:off x="3901698" y="0"/>
            <a:ext cx="2984871" cy="502755"/>
          </a:xfrm>
          <a:prstGeom prst="rect">
            <a:avLst/>
          </a:prstGeom>
        </p:spPr>
        <p:txBody>
          <a:bodyPr vert="horz" lIns="96616" tIns="48308" rIns="96616" bIns="48308" rtlCol="0"/>
          <a:lstStyle>
            <a:lvl1pPr algn="r">
              <a:defRPr sz="1300"/>
            </a:lvl1pPr>
          </a:lstStyle>
          <a:p>
            <a:fld id="{CD3D0549-D8F6-4588-A4EC-E7225032BD21}" type="datetimeFigureOut">
              <a:rPr lang="sl-SI" smtClean="0"/>
              <a:t>28. 04. 2026</a:t>
            </a:fld>
            <a:endParaRPr lang="sl-SI"/>
          </a:p>
        </p:txBody>
      </p:sp>
      <p:sp>
        <p:nvSpPr>
          <p:cNvPr id="4" name="Označba mesta noge 3"/>
          <p:cNvSpPr>
            <a:spLocks noGrp="1"/>
          </p:cNvSpPr>
          <p:nvPr>
            <p:ph type="ftr" sz="quarter" idx="2"/>
          </p:nvPr>
        </p:nvSpPr>
        <p:spPr>
          <a:xfrm>
            <a:off x="0" y="9517547"/>
            <a:ext cx="2984871" cy="502754"/>
          </a:xfrm>
          <a:prstGeom prst="rect">
            <a:avLst/>
          </a:prstGeom>
        </p:spPr>
        <p:txBody>
          <a:bodyPr vert="horz" lIns="96616" tIns="48308" rIns="96616" bIns="48308" rtlCol="0" anchor="b"/>
          <a:lstStyle>
            <a:lvl1pPr algn="l">
              <a:defRPr sz="1300"/>
            </a:lvl1pPr>
          </a:lstStyle>
          <a:p>
            <a:endParaRPr lang="sl-SI"/>
          </a:p>
        </p:txBody>
      </p:sp>
      <p:sp>
        <p:nvSpPr>
          <p:cNvPr id="5" name="Označba mesta številke diapozitiva 4"/>
          <p:cNvSpPr>
            <a:spLocks noGrp="1"/>
          </p:cNvSpPr>
          <p:nvPr>
            <p:ph type="sldNum" sz="quarter" idx="3"/>
          </p:nvPr>
        </p:nvSpPr>
        <p:spPr>
          <a:xfrm>
            <a:off x="3901698" y="9517547"/>
            <a:ext cx="2984871" cy="502754"/>
          </a:xfrm>
          <a:prstGeom prst="rect">
            <a:avLst/>
          </a:prstGeom>
        </p:spPr>
        <p:txBody>
          <a:bodyPr vert="horz" lIns="96616" tIns="48308" rIns="96616" bIns="48308" rtlCol="0" anchor="b"/>
          <a:lstStyle>
            <a:lvl1pPr algn="r">
              <a:defRPr sz="1300"/>
            </a:lvl1pPr>
          </a:lstStyle>
          <a:p>
            <a:fld id="{29BC9FD0-675A-4E0F-973A-D8C48BB57B4B}" type="slidenum">
              <a:rPr lang="sl-SI" smtClean="0"/>
              <a:t>‹#›</a:t>
            </a:fld>
            <a:endParaRPr lang="sl-SI"/>
          </a:p>
        </p:txBody>
      </p:sp>
    </p:spTree>
    <p:extLst>
      <p:ext uri="{BB962C8B-B14F-4D97-AF65-F5344CB8AC3E}">
        <p14:creationId xmlns:p14="http://schemas.microsoft.com/office/powerpoint/2010/main" val="18865726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84871" cy="502755"/>
          </a:xfrm>
          <a:prstGeom prst="rect">
            <a:avLst/>
          </a:prstGeom>
        </p:spPr>
        <p:txBody>
          <a:bodyPr vert="horz" lIns="96616" tIns="48308" rIns="96616" bIns="48308" rtlCol="0"/>
          <a:lstStyle>
            <a:lvl1pPr algn="l">
              <a:defRPr sz="1300"/>
            </a:lvl1pPr>
          </a:lstStyle>
          <a:p>
            <a:endParaRPr lang="sl-SI"/>
          </a:p>
        </p:txBody>
      </p:sp>
      <p:sp>
        <p:nvSpPr>
          <p:cNvPr id="3" name="Označba mesta datuma 2"/>
          <p:cNvSpPr>
            <a:spLocks noGrp="1"/>
          </p:cNvSpPr>
          <p:nvPr>
            <p:ph type="dt" idx="1"/>
          </p:nvPr>
        </p:nvSpPr>
        <p:spPr>
          <a:xfrm>
            <a:off x="3901698" y="0"/>
            <a:ext cx="2984871" cy="502755"/>
          </a:xfrm>
          <a:prstGeom prst="rect">
            <a:avLst/>
          </a:prstGeom>
        </p:spPr>
        <p:txBody>
          <a:bodyPr vert="horz" lIns="96616" tIns="48308" rIns="96616" bIns="48308" rtlCol="0"/>
          <a:lstStyle>
            <a:lvl1pPr algn="r">
              <a:defRPr sz="1300"/>
            </a:lvl1pPr>
          </a:lstStyle>
          <a:p>
            <a:fld id="{21387218-34FA-4A0C-87AF-9D7B4D36F226}" type="datetimeFigureOut">
              <a:rPr lang="sl-SI" smtClean="0"/>
              <a:t>28. 04. 2026</a:t>
            </a:fld>
            <a:endParaRPr lang="sl-SI"/>
          </a:p>
        </p:txBody>
      </p:sp>
      <p:sp>
        <p:nvSpPr>
          <p:cNvPr id="4" name="Označba mesta stranske slike 3"/>
          <p:cNvSpPr>
            <a:spLocks noGrp="1" noRot="1" noChangeAspect="1"/>
          </p:cNvSpPr>
          <p:nvPr>
            <p:ph type="sldImg" idx="2"/>
          </p:nvPr>
        </p:nvSpPr>
        <p:spPr>
          <a:xfrm>
            <a:off x="1190625" y="1252538"/>
            <a:ext cx="4506913" cy="3381375"/>
          </a:xfrm>
          <a:prstGeom prst="rect">
            <a:avLst/>
          </a:prstGeom>
          <a:noFill/>
          <a:ln w="12700">
            <a:solidFill>
              <a:prstClr val="black"/>
            </a:solidFill>
          </a:ln>
        </p:spPr>
        <p:txBody>
          <a:bodyPr vert="horz" lIns="96616" tIns="48308" rIns="96616" bIns="48308" rtlCol="0" anchor="ctr"/>
          <a:lstStyle/>
          <a:p>
            <a:endParaRPr lang="sl-SI"/>
          </a:p>
        </p:txBody>
      </p:sp>
      <p:sp>
        <p:nvSpPr>
          <p:cNvPr id="5" name="Označba mesta opomb 4"/>
          <p:cNvSpPr>
            <a:spLocks noGrp="1"/>
          </p:cNvSpPr>
          <p:nvPr>
            <p:ph type="body" sz="quarter" idx="3"/>
          </p:nvPr>
        </p:nvSpPr>
        <p:spPr>
          <a:xfrm>
            <a:off x="688817" y="4822269"/>
            <a:ext cx="5510530" cy="3945493"/>
          </a:xfrm>
          <a:prstGeom prst="rect">
            <a:avLst/>
          </a:prstGeom>
        </p:spPr>
        <p:txBody>
          <a:bodyPr vert="horz" lIns="96616" tIns="48308" rIns="96616" bIns="48308" rtlCol="0"/>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9517547"/>
            <a:ext cx="2984871" cy="502754"/>
          </a:xfrm>
          <a:prstGeom prst="rect">
            <a:avLst/>
          </a:prstGeom>
        </p:spPr>
        <p:txBody>
          <a:bodyPr vert="horz" lIns="96616" tIns="48308" rIns="96616" bIns="48308" rtlCol="0" anchor="b"/>
          <a:lstStyle>
            <a:lvl1pPr algn="l">
              <a:defRPr sz="1300"/>
            </a:lvl1pPr>
          </a:lstStyle>
          <a:p>
            <a:endParaRPr lang="sl-SI"/>
          </a:p>
        </p:txBody>
      </p:sp>
      <p:sp>
        <p:nvSpPr>
          <p:cNvPr id="7" name="Označba mesta številke diapozitiva 6"/>
          <p:cNvSpPr>
            <a:spLocks noGrp="1"/>
          </p:cNvSpPr>
          <p:nvPr>
            <p:ph type="sldNum" sz="quarter" idx="5"/>
          </p:nvPr>
        </p:nvSpPr>
        <p:spPr>
          <a:xfrm>
            <a:off x="3901698" y="9517547"/>
            <a:ext cx="2984871" cy="502754"/>
          </a:xfrm>
          <a:prstGeom prst="rect">
            <a:avLst/>
          </a:prstGeom>
        </p:spPr>
        <p:txBody>
          <a:bodyPr vert="horz" lIns="96616" tIns="48308" rIns="96616" bIns="48308" rtlCol="0" anchor="b"/>
          <a:lstStyle>
            <a:lvl1pPr algn="r">
              <a:defRPr sz="1300"/>
            </a:lvl1pPr>
          </a:lstStyle>
          <a:p>
            <a:fld id="{AD66815E-6638-46C4-B491-F0F4AFC8C00C}" type="slidenum">
              <a:rPr lang="sl-SI" smtClean="0"/>
              <a:t>‹#›</a:t>
            </a:fld>
            <a:endParaRPr lang="sl-SI"/>
          </a:p>
        </p:txBody>
      </p:sp>
    </p:spTree>
    <p:extLst>
      <p:ext uri="{BB962C8B-B14F-4D97-AF65-F5344CB8AC3E}">
        <p14:creationId xmlns:p14="http://schemas.microsoft.com/office/powerpoint/2010/main" val="1046020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AD66815E-6638-46C4-B491-F0F4AFC8C00C}" type="slidenum">
              <a:rPr lang="sl-SI" smtClean="0"/>
              <a:t>3</a:t>
            </a:fld>
            <a:endParaRPr lang="sl-SI"/>
          </a:p>
        </p:txBody>
      </p:sp>
    </p:spTree>
    <p:extLst>
      <p:ext uri="{BB962C8B-B14F-4D97-AF65-F5344CB8AC3E}">
        <p14:creationId xmlns:p14="http://schemas.microsoft.com/office/powerpoint/2010/main" val="29654612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sl-SI" dirty="0"/>
          </a:p>
        </p:txBody>
      </p:sp>
      <p:sp>
        <p:nvSpPr>
          <p:cNvPr id="4" name="Označba mesta številke diapozitiva 3"/>
          <p:cNvSpPr>
            <a:spLocks noGrp="1"/>
          </p:cNvSpPr>
          <p:nvPr>
            <p:ph type="sldNum" sz="quarter" idx="10"/>
          </p:nvPr>
        </p:nvSpPr>
        <p:spPr/>
        <p:txBody>
          <a:bodyPr/>
          <a:lstStyle/>
          <a:p>
            <a:fld id="{AD66815E-6638-46C4-B491-F0F4AFC8C00C}" type="slidenum">
              <a:rPr lang="sl-SI" smtClean="0"/>
              <a:t>32</a:t>
            </a:fld>
            <a:endParaRPr lang="sl-SI"/>
          </a:p>
        </p:txBody>
      </p:sp>
    </p:spTree>
    <p:extLst>
      <p:ext uri="{BB962C8B-B14F-4D97-AF65-F5344CB8AC3E}">
        <p14:creationId xmlns:p14="http://schemas.microsoft.com/office/powerpoint/2010/main" val="21198625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a:t>Uredite slog naslova matrice</a:t>
            </a:r>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a:t>Uredite slog podnaslova matrice</a:t>
            </a:r>
          </a:p>
        </p:txBody>
      </p:sp>
      <p:sp>
        <p:nvSpPr>
          <p:cNvPr id="4" name="Ograda datuma 3"/>
          <p:cNvSpPr>
            <a:spLocks noGrp="1"/>
          </p:cNvSpPr>
          <p:nvPr>
            <p:ph type="dt" sz="half" idx="10"/>
          </p:nvPr>
        </p:nvSpPr>
        <p:spPr/>
        <p:txBody>
          <a:bodyPr/>
          <a:lstStyle/>
          <a:p>
            <a:fld id="{4ADC8A2F-6B0E-43F3-B90F-23E7E1D20DC4}" type="datetimeFigureOut">
              <a:rPr lang="sl-SI" smtClean="0"/>
              <a:t>28. 04. 2026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244697545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navpičnega besedila 2"/>
          <p:cNvSpPr>
            <a:spLocks noGrp="1"/>
          </p:cNvSpPr>
          <p:nvPr>
            <p:ph type="body" orient="vert" idx="1"/>
          </p:nvPr>
        </p:nvSpPr>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4ADC8A2F-6B0E-43F3-B90F-23E7E1D20DC4}" type="datetimeFigureOut">
              <a:rPr lang="sl-SI" smtClean="0"/>
              <a:t>28. 04. 2026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82090529"/>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a:t>Uredite slog naslova matrice</a:t>
            </a:r>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4ADC8A2F-6B0E-43F3-B90F-23E7E1D20DC4}" type="datetimeFigureOut">
              <a:rPr lang="sl-SI" smtClean="0"/>
              <a:t>28. 04. 2026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1072567264"/>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idx="1"/>
          </p:nvPr>
        </p:nvSpPr>
        <p:spPr/>
        <p:txBody>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10"/>
          </p:nvPr>
        </p:nvSpPr>
        <p:spPr/>
        <p:txBody>
          <a:bodyPr/>
          <a:lstStyle/>
          <a:p>
            <a:fld id="{4ADC8A2F-6B0E-43F3-B90F-23E7E1D20DC4}" type="datetimeFigureOut">
              <a:rPr lang="sl-SI" smtClean="0"/>
              <a:t>28. 04. 2026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1863946284"/>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a:t>Uredite slog naslova matrice</a:t>
            </a:r>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a:t>Uredite sloge besedila matrice</a:t>
            </a:r>
          </a:p>
        </p:txBody>
      </p:sp>
      <p:sp>
        <p:nvSpPr>
          <p:cNvPr id="4" name="Ograda datuma 3"/>
          <p:cNvSpPr>
            <a:spLocks noGrp="1"/>
          </p:cNvSpPr>
          <p:nvPr>
            <p:ph type="dt" sz="half" idx="10"/>
          </p:nvPr>
        </p:nvSpPr>
        <p:spPr/>
        <p:txBody>
          <a:bodyPr/>
          <a:lstStyle/>
          <a:p>
            <a:fld id="{4ADC8A2F-6B0E-43F3-B90F-23E7E1D20DC4}" type="datetimeFigureOut">
              <a:rPr lang="sl-SI" smtClean="0"/>
              <a:t>28. 04. 2026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148004425"/>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vsebine 2"/>
          <p:cNvSpPr>
            <a:spLocks noGrp="1"/>
          </p:cNvSpPr>
          <p:nvPr>
            <p:ph sz="half" idx="1"/>
          </p:nvPr>
        </p:nvSpPr>
        <p:spPr>
          <a:xfrm>
            <a:off x="457200" y="1600200"/>
            <a:ext cx="6923112" cy="4525963"/>
          </a:xfrm>
        </p:spPr>
        <p:txBody>
          <a:bodyPr/>
          <a:lstStyle>
            <a:lvl1pPr marL="0" indent="0">
              <a:buFontTx/>
              <a:buNone/>
              <a:defRPr sz="3600">
                <a:solidFill>
                  <a:srgbClr val="FF0000"/>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dirty="0"/>
              <a:t>Uredite sloge besedila matrice</a:t>
            </a:r>
          </a:p>
          <a:p>
            <a:pPr lvl="1"/>
            <a:r>
              <a:rPr lang="sl-SI" dirty="0"/>
              <a:t>Druga raven</a:t>
            </a:r>
          </a:p>
          <a:p>
            <a:pPr lvl="2"/>
            <a:r>
              <a:rPr lang="sl-SI" dirty="0"/>
              <a:t>Tretja raven</a:t>
            </a:r>
          </a:p>
          <a:p>
            <a:pPr lvl="3"/>
            <a:r>
              <a:rPr lang="sl-SI" dirty="0"/>
              <a:t>Četrta raven</a:t>
            </a:r>
          </a:p>
          <a:p>
            <a:pPr lvl="4"/>
            <a:r>
              <a:rPr lang="sl-SI" dirty="0"/>
              <a:t>Peta raven</a:t>
            </a:r>
          </a:p>
        </p:txBody>
      </p:sp>
      <p:sp>
        <p:nvSpPr>
          <p:cNvPr id="5" name="Ograda datuma 4"/>
          <p:cNvSpPr>
            <a:spLocks noGrp="1"/>
          </p:cNvSpPr>
          <p:nvPr>
            <p:ph type="dt" sz="half" idx="10"/>
          </p:nvPr>
        </p:nvSpPr>
        <p:spPr/>
        <p:txBody>
          <a:bodyPr/>
          <a:lstStyle/>
          <a:p>
            <a:fld id="{4ADC8A2F-6B0E-43F3-B90F-23E7E1D20DC4}" type="datetimeFigureOut">
              <a:rPr lang="sl-SI" smtClean="0"/>
              <a:t>28. 04. 2026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1847357485"/>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a:t>Uredite slog naslova matrice</a:t>
            </a:r>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Uredite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7" name="Ograda datuma 6"/>
          <p:cNvSpPr>
            <a:spLocks noGrp="1"/>
          </p:cNvSpPr>
          <p:nvPr>
            <p:ph type="dt" sz="half" idx="10"/>
          </p:nvPr>
        </p:nvSpPr>
        <p:spPr/>
        <p:txBody>
          <a:bodyPr/>
          <a:lstStyle/>
          <a:p>
            <a:fld id="{4ADC8A2F-6B0E-43F3-B90F-23E7E1D20DC4}" type="datetimeFigureOut">
              <a:rPr lang="sl-SI" smtClean="0"/>
              <a:t>28. 04. 2026</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2791838190"/>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a:t>Uredite slog naslova matrice</a:t>
            </a:r>
          </a:p>
        </p:txBody>
      </p:sp>
      <p:sp>
        <p:nvSpPr>
          <p:cNvPr id="3" name="Ograda datuma 2"/>
          <p:cNvSpPr>
            <a:spLocks noGrp="1"/>
          </p:cNvSpPr>
          <p:nvPr>
            <p:ph type="dt" sz="half" idx="10"/>
          </p:nvPr>
        </p:nvSpPr>
        <p:spPr/>
        <p:txBody>
          <a:bodyPr/>
          <a:lstStyle/>
          <a:p>
            <a:fld id="{4ADC8A2F-6B0E-43F3-B90F-23E7E1D20DC4}" type="datetimeFigureOut">
              <a:rPr lang="sl-SI" smtClean="0"/>
              <a:t>28. 04. 2026</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978571785"/>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4ADC8A2F-6B0E-43F3-B90F-23E7E1D20DC4}" type="datetimeFigureOut">
              <a:rPr lang="sl-SI" smtClean="0"/>
              <a:t>28. 04. 2026</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3203450741"/>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a:t>Uredite slog naslova matrice</a:t>
            </a:r>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4ADC8A2F-6B0E-43F3-B90F-23E7E1D20DC4}" type="datetimeFigureOut">
              <a:rPr lang="sl-SI" smtClean="0"/>
              <a:t>28. 04. 2026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3596668086"/>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a:t>Uredite slog naslova matrice</a:t>
            </a:r>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Uredite sloge besedila matrice</a:t>
            </a:r>
          </a:p>
        </p:txBody>
      </p:sp>
      <p:sp>
        <p:nvSpPr>
          <p:cNvPr id="5" name="Ograda datuma 4"/>
          <p:cNvSpPr>
            <a:spLocks noGrp="1"/>
          </p:cNvSpPr>
          <p:nvPr>
            <p:ph type="dt" sz="half" idx="10"/>
          </p:nvPr>
        </p:nvSpPr>
        <p:spPr/>
        <p:txBody>
          <a:bodyPr/>
          <a:lstStyle/>
          <a:p>
            <a:fld id="{4ADC8A2F-6B0E-43F3-B90F-23E7E1D20DC4}" type="datetimeFigureOut">
              <a:rPr lang="sl-SI" smtClean="0"/>
              <a:t>28. 04. 2026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24D69A41-F90D-43A6-B009-6F809F976F78}" type="slidenum">
              <a:rPr lang="sl-SI" smtClean="0"/>
              <a:t>‹#›</a:t>
            </a:fld>
            <a:endParaRPr lang="sl-SI"/>
          </a:p>
        </p:txBody>
      </p:sp>
    </p:spTree>
    <p:extLst>
      <p:ext uri="{BB962C8B-B14F-4D97-AF65-F5344CB8AC3E}">
        <p14:creationId xmlns:p14="http://schemas.microsoft.com/office/powerpoint/2010/main" val="1957063794"/>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a:t>Uredite slog naslova matrice</a:t>
            </a:r>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a:t>Uredite sloge besedila matrice</a:t>
            </a:r>
          </a:p>
          <a:p>
            <a:pPr lvl="1"/>
            <a:r>
              <a:rPr lang="sl-SI"/>
              <a:t>Druga raven</a:t>
            </a:r>
          </a:p>
          <a:p>
            <a:pPr lvl="2"/>
            <a:r>
              <a:rPr lang="sl-SI"/>
              <a:t>Tretja raven</a:t>
            </a:r>
          </a:p>
          <a:p>
            <a:pPr lvl="3"/>
            <a:r>
              <a:rPr lang="sl-SI"/>
              <a:t>Četrta raven</a:t>
            </a:r>
          </a:p>
          <a:p>
            <a:pPr lvl="4"/>
            <a:r>
              <a:rPr lang="sl-SI"/>
              <a:t>Peta raven</a:t>
            </a:r>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DC8A2F-6B0E-43F3-B90F-23E7E1D20DC4}" type="datetimeFigureOut">
              <a:rPr lang="sl-SI" smtClean="0"/>
              <a:t>28. 04. 2026</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D69A41-F90D-43A6-B009-6F809F976F78}" type="slidenum">
              <a:rPr lang="sl-SI" smtClean="0"/>
              <a:t>‹#›</a:t>
            </a:fld>
            <a:endParaRPr lang="sl-SI"/>
          </a:p>
        </p:txBody>
      </p:sp>
    </p:spTree>
    <p:extLst>
      <p:ext uri="{BB962C8B-B14F-4D97-AF65-F5344CB8AC3E}">
        <p14:creationId xmlns:p14="http://schemas.microsoft.com/office/powerpoint/2010/main" val="28453037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slide" Target="slide17.xml"/><Relationship Id="rId13" Type="http://schemas.openxmlformats.org/officeDocument/2006/relationships/slide" Target="slide27.xml"/><Relationship Id="rId18" Type="http://schemas.openxmlformats.org/officeDocument/2006/relationships/slide" Target="slide37.xml"/><Relationship Id="rId3" Type="http://schemas.openxmlformats.org/officeDocument/2006/relationships/slide" Target="slide7.xml"/><Relationship Id="rId7" Type="http://schemas.openxmlformats.org/officeDocument/2006/relationships/slide" Target="slide15.xml"/><Relationship Id="rId12" Type="http://schemas.openxmlformats.org/officeDocument/2006/relationships/slide" Target="slide25.xml"/><Relationship Id="rId17" Type="http://schemas.openxmlformats.org/officeDocument/2006/relationships/slide" Target="slide35.xml"/><Relationship Id="rId2" Type="http://schemas.openxmlformats.org/officeDocument/2006/relationships/slide" Target="slide5.xml"/><Relationship Id="rId16" Type="http://schemas.openxmlformats.org/officeDocument/2006/relationships/slide" Target="slide33.xml"/><Relationship Id="rId20" Type="http://schemas.openxmlformats.org/officeDocument/2006/relationships/slide" Target="slide41.xml"/><Relationship Id="rId1" Type="http://schemas.openxmlformats.org/officeDocument/2006/relationships/slideLayout" Target="../slideLayouts/slideLayout2.xml"/><Relationship Id="rId6" Type="http://schemas.openxmlformats.org/officeDocument/2006/relationships/slide" Target="slide13.xml"/><Relationship Id="rId11" Type="http://schemas.openxmlformats.org/officeDocument/2006/relationships/slide" Target="slide23.xml"/><Relationship Id="rId5" Type="http://schemas.openxmlformats.org/officeDocument/2006/relationships/slide" Target="slide11.xml"/><Relationship Id="rId15" Type="http://schemas.openxmlformats.org/officeDocument/2006/relationships/slide" Target="slide31.xml"/><Relationship Id="rId10" Type="http://schemas.openxmlformats.org/officeDocument/2006/relationships/slide" Target="slide21.xml"/><Relationship Id="rId19" Type="http://schemas.openxmlformats.org/officeDocument/2006/relationships/slide" Target="slide39.xml"/><Relationship Id="rId4" Type="http://schemas.openxmlformats.org/officeDocument/2006/relationships/slide" Target="slide9.xml"/><Relationship Id="rId9" Type="http://schemas.openxmlformats.org/officeDocument/2006/relationships/slide" Target="slide19.xml"/><Relationship Id="rId14" Type="http://schemas.openxmlformats.org/officeDocument/2006/relationships/slide" Target="slide29.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2.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lstStyle/>
          <a:p>
            <a:r>
              <a:rPr lang="sl-SI" b="1" dirty="0"/>
              <a:t>Preveri znanje o Rimljanih?</a:t>
            </a:r>
          </a:p>
        </p:txBody>
      </p:sp>
      <p:sp>
        <p:nvSpPr>
          <p:cNvPr id="3" name="Podnaslov 2"/>
          <p:cNvSpPr>
            <a:spLocks noGrp="1"/>
          </p:cNvSpPr>
          <p:nvPr>
            <p:ph type="subTitle" idx="1"/>
          </p:nvPr>
        </p:nvSpPr>
        <p:spPr/>
        <p:txBody>
          <a:bodyPr/>
          <a:lstStyle/>
          <a:p>
            <a:endParaRPr lang="sl-SI" dirty="0"/>
          </a:p>
        </p:txBody>
      </p:sp>
    </p:spTree>
    <p:extLst>
      <p:ext uri="{BB962C8B-B14F-4D97-AF65-F5344CB8AC3E}">
        <p14:creationId xmlns:p14="http://schemas.microsoft.com/office/powerpoint/2010/main" val="5659314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107504" y="1268760"/>
            <a:ext cx="9036496" cy="5328592"/>
          </a:xfrm>
        </p:spPr>
        <p:txBody>
          <a:bodyPr>
            <a:normAutofit fontScale="70000" lnSpcReduction="20000"/>
          </a:bodyPr>
          <a:lstStyle/>
          <a:p>
            <a:r>
              <a:rPr lang="sl-SI" dirty="0">
                <a:latin typeface="Times New Roman" panose="02020603050405020304" pitchFamily="18" charset="0"/>
                <a:cs typeface="Times New Roman" panose="02020603050405020304" pitchFamily="18" charset="0"/>
              </a:rPr>
              <a:t>-V rimski družbi </a:t>
            </a:r>
            <a:r>
              <a:rPr lang="sl-SI" b="1" dirty="0">
                <a:latin typeface="Times New Roman" panose="02020603050405020304" pitchFamily="18" charset="0"/>
                <a:cs typeface="Times New Roman" panose="02020603050405020304" pitchFamily="18" charset="0"/>
              </a:rPr>
              <a:t>rodovna ureditev-patriarhalna družba </a:t>
            </a:r>
            <a:r>
              <a:rPr lang="sl-SI" dirty="0">
                <a:latin typeface="Times New Roman" panose="02020603050405020304" pitchFamily="18" charset="0"/>
                <a:cs typeface="Times New Roman" panose="02020603050405020304" pitchFamily="18" charset="0"/>
              </a:rPr>
              <a:t>(velike družine, vso oblast ima </a:t>
            </a:r>
            <a:r>
              <a:rPr lang="sl-SI" dirty="0" err="1">
                <a:latin typeface="Times New Roman" panose="02020603050405020304" pitchFamily="18" charset="0"/>
                <a:cs typeface="Times New Roman" panose="02020603050405020304" pitchFamily="18" charset="0"/>
              </a:rPr>
              <a:t>t.i</a:t>
            </a:r>
            <a:r>
              <a:rPr lang="sl-SI" dirty="0">
                <a:latin typeface="Times New Roman" panose="02020603050405020304" pitchFamily="18" charset="0"/>
                <a:cs typeface="Times New Roman" panose="02020603050405020304" pitchFamily="18" charset="0"/>
              </a:rPr>
              <a:t>. pater </a:t>
            </a:r>
            <a:r>
              <a:rPr lang="sl-SI" dirty="0" err="1">
                <a:latin typeface="Times New Roman" panose="02020603050405020304" pitchFamily="18" charset="0"/>
                <a:cs typeface="Times New Roman" panose="02020603050405020304" pitchFamily="18" charset="0"/>
              </a:rPr>
              <a:t>familias</a:t>
            </a:r>
            <a:r>
              <a:rPr lang="sl-SI" dirty="0">
                <a:latin typeface="Times New Roman" panose="02020603050405020304" pitchFamily="18" charset="0"/>
                <a:cs typeface="Times New Roman" panose="02020603050405020304" pitchFamily="18" charset="0"/>
              </a:rPr>
              <a:t>).</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Družbeni sloji  </a:t>
            </a:r>
            <a:r>
              <a:rPr lang="sl-SI" dirty="0">
                <a:latin typeface="Times New Roman" panose="02020603050405020304" pitchFamily="18" charset="0"/>
                <a:cs typeface="Times New Roman" panose="02020603050405020304" pitchFamily="18" charset="0"/>
              </a:rPr>
              <a:t>-patriciji (ugoden položaj imajo veleposestniki-sodniki, uradniki, </a:t>
            </a:r>
            <a:r>
              <a:rPr lang="sl-SI" dirty="0" err="1">
                <a:latin typeface="Times New Roman" panose="02020603050405020304" pitchFamily="18" charset="0"/>
                <a:cs typeface="Times New Roman" panose="02020603050405020304" pitchFamily="18" charset="0"/>
              </a:rPr>
              <a:t>voj.poveljniki</a:t>
            </a:r>
            <a:r>
              <a:rPr lang="sl-SI" dirty="0">
                <a:latin typeface="Times New Roman" panose="02020603050405020304" pitchFamily="18" charset="0"/>
                <a:cs typeface="Times New Roman" panose="02020603050405020304" pitchFamily="18" charset="0"/>
              </a:rPr>
              <a:t>)    </a:t>
            </a:r>
          </a:p>
          <a:p>
            <a:r>
              <a:rPr lang="sl-SI" dirty="0">
                <a:latin typeface="Times New Roman" panose="02020603050405020304" pitchFamily="18" charset="0"/>
                <a:cs typeface="Times New Roman" panose="02020603050405020304" pitchFamily="18" charset="0"/>
              </a:rPr>
              <a:t>                           -plebejci (neugoden položaj imajo preprosto ljudstvo-kmetje, obrtniki, trgovci)               </a:t>
            </a:r>
          </a:p>
          <a:p>
            <a:r>
              <a:rPr lang="sl-SI" dirty="0">
                <a:latin typeface="Times New Roman" panose="02020603050405020304" pitchFamily="18" charset="0"/>
                <a:cs typeface="Times New Roman" panose="02020603050405020304" pitchFamily="18" charset="0"/>
              </a:rPr>
              <a:t>                            -sužnji</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Oblast v času republike- </a:t>
            </a:r>
            <a:r>
              <a:rPr lang="sl-SI" dirty="0">
                <a:latin typeface="Times New Roman" panose="02020603050405020304" pitchFamily="18" charset="0"/>
                <a:cs typeface="Times New Roman" panose="02020603050405020304" pitchFamily="18" charset="0"/>
              </a:rPr>
              <a:t>Sprva vladajo le patriciji, ki v senatu volijo 2 konzula za 1 leto in opravljajo vse službe. Plebejci v ljudski skupščini (vsi moški rimski državljani) brez moči, obremenjeni z davki in vojaško službo, ni porok s patriciji.  </a:t>
            </a:r>
            <a:br>
              <a:rPr lang="sl-SI" dirty="0">
                <a:latin typeface="Times New Roman" panose="02020603050405020304" pitchFamily="18" charset="0"/>
                <a:cs typeface="Times New Roman" panose="02020603050405020304" pitchFamily="18" charset="0"/>
              </a:rPr>
            </a:br>
            <a:r>
              <a:rPr lang="sl-SI" b="1" dirty="0">
                <a:latin typeface="Times New Roman" panose="02020603050405020304" pitchFamily="18" charset="0"/>
                <a:cs typeface="Times New Roman" panose="02020603050405020304" pitchFamily="18" charset="0"/>
              </a:rPr>
              <a:t>-Rezultati državljanske vojne-vpliv ljudske skupščine </a:t>
            </a:r>
            <a:r>
              <a:rPr lang="sl-SI" dirty="0">
                <a:latin typeface="Times New Roman" panose="02020603050405020304" pitchFamily="18" charset="0"/>
                <a:cs typeface="Times New Roman" panose="02020603050405020304" pitchFamily="18" charset="0"/>
              </a:rPr>
              <a:t>plebejcev se </a:t>
            </a:r>
            <a:r>
              <a:rPr lang="sl-SI" b="1" dirty="0">
                <a:latin typeface="Times New Roman" panose="02020603050405020304" pitchFamily="18" charset="0"/>
                <a:cs typeface="Times New Roman" panose="02020603050405020304" pitchFamily="18" charset="0"/>
              </a:rPr>
              <a:t>okrepi, </a:t>
            </a:r>
            <a:r>
              <a:rPr lang="sl-SI" dirty="0">
                <a:latin typeface="Times New Roman" panose="02020603050405020304" pitchFamily="18" charset="0"/>
                <a:cs typeface="Times New Roman" panose="02020603050405020304" pitchFamily="18" charset="0"/>
              </a:rPr>
              <a:t>saj volijo 2 ljudska tribuna v senat (pravica veta!, lahko postanejo konzuli), plebejci lahko postanejo uradniki, poroke s patriciji so dovoljene. </a:t>
            </a:r>
            <a:br>
              <a:rPr lang="sl-SI" dirty="0">
                <a:latin typeface="Times New Roman" panose="02020603050405020304" pitchFamily="18" charset="0"/>
                <a:cs typeface="Times New Roman" panose="02020603050405020304" pitchFamily="18" charset="0"/>
              </a:rPr>
            </a:br>
            <a:endParaRPr 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72422119"/>
      </p:ext>
    </p:extLst>
  </p:cSld>
  <p:clrMapOvr>
    <a:masterClrMapping/>
  </p:clrMapOvr>
  <p:transition spd="slow" advClick="0">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5</a:t>
            </a:r>
          </a:p>
        </p:txBody>
      </p:sp>
      <p:sp>
        <p:nvSpPr>
          <p:cNvPr id="3" name="Ograda vsebine 2"/>
          <p:cNvSpPr>
            <a:spLocks noGrp="1"/>
          </p:cNvSpPr>
          <p:nvPr>
            <p:ph sz="half" idx="1"/>
          </p:nvPr>
        </p:nvSpPr>
        <p:spPr/>
        <p:txBody>
          <a:bodyPr/>
          <a:lstStyle/>
          <a:p>
            <a:r>
              <a:rPr lang="sl-SI" dirty="0"/>
              <a:t>Kaj veš o rimski vojski? </a:t>
            </a:r>
          </a:p>
        </p:txBody>
      </p:sp>
    </p:spTree>
    <p:extLst>
      <p:ext uri="{BB962C8B-B14F-4D97-AF65-F5344CB8AC3E}">
        <p14:creationId xmlns:p14="http://schemas.microsoft.com/office/powerpoint/2010/main" val="3186712470"/>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57200" y="1600200"/>
            <a:ext cx="8363272" cy="4637112"/>
          </a:xfrm>
        </p:spPr>
        <p:txBody>
          <a:bodyPr>
            <a:normAutofit fontScale="77500" lnSpcReduction="20000"/>
          </a:bodyPr>
          <a:lstStyle/>
          <a:p>
            <a:r>
              <a:rPr lang="sl-SI" b="1" dirty="0">
                <a:latin typeface="Times New Roman" panose="02020603050405020304" pitchFamily="18" charset="0"/>
                <a:cs typeface="Times New Roman" panose="02020603050405020304" pitchFamily="18" charset="0"/>
              </a:rPr>
              <a:t>največja vojaška sila v zgodovini</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-rimska vojska </a:t>
            </a:r>
            <a:r>
              <a:rPr lang="sl-SI" b="1" dirty="0">
                <a:latin typeface="Times New Roman" panose="02020603050405020304" pitchFamily="18" charset="0"/>
                <a:cs typeface="Times New Roman" panose="02020603050405020304" pitchFamily="18" charset="0"/>
              </a:rPr>
              <a:t>sprva naborniška </a:t>
            </a:r>
            <a:r>
              <a:rPr lang="sl-SI" dirty="0">
                <a:latin typeface="Times New Roman" panose="02020603050405020304" pitchFamily="18" charset="0"/>
                <a:cs typeface="Times New Roman" panose="02020603050405020304" pitchFamily="18" charset="0"/>
              </a:rPr>
              <a:t>(jedro obveznikov kmečki fantje, ki pogumni, vzdržljivi, disciplinirani) </a:t>
            </a:r>
            <a:r>
              <a:rPr lang="sl-SI" b="1" dirty="0">
                <a:latin typeface="Times New Roman" panose="02020603050405020304" pitchFamily="18" charset="0"/>
                <a:cs typeface="Times New Roman" panose="02020603050405020304" pitchFamily="18" charset="0"/>
              </a:rPr>
              <a:t>nato poklicna </a:t>
            </a:r>
            <a:r>
              <a:rPr lang="sl-SI" dirty="0">
                <a:latin typeface="Times New Roman" panose="02020603050405020304" pitchFamily="18" charset="0"/>
                <a:cs typeface="Times New Roman" panose="02020603050405020304" pitchFamily="18" charset="0"/>
              </a:rPr>
              <a:t>(plačana služba 20 let, nato </a:t>
            </a:r>
            <a:r>
              <a:rPr lang="sl-SI" b="1" dirty="0">
                <a:latin typeface="Times New Roman" panose="02020603050405020304" pitchFamily="18" charset="0"/>
                <a:cs typeface="Times New Roman" panose="02020603050405020304" pitchFamily="18" charset="0"/>
              </a:rPr>
              <a:t>veteran</a:t>
            </a:r>
            <a:r>
              <a:rPr lang="sl-SI" dirty="0">
                <a:latin typeface="Times New Roman" panose="02020603050405020304" pitchFamily="18" charset="0"/>
                <a:cs typeface="Times New Roman" panose="02020603050405020304" pitchFamily="18" charset="0"/>
              </a:rPr>
              <a:t> dobi kmetijo v provincah)</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naloge vojske, vrste vojakov, sestava legije</a:t>
            </a: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S.P.Q.R. decimiranje, triumf,</a:t>
            </a:r>
            <a:br>
              <a:rPr lang="sl-SI" b="1"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oprema (</a:t>
            </a:r>
            <a:r>
              <a:rPr lang="sl-SI" dirty="0">
                <a:latin typeface="Times New Roman" panose="02020603050405020304" pitchFamily="18" charset="0"/>
                <a:cs typeface="Times New Roman" panose="02020603050405020304" pitchFamily="18" charset="0"/>
              </a:rPr>
              <a:t>čelada, ščit, oklep in verižna srajca, kratek meč, bodalo, kopje / kasneje še Marij. mula; plašč, odeja, lopata, posoda, živež)</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taktika</a:t>
            </a:r>
            <a:r>
              <a:rPr lang="sl-SI" dirty="0">
                <a:latin typeface="Times New Roman" panose="02020603050405020304" pitchFamily="18" charset="0"/>
                <a:cs typeface="Times New Roman" panose="02020603050405020304" pitchFamily="18" charset="0"/>
              </a:rPr>
              <a:t> (v sredini pehota, na krilih konjenica, ki gre prva v boj, formacija </a:t>
            </a:r>
            <a:r>
              <a:rPr lang="sl-SI" b="1" dirty="0">
                <a:latin typeface="Times New Roman" panose="02020603050405020304" pitchFamily="18" charset="0"/>
                <a:cs typeface="Times New Roman" panose="02020603050405020304" pitchFamily="18" charset="0"/>
              </a:rPr>
              <a:t>želva</a:t>
            </a:r>
            <a:r>
              <a:rPr lang="sl-SI" dirty="0">
                <a:latin typeface="Times New Roman" panose="02020603050405020304" pitchFamily="18" charset="0"/>
                <a:cs typeface="Times New Roman" panose="02020603050405020304" pitchFamily="18" charset="0"/>
              </a:rPr>
              <a:t>!, katapult, oven, samostrel) </a:t>
            </a: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36991621"/>
      </p:ext>
    </p:extLst>
  </p:cSld>
  <p:clrMapOvr>
    <a:masterClrMapping/>
  </p:clrMapOvr>
  <p:transition spd="slow" advClick="0">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6</a:t>
            </a:r>
          </a:p>
        </p:txBody>
      </p:sp>
      <p:sp>
        <p:nvSpPr>
          <p:cNvPr id="3" name="Ograda vsebine 2"/>
          <p:cNvSpPr>
            <a:spLocks noGrp="1"/>
          </p:cNvSpPr>
          <p:nvPr>
            <p:ph sz="half" idx="1"/>
          </p:nvPr>
        </p:nvSpPr>
        <p:spPr/>
        <p:txBody>
          <a:bodyPr/>
          <a:lstStyle/>
          <a:p>
            <a:r>
              <a:rPr lang="sl-SI" dirty="0"/>
              <a:t>Opiši boje Rimljanov s Kartažani v treh punskih vojnah in njihove uspehe. Zakaj so bili Rimljani v vojskovanju uspešnejši od Kartažanov?</a:t>
            </a:r>
          </a:p>
          <a:p>
            <a:endParaRPr lang="sl-SI" dirty="0"/>
          </a:p>
        </p:txBody>
      </p:sp>
    </p:spTree>
    <p:extLst>
      <p:ext uri="{BB962C8B-B14F-4D97-AF65-F5344CB8AC3E}">
        <p14:creationId xmlns:p14="http://schemas.microsoft.com/office/powerpoint/2010/main" val="2074144349"/>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57200" y="1600200"/>
            <a:ext cx="8363272" cy="4525963"/>
          </a:xfrm>
        </p:spPr>
        <p:txBody>
          <a:bodyPr>
            <a:normAutofit fontScale="70000" lnSpcReduction="20000"/>
          </a:bodyPr>
          <a:lstStyle/>
          <a:p>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Kartagina (</a:t>
            </a:r>
            <a:r>
              <a:rPr lang="sl-SI" dirty="0">
                <a:latin typeface="Times New Roman" panose="02020603050405020304" pitchFamily="18" charset="0"/>
                <a:cs typeface="Times New Roman" panose="02020603050405020304" pitchFamily="18" charset="0"/>
              </a:rPr>
              <a:t>Punci) največji tekmec Rimljanov v Sredozemlju nastane iz feničanske kolonije v S Afriki-Tuniziji ter vlada Siciliji, Sardiniji, Korziki, večini Španije </a:t>
            </a:r>
            <a:br>
              <a:rPr lang="sl-SI" dirty="0">
                <a:latin typeface="Times New Roman" panose="02020603050405020304" pitchFamily="18" charset="0"/>
                <a:cs typeface="Times New Roman" panose="02020603050405020304" pitchFamily="18" charset="0"/>
              </a:rPr>
            </a:br>
            <a:r>
              <a:rPr lang="sl-SI" b="1" dirty="0">
                <a:latin typeface="Times New Roman" panose="02020603050405020304" pitchFamily="18" charset="0"/>
                <a:cs typeface="Times New Roman" panose="02020603050405020304" pitchFamily="18" charset="0"/>
              </a:rPr>
              <a:t>- punske vojne v 3. stol</a:t>
            </a:r>
            <a:r>
              <a:rPr lang="sl-SI" dirty="0">
                <a:latin typeface="Times New Roman" panose="02020603050405020304" pitchFamily="18" charset="0"/>
                <a:cs typeface="Times New Roman" panose="02020603050405020304" pitchFamily="18" charset="0"/>
              </a:rPr>
              <a:t>. (spor zaradi Sicilije-Rimljani okrepijo mornarico! </a:t>
            </a:r>
            <a:r>
              <a:rPr lang="sl-SI" b="1" dirty="0">
                <a:latin typeface="Times New Roman" panose="02020603050405020304" pitchFamily="18" charset="0"/>
                <a:cs typeface="Times New Roman" panose="02020603050405020304" pitchFamily="18" charset="0"/>
              </a:rPr>
              <a:t>most-krokar</a:t>
            </a:r>
            <a:r>
              <a:rPr lang="sl-SI" dirty="0">
                <a:latin typeface="Times New Roman" panose="02020603050405020304" pitchFamily="18" charset="0"/>
                <a:cs typeface="Times New Roman" panose="02020603050405020304" pitchFamily="18" charset="0"/>
              </a:rPr>
              <a:t>)</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1. vojna </a:t>
            </a:r>
            <a:r>
              <a:rPr lang="sl-SI" dirty="0">
                <a:latin typeface="Times New Roman" panose="02020603050405020304" pitchFamily="18" charset="0"/>
                <a:cs typeface="Times New Roman" panose="02020603050405020304" pitchFamily="18" charset="0"/>
              </a:rPr>
              <a:t>(prve province- Sicilija, Sardinija, Korzika)</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2. vojna </a:t>
            </a:r>
            <a:r>
              <a:rPr lang="sl-SI" dirty="0">
                <a:latin typeface="Times New Roman" panose="02020603050405020304" pitchFamily="18" charset="0"/>
                <a:cs typeface="Times New Roman" panose="02020603050405020304" pitchFamily="18" charset="0"/>
              </a:rPr>
              <a:t>(Hanibalov pohod čez Alpe, provinca Španija)</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3. vojna </a:t>
            </a:r>
            <a:r>
              <a:rPr lang="sl-SI" dirty="0">
                <a:latin typeface="Times New Roman" panose="02020603050405020304" pitchFamily="18" charset="0"/>
                <a:cs typeface="Times New Roman" panose="02020603050405020304" pitchFamily="18" charset="0"/>
              </a:rPr>
              <a:t>(padec Kartagine, provinca Afrika)</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K. imajo </a:t>
            </a:r>
            <a:r>
              <a:rPr lang="sl-SI" dirty="0">
                <a:latin typeface="Times New Roman" panose="02020603050405020304" pitchFamily="18" charset="0"/>
                <a:cs typeface="Times New Roman" panose="02020603050405020304" pitchFamily="18" charset="0"/>
              </a:rPr>
              <a:t>močno mornarico, konjenico, a najemniški vojaki manj zanesljivi</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R. imajo </a:t>
            </a:r>
            <a:r>
              <a:rPr lang="sl-SI" dirty="0">
                <a:latin typeface="Times New Roman" panose="02020603050405020304" pitchFamily="18" charset="0"/>
                <a:cs typeface="Times New Roman" panose="02020603050405020304" pitchFamily="18" charset="0"/>
              </a:rPr>
              <a:t>močno kopensko vojsko- pehoto in konjenico, mornarico zgradijo v pristanišču </a:t>
            </a:r>
            <a:r>
              <a:rPr lang="sl-SI" dirty="0" err="1">
                <a:latin typeface="Times New Roman" panose="02020603050405020304" pitchFamily="18" charset="0"/>
                <a:cs typeface="Times New Roman" panose="02020603050405020304" pitchFamily="18" charset="0"/>
              </a:rPr>
              <a:t>Ostiji</a:t>
            </a:r>
            <a:r>
              <a:rPr lang="sl-SI" dirty="0">
                <a:latin typeface="Times New Roman" panose="02020603050405020304" pitchFamily="18" charset="0"/>
                <a:cs typeface="Times New Roman" panose="02020603050405020304" pitchFamily="18" charset="0"/>
              </a:rPr>
              <a:t> ob punskih vojnah (most-krokar), rimski vojaki pa so državljani, ki se borijo za domovino skupaj z zavezniki</a:t>
            </a: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39418317"/>
      </p:ext>
    </p:extLst>
  </p:cSld>
  <p:clrMapOvr>
    <a:masterClrMapping/>
  </p:clrMapOvr>
  <p:transition spd="slow" advClick="0">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7</a:t>
            </a:r>
          </a:p>
        </p:txBody>
      </p:sp>
      <p:sp>
        <p:nvSpPr>
          <p:cNvPr id="3" name="Ograda vsebine 2"/>
          <p:cNvSpPr>
            <a:spLocks noGrp="1"/>
          </p:cNvSpPr>
          <p:nvPr>
            <p:ph sz="half" idx="1"/>
          </p:nvPr>
        </p:nvSpPr>
        <p:spPr>
          <a:xfrm>
            <a:off x="457200" y="1600200"/>
            <a:ext cx="8229600" cy="4525963"/>
          </a:xfrm>
        </p:spPr>
        <p:txBody>
          <a:bodyPr>
            <a:normAutofit/>
          </a:bodyPr>
          <a:lstStyle/>
          <a:p>
            <a:r>
              <a:rPr lang="sl-SI" dirty="0"/>
              <a:t>Naštej glavne temelje rimskega gospodarstva v času republike. Opiši gospodarsko sožitje provinc in Italije. Kako rimska država pridobi naklonjenost v osvojenih provincah? </a:t>
            </a:r>
          </a:p>
          <a:p>
            <a:r>
              <a:rPr lang="sl-SI" dirty="0"/>
              <a:t>Kaj povzroči krizo rimske republike in družbe? </a:t>
            </a:r>
          </a:p>
          <a:p>
            <a:endParaRPr lang="sl-SI" dirty="0"/>
          </a:p>
        </p:txBody>
      </p:sp>
    </p:spTree>
    <p:extLst>
      <p:ext uri="{BB962C8B-B14F-4D97-AF65-F5344CB8AC3E}">
        <p14:creationId xmlns:p14="http://schemas.microsoft.com/office/powerpoint/2010/main" val="174358883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179512" y="1308162"/>
            <a:ext cx="8770316" cy="5217182"/>
          </a:xfrm>
        </p:spPr>
        <p:txBody>
          <a:bodyPr>
            <a:normAutofit fontScale="47500" lnSpcReduction="20000"/>
          </a:bodyPr>
          <a:lstStyle/>
          <a:p>
            <a:r>
              <a:rPr lang="sl-SI" sz="4400" b="1" dirty="0">
                <a:latin typeface="Times New Roman" panose="02020603050405020304" pitchFamily="18" charset="0"/>
                <a:cs typeface="Times New Roman" panose="02020603050405020304" pitchFamily="18" charset="0"/>
              </a:rPr>
              <a:t>-Temelji gospodarstva so- </a:t>
            </a:r>
            <a:r>
              <a:rPr lang="sl-SI" sz="4400" dirty="0">
                <a:latin typeface="Times New Roman" panose="02020603050405020304" pitchFamily="18" charset="0"/>
                <a:cs typeface="Times New Roman" panose="02020603050405020304" pitchFamily="18" charset="0"/>
              </a:rPr>
              <a:t>kmetijstvo, suženjska delovna sila, veleposesti-latifundiji</a:t>
            </a:r>
            <a:br>
              <a:rPr lang="sl-SI" sz="4400" dirty="0">
                <a:latin typeface="Times New Roman" panose="02020603050405020304" pitchFamily="18" charset="0"/>
                <a:cs typeface="Times New Roman" panose="02020603050405020304" pitchFamily="18" charset="0"/>
              </a:rPr>
            </a:br>
            <a:r>
              <a:rPr lang="sl-SI" sz="4400" dirty="0">
                <a:latin typeface="Times New Roman" panose="02020603050405020304" pitchFamily="18" charset="0"/>
                <a:cs typeface="Times New Roman" panose="02020603050405020304" pitchFamily="18" charset="0"/>
              </a:rPr>
              <a:t>- </a:t>
            </a:r>
            <a:r>
              <a:rPr lang="sl-SI" sz="4400" b="1" dirty="0">
                <a:latin typeface="Times New Roman" panose="02020603050405020304" pitchFamily="18" charset="0"/>
                <a:cs typeface="Times New Roman" panose="02020603050405020304" pitchFamily="18" charset="0"/>
              </a:rPr>
              <a:t>province dajejo Italiji </a:t>
            </a:r>
            <a:r>
              <a:rPr lang="sl-SI" sz="4400" dirty="0">
                <a:latin typeface="Times New Roman" panose="02020603050405020304" pitchFamily="18" charset="0"/>
                <a:cs typeface="Times New Roman" panose="02020603050405020304" pitchFamily="18" charset="0"/>
              </a:rPr>
              <a:t>(zemljo, sužnje, žito, surovine, davke,..) </a:t>
            </a:r>
            <a:r>
              <a:rPr lang="sl-SI" sz="4400" b="1" dirty="0">
                <a:latin typeface="Times New Roman" panose="02020603050405020304" pitchFamily="18" charset="0"/>
                <a:cs typeface="Times New Roman" panose="02020603050405020304" pitchFamily="18" charset="0"/>
              </a:rPr>
              <a:t>province pa dobijo </a:t>
            </a:r>
            <a:r>
              <a:rPr lang="sl-SI" sz="4400" dirty="0">
                <a:latin typeface="Times New Roman" panose="02020603050405020304" pitchFamily="18" charset="0"/>
                <a:cs typeface="Times New Roman" panose="02020603050405020304" pitchFamily="18" charset="0"/>
              </a:rPr>
              <a:t>(ceste, mostove, vodovod ter napredek v gosp., kmetijstvu, kulturi, nov način življenja)</a:t>
            </a:r>
            <a:br>
              <a:rPr lang="sl-SI" sz="4400" dirty="0">
                <a:latin typeface="Times New Roman" panose="02020603050405020304" pitchFamily="18" charset="0"/>
                <a:cs typeface="Times New Roman" panose="02020603050405020304" pitchFamily="18" charset="0"/>
              </a:rPr>
            </a:br>
            <a:endParaRPr lang="sl-SI" sz="4400" dirty="0">
              <a:latin typeface="Times New Roman" panose="02020603050405020304" pitchFamily="18" charset="0"/>
              <a:cs typeface="Times New Roman" panose="02020603050405020304" pitchFamily="18" charset="0"/>
            </a:endParaRPr>
          </a:p>
          <a:p>
            <a:r>
              <a:rPr lang="sl-SI" sz="4400" dirty="0">
                <a:latin typeface="Times New Roman" panose="02020603050405020304" pitchFamily="18" charset="0"/>
                <a:cs typeface="Times New Roman" panose="02020603050405020304" pitchFamily="18" charset="0"/>
              </a:rPr>
              <a:t>-Rimska država pridobi naklonjenost prebivalcev v provincah s podeljevanjem r</a:t>
            </a:r>
            <a:r>
              <a:rPr lang="sl-SI" sz="4400" b="1" dirty="0">
                <a:latin typeface="Times New Roman" panose="02020603050405020304" pitchFamily="18" charset="0"/>
                <a:cs typeface="Times New Roman" panose="02020603050405020304" pitchFamily="18" charset="0"/>
              </a:rPr>
              <a:t>imskega državljanstva, ki ga imajo- </a:t>
            </a:r>
            <a:r>
              <a:rPr lang="sl-SI" sz="4400" dirty="0">
                <a:latin typeface="Times New Roman" panose="02020603050405020304" pitchFamily="18" charset="0"/>
                <a:cs typeface="Times New Roman" panose="02020603050405020304" pitchFamily="18" charset="0"/>
              </a:rPr>
              <a:t>do 1.stol.p.n.š. le prebivalci Rima, do 3. stol. vsa Italija, nato prebivalci celotnega cesarstva.      pravice državljana!!</a:t>
            </a:r>
            <a:br>
              <a:rPr lang="sl-SI" sz="4400" dirty="0">
                <a:latin typeface="Times New Roman" panose="02020603050405020304" pitchFamily="18" charset="0"/>
                <a:cs typeface="Times New Roman" panose="02020603050405020304" pitchFamily="18" charset="0"/>
              </a:rPr>
            </a:br>
            <a:endParaRPr lang="sl-SI" sz="4400" dirty="0">
              <a:latin typeface="Times New Roman" panose="02020603050405020304" pitchFamily="18" charset="0"/>
              <a:cs typeface="Times New Roman" panose="02020603050405020304" pitchFamily="18" charset="0"/>
            </a:endParaRPr>
          </a:p>
          <a:p>
            <a:r>
              <a:rPr lang="sl-SI" sz="4400" dirty="0">
                <a:latin typeface="Times New Roman" panose="02020603050405020304" pitchFamily="18" charset="0"/>
                <a:cs typeface="Times New Roman" panose="02020603050405020304" pitchFamily="18" charset="0"/>
              </a:rPr>
              <a:t>- </a:t>
            </a:r>
            <a:r>
              <a:rPr lang="sl-SI" sz="4400" b="1" dirty="0">
                <a:latin typeface="Times New Roman" panose="02020603050405020304" pitchFamily="18" charset="0"/>
                <a:cs typeface="Times New Roman" panose="02020603050405020304" pitchFamily="18" charset="0"/>
              </a:rPr>
              <a:t>Vzroki krize</a:t>
            </a:r>
            <a:r>
              <a:rPr lang="sl-SI" sz="4400" dirty="0">
                <a:latin typeface="Times New Roman" panose="02020603050405020304" pitchFamily="18" charset="0"/>
                <a:cs typeface="Times New Roman" panose="02020603050405020304" pitchFamily="18" charset="0"/>
              </a:rPr>
              <a:t>-kriva sebičnost bogatih/veleposestnikov, ki se ne menijo za preprosto ljudstvo in dobro države (večanje premoženjskih razlik zaradi uvoza poceni žita in blaga in izpodrivanje malih kmetov pri zakupu državne posesti-</a:t>
            </a:r>
            <a:r>
              <a:rPr lang="sl-SI" sz="4400" dirty="0" err="1">
                <a:latin typeface="Times New Roman" panose="02020603050405020304" pitchFamily="18" charset="0"/>
                <a:cs typeface="Times New Roman" panose="02020603050405020304" pitchFamily="18" charset="0"/>
              </a:rPr>
              <a:t>ager</a:t>
            </a:r>
            <a:r>
              <a:rPr lang="sl-SI" sz="4400" dirty="0">
                <a:latin typeface="Times New Roman" panose="02020603050405020304" pitchFamily="18" charset="0"/>
                <a:cs typeface="Times New Roman" panose="02020603050405020304" pitchFamily="18" charset="0"/>
              </a:rPr>
              <a:t> </a:t>
            </a:r>
            <a:r>
              <a:rPr lang="sl-SI" sz="4400" dirty="0" err="1">
                <a:latin typeface="Times New Roman" panose="02020603050405020304" pitchFamily="18" charset="0"/>
                <a:cs typeface="Times New Roman" panose="02020603050405020304" pitchFamily="18" charset="0"/>
              </a:rPr>
              <a:t>publicus</a:t>
            </a:r>
            <a:r>
              <a:rPr lang="sl-SI" sz="4400" dirty="0">
                <a:latin typeface="Times New Roman" panose="02020603050405020304" pitchFamily="18" charset="0"/>
                <a:cs typeface="Times New Roman" panose="02020603050405020304" pitchFamily="18" charset="0"/>
              </a:rPr>
              <a:t>) s tem se veča število propadlih kmetov, obrtnikov, trgovcev v mestih-brezdelneži, mali kmetje so bili steber rimske naborniške vojske.</a:t>
            </a:r>
            <a:br>
              <a:rPr lang="sl-SI" sz="4400" dirty="0">
                <a:latin typeface="Times New Roman" panose="02020603050405020304" pitchFamily="18" charset="0"/>
                <a:cs typeface="Times New Roman" panose="02020603050405020304" pitchFamily="18" charset="0"/>
              </a:rPr>
            </a:br>
            <a:r>
              <a:rPr lang="sl-SI" sz="4400" dirty="0">
                <a:latin typeface="Times New Roman" panose="02020603050405020304" pitchFamily="18" charset="0"/>
                <a:cs typeface="Times New Roman" panose="02020603050405020304" pitchFamily="18" charset="0"/>
              </a:rPr>
              <a:t> </a:t>
            </a:r>
            <a:r>
              <a:rPr lang="sl-SI" sz="4400" b="1" dirty="0">
                <a:latin typeface="Times New Roman" panose="02020603050405020304" pitchFamily="18" charset="0"/>
                <a:cs typeface="Times New Roman" panose="02020603050405020304" pitchFamily="18" charset="0"/>
              </a:rPr>
              <a:t>Posledice</a:t>
            </a:r>
            <a:r>
              <a:rPr lang="sl-SI" sz="4400" dirty="0">
                <a:latin typeface="Times New Roman" panose="02020603050405020304" pitchFamily="18" charset="0"/>
                <a:cs typeface="Times New Roman" panose="02020603050405020304" pitchFamily="18" charset="0"/>
              </a:rPr>
              <a:t>- proletariat breme države, oslabitev vojske, ni novih ozemelj, novih sužnjev, bogastva, država izčrpava province, poklicna vojska prinese dvig voj. poveljnikov, upore v provincah, upore sužnjev,..</a:t>
            </a:r>
            <a:br>
              <a:rPr lang="sl-SI" sz="4400" dirty="0">
                <a:latin typeface="Times New Roman" panose="02020603050405020304" pitchFamily="18" charset="0"/>
                <a:cs typeface="Times New Roman" panose="02020603050405020304" pitchFamily="18" charset="0"/>
              </a:rPr>
            </a:br>
            <a:endParaRPr lang="sl-SI" sz="4400"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4277230"/>
      </p:ext>
    </p:extLst>
  </p:cSld>
  <p:clrMapOvr>
    <a:masterClrMapping/>
  </p:clrMapOvr>
  <p:transition spd="slow" advClick="0">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8</a:t>
            </a:r>
          </a:p>
        </p:txBody>
      </p:sp>
      <p:sp>
        <p:nvSpPr>
          <p:cNvPr id="3" name="Ograda vsebine 2"/>
          <p:cNvSpPr>
            <a:spLocks noGrp="1"/>
          </p:cNvSpPr>
          <p:nvPr>
            <p:ph sz="half" idx="1"/>
          </p:nvPr>
        </p:nvSpPr>
        <p:spPr>
          <a:xfrm>
            <a:off x="457200" y="1600200"/>
            <a:ext cx="8435280" cy="4525963"/>
          </a:xfrm>
        </p:spPr>
        <p:txBody>
          <a:bodyPr/>
          <a:lstStyle/>
          <a:p>
            <a:r>
              <a:rPr lang="sl-SI" dirty="0"/>
              <a:t>Pojasni, kako se je Rim preoblikoval iz republike v cesarstvo. Opiši vzpon Gaja Julija Cezarja ter vzroke za njegovo nasilno smrt.  </a:t>
            </a:r>
          </a:p>
          <a:p>
            <a:endParaRPr lang="sl-SI" dirty="0"/>
          </a:p>
        </p:txBody>
      </p:sp>
    </p:spTree>
    <p:extLst>
      <p:ext uri="{BB962C8B-B14F-4D97-AF65-F5344CB8AC3E}">
        <p14:creationId xmlns:p14="http://schemas.microsoft.com/office/powerpoint/2010/main" val="1291965710"/>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395536" y="1417638"/>
            <a:ext cx="8496944" cy="5140573"/>
          </a:xfrm>
        </p:spPr>
        <p:txBody>
          <a:bodyPr>
            <a:normAutofit fontScale="77500" lnSpcReduction="20000"/>
          </a:bodyPr>
          <a:lstStyle/>
          <a:p>
            <a:r>
              <a:rPr lang="sl-SI" dirty="0">
                <a:latin typeface="Times New Roman" panose="02020603050405020304" pitchFamily="18" charset="0"/>
                <a:cs typeface="Times New Roman" panose="02020603050405020304" pitchFamily="18" charset="0"/>
              </a:rPr>
              <a:t>Rim, ki že vlada Sredozemlju, se prelevi iz republike v cesarstvo, ker </a:t>
            </a:r>
            <a:r>
              <a:rPr lang="sl-SI" b="1" dirty="0">
                <a:latin typeface="Times New Roman" panose="02020603050405020304" pitchFamily="18" charset="0"/>
                <a:cs typeface="Times New Roman" panose="02020603050405020304" pitchFamily="18" charset="0"/>
              </a:rPr>
              <a:t>republikanski način vladanja ne deluje </a:t>
            </a:r>
            <a:r>
              <a:rPr lang="sl-SI" dirty="0">
                <a:latin typeface="Times New Roman" panose="02020603050405020304" pitchFamily="18" charset="0"/>
                <a:cs typeface="Times New Roman" panose="02020603050405020304" pitchFamily="18" charset="0"/>
              </a:rPr>
              <a:t>(upori revežev, sužnjev, provinc, težave v gospodarstvu).</a:t>
            </a:r>
            <a:br>
              <a:rPr lang="sl-SI" dirty="0">
                <a:latin typeface="Times New Roman" panose="02020603050405020304" pitchFamily="18" charset="0"/>
                <a:cs typeface="Times New Roman" panose="02020603050405020304" pitchFamily="18" charset="0"/>
              </a:rPr>
            </a:br>
            <a:endParaRPr lang="sl-SI" dirty="0">
              <a:latin typeface="Times New Roman" panose="02020603050405020304" pitchFamily="18" charset="0"/>
              <a:cs typeface="Times New Roman" panose="02020603050405020304" pitchFamily="18" charset="0"/>
            </a:endParaRPr>
          </a:p>
          <a:p>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Gaj Julij Cezar </a:t>
            </a:r>
            <a:r>
              <a:rPr lang="sl-SI" dirty="0">
                <a:latin typeface="Times New Roman" panose="02020603050405020304" pitchFamily="18" charset="0"/>
                <a:cs typeface="Times New Roman" panose="02020603050405020304" pitchFamily="18" charset="0"/>
              </a:rPr>
              <a:t>- je potomec patricijske družine Julijcev, vojaški poveljnik-osvajalec Galije, konzul) </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 vkoraka z vojsko nad Rim in se v senatu proglasi za </a:t>
            </a:r>
            <a:r>
              <a:rPr lang="sl-SI" b="1" dirty="0">
                <a:latin typeface="Times New Roman" panose="02020603050405020304" pitchFamily="18" charset="0"/>
                <a:cs typeface="Times New Roman" panose="02020603050405020304" pitchFamily="18" charset="0"/>
              </a:rPr>
              <a:t>diktatorja</a:t>
            </a:r>
            <a:r>
              <a:rPr lang="sl-SI" dirty="0">
                <a:latin typeface="Times New Roman" panose="02020603050405020304" pitchFamily="18" charset="0"/>
                <a:cs typeface="Times New Roman" panose="02020603050405020304" pitchFamily="18" charset="0"/>
              </a:rPr>
              <a:t>, kasneje za </a:t>
            </a:r>
            <a:r>
              <a:rPr lang="sl-SI" b="1" dirty="0">
                <a:latin typeface="Times New Roman" panose="02020603050405020304" pitchFamily="18" charset="0"/>
                <a:cs typeface="Times New Roman" panose="02020603050405020304" pitchFamily="18" charset="0"/>
              </a:rPr>
              <a:t>dosmrtnega konzula-</a:t>
            </a:r>
            <a:r>
              <a:rPr lang="sl-SI" dirty="0">
                <a:latin typeface="Times New Roman" panose="02020603050405020304" pitchFamily="18" charset="0"/>
                <a:cs typeface="Times New Roman" panose="02020603050405020304" pitchFamily="18" charset="0"/>
              </a:rPr>
              <a:t>izvaja reforme, zato ljubljenec plebejcev (reforma </a:t>
            </a:r>
            <a:r>
              <a:rPr lang="sl-SI" dirty="0" err="1">
                <a:latin typeface="Times New Roman" panose="02020603050405020304" pitchFamily="18" charset="0"/>
                <a:cs typeface="Times New Roman" panose="02020603050405020304" pitchFamily="18" charset="0"/>
              </a:rPr>
              <a:t>koledarja,večji</a:t>
            </a:r>
            <a:r>
              <a:rPr lang="sl-SI" dirty="0">
                <a:latin typeface="Times New Roman" panose="02020603050405020304" pitchFamily="18" charset="0"/>
                <a:cs typeface="Times New Roman" panose="02020603050405020304" pitchFamily="18" charset="0"/>
              </a:rPr>
              <a:t> davki za višji sloj-senatorje, to je vzrok zarote)</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- 44 </a:t>
            </a:r>
            <a:r>
              <a:rPr lang="sl-SI" b="1" dirty="0" err="1">
                <a:latin typeface="Times New Roman" panose="02020603050405020304" pitchFamily="18" charset="0"/>
                <a:cs typeface="Times New Roman" panose="02020603050405020304" pitchFamily="18" charset="0"/>
              </a:rPr>
              <a:t>p.n.š</a:t>
            </a:r>
            <a:r>
              <a:rPr lang="sl-SI" b="1" dirty="0">
                <a:latin typeface="Times New Roman" panose="02020603050405020304" pitchFamily="18" charset="0"/>
                <a:cs typeface="Times New Roman" panose="02020603050405020304" pitchFamily="18" charset="0"/>
              </a:rPr>
              <a:t>. ubit v zaroti senata </a:t>
            </a:r>
            <a:r>
              <a:rPr lang="sl-SI" dirty="0">
                <a:latin typeface="Times New Roman" panose="02020603050405020304" pitchFamily="18" charset="0"/>
                <a:cs typeface="Times New Roman" panose="02020603050405020304" pitchFamily="18" charset="0"/>
              </a:rPr>
              <a:t>(</a:t>
            </a:r>
            <a:r>
              <a:rPr lang="sl-SI" dirty="0" err="1">
                <a:latin typeface="Times New Roman" panose="02020603050405020304" pitchFamily="18" charset="0"/>
                <a:cs typeface="Times New Roman" panose="02020603050405020304" pitchFamily="18" charset="0"/>
              </a:rPr>
              <a:t>Brut</a:t>
            </a:r>
            <a:r>
              <a:rPr lang="sl-SI" dirty="0">
                <a:latin typeface="Times New Roman" panose="02020603050405020304" pitchFamily="18" charset="0"/>
                <a:cs typeface="Times New Roman" panose="02020603050405020304" pitchFamily="18" charset="0"/>
              </a:rPr>
              <a:t>, </a:t>
            </a:r>
            <a:r>
              <a:rPr lang="sl-SI" dirty="0" err="1">
                <a:latin typeface="Times New Roman" panose="02020603050405020304" pitchFamily="18" charset="0"/>
                <a:cs typeface="Times New Roman" panose="02020603050405020304" pitchFamily="18" charset="0"/>
              </a:rPr>
              <a:t>Kasij</a:t>
            </a:r>
            <a:r>
              <a:rPr lang="sl-SI" dirty="0">
                <a:latin typeface="Times New Roman" panose="02020603050405020304" pitchFamily="18" charset="0"/>
                <a:cs typeface="Times New Roman" panose="02020603050405020304" pitchFamily="18" charset="0"/>
              </a:rPr>
              <a:t>-krvniki) </a:t>
            </a:r>
            <a:r>
              <a:rPr lang="sl-SI">
                <a:latin typeface="Times New Roman" panose="02020603050405020304" pitchFamily="18" charset="0"/>
                <a:cs typeface="Times New Roman" panose="02020603050405020304" pitchFamily="18" charset="0"/>
              </a:rPr>
              <a:t>zato izbruhne </a:t>
            </a:r>
            <a:r>
              <a:rPr lang="sl-SI" dirty="0">
                <a:latin typeface="Times New Roman" panose="02020603050405020304" pitchFamily="18" charset="0"/>
                <a:cs typeface="Times New Roman" panose="02020603050405020304" pitchFamily="18" charset="0"/>
              </a:rPr>
              <a:t>državljanska vojna</a:t>
            </a:r>
            <a:br>
              <a:rPr lang="sl-SI" dirty="0">
                <a:latin typeface="Times New Roman" panose="02020603050405020304" pitchFamily="18" charset="0"/>
                <a:cs typeface="Times New Roman" panose="02020603050405020304" pitchFamily="18" charset="0"/>
              </a:rPr>
            </a:br>
            <a:endParaRPr 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9693944"/>
      </p:ext>
    </p:extLst>
  </p:cSld>
  <p:clrMapOvr>
    <a:masterClrMapping/>
  </p:clrMapOvr>
  <p:transition spd="slow" advClick="0">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9</a:t>
            </a:r>
          </a:p>
        </p:txBody>
      </p:sp>
      <p:sp>
        <p:nvSpPr>
          <p:cNvPr id="3" name="Ograda vsebine 2"/>
          <p:cNvSpPr>
            <a:spLocks noGrp="1"/>
          </p:cNvSpPr>
          <p:nvPr>
            <p:ph sz="half" idx="1"/>
          </p:nvPr>
        </p:nvSpPr>
        <p:spPr>
          <a:xfrm>
            <a:off x="457200" y="1600200"/>
            <a:ext cx="7931224" cy="4525963"/>
          </a:xfrm>
        </p:spPr>
        <p:txBody>
          <a:bodyPr/>
          <a:lstStyle/>
          <a:p>
            <a:r>
              <a:rPr lang="sl-SI" dirty="0"/>
              <a:t>Kdo je bil prvi rimski cesar? Razloži pomen petih cesarskih nazivov v rimski državi. </a:t>
            </a:r>
          </a:p>
        </p:txBody>
      </p:sp>
    </p:spTree>
    <p:extLst>
      <p:ext uri="{BB962C8B-B14F-4D97-AF65-F5344CB8AC3E}">
        <p14:creationId xmlns:p14="http://schemas.microsoft.com/office/powerpoint/2010/main" val="415642492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495300" y="0"/>
            <a:ext cx="8229600" cy="1143000"/>
          </a:xfrm>
        </p:spPr>
        <p:txBody>
          <a:bodyPr/>
          <a:lstStyle/>
          <a:p>
            <a:r>
              <a:rPr lang="sl-SI"/>
              <a:t>Izberi vprašanje</a:t>
            </a:r>
            <a:endParaRPr lang="sl-SI" dirty="0"/>
          </a:p>
        </p:txBody>
      </p:sp>
      <p:sp>
        <p:nvSpPr>
          <p:cNvPr id="4" name="AutoShape 4">
            <a:hlinkClick r:id="" action="ppaction://hlinkshowjump?jump=nextslide"/>
            <a:hlinkHover r:id="" action="ppaction://noaction" highlightClick="1"/>
          </p:cNvPr>
          <p:cNvSpPr>
            <a:spLocks noChangeArrowheads="1"/>
          </p:cNvSpPr>
          <p:nvPr/>
        </p:nvSpPr>
        <p:spPr bwMode="auto">
          <a:xfrm>
            <a:off x="304800" y="10668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dirty="0"/>
              <a:t>1</a:t>
            </a:r>
          </a:p>
        </p:txBody>
      </p:sp>
      <p:sp>
        <p:nvSpPr>
          <p:cNvPr id="5" name="AutoShape 9">
            <a:hlinkClick r:id="rId2" action="ppaction://hlinksldjump"/>
            <a:hlinkHover r:id="" action="ppaction://noaction" highlightClick="1"/>
          </p:cNvPr>
          <p:cNvSpPr>
            <a:spLocks noChangeArrowheads="1"/>
          </p:cNvSpPr>
          <p:nvPr/>
        </p:nvSpPr>
        <p:spPr bwMode="auto">
          <a:xfrm>
            <a:off x="2057400" y="10668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dirty="0"/>
              <a:t>2</a:t>
            </a:r>
          </a:p>
        </p:txBody>
      </p:sp>
      <p:sp>
        <p:nvSpPr>
          <p:cNvPr id="6" name="AutoShape 10">
            <a:hlinkClick r:id="rId3" action="ppaction://hlinksldjump"/>
            <a:hlinkHover r:id="" action="ppaction://noaction" highlightClick="1"/>
          </p:cNvPr>
          <p:cNvSpPr>
            <a:spLocks noChangeArrowheads="1"/>
          </p:cNvSpPr>
          <p:nvPr/>
        </p:nvSpPr>
        <p:spPr bwMode="auto">
          <a:xfrm>
            <a:off x="3810000" y="10668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dirty="0"/>
              <a:t>3</a:t>
            </a:r>
          </a:p>
        </p:txBody>
      </p:sp>
      <p:sp>
        <p:nvSpPr>
          <p:cNvPr id="7" name="AutoShape 11">
            <a:hlinkClick r:id="rId4" action="ppaction://hlinksldjump"/>
            <a:hlinkHover r:id="" action="ppaction://noaction" highlightClick="1"/>
          </p:cNvPr>
          <p:cNvSpPr>
            <a:spLocks noChangeArrowheads="1"/>
          </p:cNvSpPr>
          <p:nvPr/>
        </p:nvSpPr>
        <p:spPr bwMode="auto">
          <a:xfrm>
            <a:off x="5562600" y="10668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4</a:t>
            </a:r>
          </a:p>
        </p:txBody>
      </p:sp>
      <p:sp>
        <p:nvSpPr>
          <p:cNvPr id="8" name="AutoShape 12">
            <a:hlinkClick r:id="rId5" action="ppaction://hlinksldjump"/>
            <a:hlinkHover r:id="" action="ppaction://noaction" highlightClick="1"/>
          </p:cNvPr>
          <p:cNvSpPr>
            <a:spLocks noChangeArrowheads="1"/>
          </p:cNvSpPr>
          <p:nvPr/>
        </p:nvSpPr>
        <p:spPr bwMode="auto">
          <a:xfrm>
            <a:off x="7315200" y="10668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5</a:t>
            </a:r>
          </a:p>
        </p:txBody>
      </p:sp>
      <p:sp>
        <p:nvSpPr>
          <p:cNvPr id="9" name="AutoShape 13">
            <a:hlinkClick r:id="rId6" action="ppaction://hlinksldjump"/>
            <a:hlinkHover r:id="" action="ppaction://noaction" highlightClick="1"/>
          </p:cNvPr>
          <p:cNvSpPr>
            <a:spLocks noChangeArrowheads="1"/>
          </p:cNvSpPr>
          <p:nvPr/>
        </p:nvSpPr>
        <p:spPr bwMode="auto">
          <a:xfrm>
            <a:off x="304800" y="25146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6</a:t>
            </a:r>
          </a:p>
        </p:txBody>
      </p:sp>
      <p:sp>
        <p:nvSpPr>
          <p:cNvPr id="10" name="AutoShape 14">
            <a:hlinkClick r:id="rId7" action="ppaction://hlinksldjump"/>
            <a:hlinkHover r:id="" action="ppaction://noaction" highlightClick="1"/>
          </p:cNvPr>
          <p:cNvSpPr>
            <a:spLocks noChangeArrowheads="1"/>
          </p:cNvSpPr>
          <p:nvPr/>
        </p:nvSpPr>
        <p:spPr bwMode="auto">
          <a:xfrm>
            <a:off x="2057400" y="25146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7</a:t>
            </a:r>
          </a:p>
        </p:txBody>
      </p:sp>
      <p:sp>
        <p:nvSpPr>
          <p:cNvPr id="11" name="AutoShape 15">
            <a:hlinkClick r:id="rId8" action="ppaction://hlinksldjump"/>
            <a:hlinkHover r:id="" action="ppaction://noaction" highlightClick="1"/>
          </p:cNvPr>
          <p:cNvSpPr>
            <a:spLocks noChangeArrowheads="1"/>
          </p:cNvSpPr>
          <p:nvPr/>
        </p:nvSpPr>
        <p:spPr bwMode="auto">
          <a:xfrm>
            <a:off x="3810000" y="25146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8</a:t>
            </a:r>
          </a:p>
        </p:txBody>
      </p:sp>
      <p:sp>
        <p:nvSpPr>
          <p:cNvPr id="12" name="AutoShape 16">
            <a:hlinkClick r:id="rId9" action="ppaction://hlinksldjump"/>
            <a:hlinkHover r:id="" action="ppaction://noaction" highlightClick="1"/>
          </p:cNvPr>
          <p:cNvSpPr>
            <a:spLocks noChangeArrowheads="1"/>
          </p:cNvSpPr>
          <p:nvPr/>
        </p:nvSpPr>
        <p:spPr bwMode="auto">
          <a:xfrm>
            <a:off x="5562600" y="25146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9</a:t>
            </a:r>
          </a:p>
        </p:txBody>
      </p:sp>
      <p:sp>
        <p:nvSpPr>
          <p:cNvPr id="13" name="AutoShape 17">
            <a:hlinkClick r:id="rId10" action="ppaction://hlinksldjump"/>
            <a:hlinkHover r:id="" action="ppaction://noaction" highlightClick="1"/>
          </p:cNvPr>
          <p:cNvSpPr>
            <a:spLocks noChangeArrowheads="1"/>
          </p:cNvSpPr>
          <p:nvPr/>
        </p:nvSpPr>
        <p:spPr bwMode="auto">
          <a:xfrm>
            <a:off x="7315200" y="25146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10</a:t>
            </a:r>
          </a:p>
        </p:txBody>
      </p:sp>
      <p:sp>
        <p:nvSpPr>
          <p:cNvPr id="14" name="AutoShape 18">
            <a:hlinkClick r:id="rId11" action="ppaction://hlinksldjump"/>
            <a:hlinkHover r:id="" action="ppaction://noaction" highlightClick="1"/>
          </p:cNvPr>
          <p:cNvSpPr>
            <a:spLocks noChangeArrowheads="1"/>
          </p:cNvSpPr>
          <p:nvPr/>
        </p:nvSpPr>
        <p:spPr bwMode="auto">
          <a:xfrm>
            <a:off x="304800" y="38862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11</a:t>
            </a:r>
          </a:p>
        </p:txBody>
      </p:sp>
      <p:sp>
        <p:nvSpPr>
          <p:cNvPr id="15" name="AutoShape 19">
            <a:hlinkClick r:id="rId12" action="ppaction://hlinksldjump"/>
            <a:hlinkHover r:id="" action="ppaction://noaction" highlightClick="1"/>
          </p:cNvPr>
          <p:cNvSpPr>
            <a:spLocks noChangeArrowheads="1"/>
          </p:cNvSpPr>
          <p:nvPr/>
        </p:nvSpPr>
        <p:spPr bwMode="auto">
          <a:xfrm>
            <a:off x="2057400" y="38862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12</a:t>
            </a:r>
          </a:p>
        </p:txBody>
      </p:sp>
      <p:sp>
        <p:nvSpPr>
          <p:cNvPr id="16" name="AutoShape 20">
            <a:hlinkClick r:id="rId13" action="ppaction://hlinksldjump"/>
            <a:hlinkHover r:id="" action="ppaction://noaction" highlightClick="1"/>
          </p:cNvPr>
          <p:cNvSpPr>
            <a:spLocks noChangeArrowheads="1"/>
          </p:cNvSpPr>
          <p:nvPr/>
        </p:nvSpPr>
        <p:spPr bwMode="auto">
          <a:xfrm>
            <a:off x="3810000" y="38862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13</a:t>
            </a:r>
          </a:p>
        </p:txBody>
      </p:sp>
      <p:sp>
        <p:nvSpPr>
          <p:cNvPr id="17" name="AutoShape 21">
            <a:hlinkClick r:id="rId14" action="ppaction://hlinksldjump"/>
            <a:hlinkHover r:id="" action="ppaction://noaction" highlightClick="1"/>
          </p:cNvPr>
          <p:cNvSpPr>
            <a:spLocks noChangeArrowheads="1"/>
          </p:cNvSpPr>
          <p:nvPr/>
        </p:nvSpPr>
        <p:spPr bwMode="auto">
          <a:xfrm>
            <a:off x="5562600" y="38862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14</a:t>
            </a:r>
          </a:p>
        </p:txBody>
      </p:sp>
      <p:sp>
        <p:nvSpPr>
          <p:cNvPr id="18" name="AutoShape 22">
            <a:hlinkClick r:id="rId15" action="ppaction://hlinksldjump"/>
            <a:hlinkHover r:id="" action="ppaction://noaction" highlightClick="1"/>
          </p:cNvPr>
          <p:cNvSpPr>
            <a:spLocks noChangeArrowheads="1"/>
          </p:cNvSpPr>
          <p:nvPr/>
        </p:nvSpPr>
        <p:spPr bwMode="auto">
          <a:xfrm>
            <a:off x="7315200" y="38862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15</a:t>
            </a:r>
          </a:p>
        </p:txBody>
      </p:sp>
      <p:sp>
        <p:nvSpPr>
          <p:cNvPr id="19" name="AutoShape 23">
            <a:hlinkClick r:id="rId16" action="ppaction://hlinksldjump"/>
            <a:hlinkHover r:id="" action="ppaction://noaction" highlightClick="1"/>
          </p:cNvPr>
          <p:cNvSpPr>
            <a:spLocks noChangeArrowheads="1"/>
          </p:cNvSpPr>
          <p:nvPr/>
        </p:nvSpPr>
        <p:spPr bwMode="auto">
          <a:xfrm>
            <a:off x="304800" y="53340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16</a:t>
            </a:r>
          </a:p>
        </p:txBody>
      </p:sp>
      <p:sp>
        <p:nvSpPr>
          <p:cNvPr id="20" name="AutoShape 24">
            <a:hlinkClick r:id="rId17" action="ppaction://hlinksldjump"/>
            <a:hlinkHover r:id="" action="ppaction://noaction" highlightClick="1"/>
          </p:cNvPr>
          <p:cNvSpPr>
            <a:spLocks noChangeArrowheads="1"/>
          </p:cNvSpPr>
          <p:nvPr/>
        </p:nvSpPr>
        <p:spPr bwMode="auto">
          <a:xfrm>
            <a:off x="2057400" y="53340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17</a:t>
            </a:r>
          </a:p>
        </p:txBody>
      </p:sp>
      <p:sp>
        <p:nvSpPr>
          <p:cNvPr id="21" name="AutoShape 25">
            <a:hlinkClick r:id="rId18" action="ppaction://hlinksldjump"/>
            <a:hlinkHover r:id="" action="ppaction://noaction" highlightClick="1"/>
          </p:cNvPr>
          <p:cNvSpPr>
            <a:spLocks noChangeArrowheads="1"/>
          </p:cNvSpPr>
          <p:nvPr/>
        </p:nvSpPr>
        <p:spPr bwMode="auto">
          <a:xfrm>
            <a:off x="3810000" y="53340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18</a:t>
            </a:r>
          </a:p>
        </p:txBody>
      </p:sp>
      <p:sp>
        <p:nvSpPr>
          <p:cNvPr id="22" name="AutoShape 26">
            <a:hlinkClick r:id="rId19" action="ppaction://hlinksldjump"/>
            <a:hlinkHover r:id="" action="ppaction://noaction" highlightClick="1"/>
          </p:cNvPr>
          <p:cNvSpPr>
            <a:spLocks noChangeArrowheads="1"/>
          </p:cNvSpPr>
          <p:nvPr/>
        </p:nvSpPr>
        <p:spPr bwMode="auto">
          <a:xfrm>
            <a:off x="5562600" y="53340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19</a:t>
            </a:r>
          </a:p>
        </p:txBody>
      </p:sp>
      <p:sp>
        <p:nvSpPr>
          <p:cNvPr id="23" name="AutoShape 27">
            <a:hlinkClick r:id="rId20" action="ppaction://hlinksldjump"/>
            <a:hlinkHover r:id="" action="ppaction://noaction" highlightClick="1"/>
          </p:cNvPr>
          <p:cNvSpPr>
            <a:spLocks noChangeArrowheads="1"/>
          </p:cNvSpPr>
          <p:nvPr/>
        </p:nvSpPr>
        <p:spPr bwMode="auto">
          <a:xfrm>
            <a:off x="7315200" y="5334000"/>
            <a:ext cx="1600200" cy="1219200"/>
          </a:xfrm>
          <a:prstGeom prst="roundRect">
            <a:avLst>
              <a:gd name="adj" fmla="val 16667"/>
            </a:avLst>
          </a:prstGeom>
          <a:noFill/>
          <a:ln w="381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sl-SI" sz="4400"/>
              <a:t>20</a:t>
            </a:r>
          </a:p>
        </p:txBody>
      </p:sp>
    </p:spTree>
    <p:extLst>
      <p:ext uri="{BB962C8B-B14F-4D97-AF65-F5344CB8AC3E}">
        <p14:creationId xmlns:p14="http://schemas.microsoft.com/office/powerpoint/2010/main" val="3972416049"/>
      </p:ext>
    </p:extLst>
  </p:cSld>
  <p:clrMapOvr>
    <a:masterClrMapping/>
  </p:clrMapOvr>
  <p:transition spd="slow">
    <p:wipe/>
  </p:transition>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53" presetClass="exit" presetSubtype="0" fill="hold" grpId="0" nodeType="clickEffect">
                                  <p:stCondLst>
                                    <p:cond delay="0"/>
                                  </p:stCondLst>
                                  <p:childTnLst>
                                    <p:anim calcmode="lin" valueType="num">
                                      <p:cBhvr>
                                        <p:cTn id="6" dur="500"/>
                                        <p:tgtEl>
                                          <p:spTgt spid="4"/>
                                        </p:tgtEl>
                                        <p:attrNameLst>
                                          <p:attrName>ppt_w</p:attrName>
                                        </p:attrNameLst>
                                      </p:cBhvr>
                                      <p:tavLst>
                                        <p:tav tm="0">
                                          <p:val>
                                            <p:strVal val="ppt_w"/>
                                          </p:val>
                                        </p:tav>
                                        <p:tav tm="100000">
                                          <p:val>
                                            <p:fltVal val="0"/>
                                          </p:val>
                                        </p:tav>
                                      </p:tavLst>
                                    </p:anim>
                                    <p:anim calcmode="lin" valueType="num">
                                      <p:cBhvr>
                                        <p:cTn id="7" dur="500"/>
                                        <p:tgtEl>
                                          <p:spTgt spid="4"/>
                                        </p:tgtEl>
                                        <p:attrNameLst>
                                          <p:attrName>ppt_h</p:attrName>
                                        </p:attrNameLst>
                                      </p:cBhvr>
                                      <p:tavLst>
                                        <p:tav tm="0">
                                          <p:val>
                                            <p:strVal val="ppt_h"/>
                                          </p:val>
                                        </p:tav>
                                        <p:tav tm="100000">
                                          <p:val>
                                            <p:fltVal val="0"/>
                                          </p:val>
                                        </p:tav>
                                      </p:tavLst>
                                    </p:anim>
                                    <p:animEffect transition="out" filter="fade">
                                      <p:cBhvr>
                                        <p:cTn id="8" dur="500"/>
                                        <p:tgtEl>
                                          <p:spTgt spid="4"/>
                                        </p:tgtEl>
                                      </p:cBhvr>
                                    </p:animEffect>
                                    <p:set>
                                      <p:cBhvr>
                                        <p:cTn id="9" dur="1" fill="hold">
                                          <p:stCondLst>
                                            <p:cond delay="499"/>
                                          </p:stCondLst>
                                        </p:cTn>
                                        <p:tgtEl>
                                          <p:spTgt spid="4"/>
                                        </p:tgtEl>
                                        <p:attrNameLst>
                                          <p:attrName>style.visibility</p:attrName>
                                        </p:attrNameLst>
                                      </p:cBhvr>
                                      <p:to>
                                        <p:strVal val="hidden"/>
                                      </p:to>
                                    </p:set>
                                  </p:childTnLst>
                                </p:cTn>
                              </p:par>
                            </p:childTnLst>
                          </p:cTn>
                        </p:par>
                      </p:childTnLst>
                    </p:cTn>
                  </p:par>
                </p:childTnLst>
              </p:cTn>
              <p:nextCondLst>
                <p:cond evt="onClick" delay="0">
                  <p:tgtEl>
                    <p:spTgt spid="4"/>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53" presetClass="exit" presetSubtype="0" fill="hold" grpId="0" nodeType="clickEffect">
                                  <p:stCondLst>
                                    <p:cond delay="0"/>
                                  </p:stCondLst>
                                  <p:childTnLst>
                                    <p:anim calcmode="lin" valueType="num">
                                      <p:cBhvr>
                                        <p:cTn id="14" dur="500"/>
                                        <p:tgtEl>
                                          <p:spTgt spid="5"/>
                                        </p:tgtEl>
                                        <p:attrNameLst>
                                          <p:attrName>ppt_w</p:attrName>
                                        </p:attrNameLst>
                                      </p:cBhvr>
                                      <p:tavLst>
                                        <p:tav tm="0">
                                          <p:val>
                                            <p:strVal val="ppt_w"/>
                                          </p:val>
                                        </p:tav>
                                        <p:tav tm="100000">
                                          <p:val>
                                            <p:fltVal val="0"/>
                                          </p:val>
                                        </p:tav>
                                      </p:tavLst>
                                    </p:anim>
                                    <p:anim calcmode="lin" valueType="num">
                                      <p:cBhvr>
                                        <p:cTn id="15" dur="500"/>
                                        <p:tgtEl>
                                          <p:spTgt spid="5"/>
                                        </p:tgtEl>
                                        <p:attrNameLst>
                                          <p:attrName>ppt_h</p:attrName>
                                        </p:attrNameLst>
                                      </p:cBhvr>
                                      <p:tavLst>
                                        <p:tav tm="0">
                                          <p:val>
                                            <p:strVal val="ppt_h"/>
                                          </p:val>
                                        </p:tav>
                                        <p:tav tm="100000">
                                          <p:val>
                                            <p:fltVal val="0"/>
                                          </p:val>
                                        </p:tav>
                                      </p:tavLst>
                                    </p:anim>
                                    <p:animEffect transition="out" filter="fade">
                                      <p:cBhvr>
                                        <p:cTn id="16" dur="500"/>
                                        <p:tgtEl>
                                          <p:spTgt spid="5"/>
                                        </p:tgtEl>
                                      </p:cBhvr>
                                    </p:animEffect>
                                    <p:set>
                                      <p:cBhvr>
                                        <p:cTn id="17" dur="1" fill="hold">
                                          <p:stCondLst>
                                            <p:cond delay="499"/>
                                          </p:stCondLst>
                                        </p:cTn>
                                        <p:tgtEl>
                                          <p:spTgt spid="5"/>
                                        </p:tgtEl>
                                        <p:attrNameLst>
                                          <p:attrName>style.visibility</p:attrName>
                                        </p:attrNameLst>
                                      </p:cBhvr>
                                      <p:to>
                                        <p:strVal val="hidden"/>
                                      </p:to>
                                    </p:set>
                                  </p:childTnLst>
                                </p:cTn>
                              </p:par>
                            </p:childTnLst>
                          </p:cTn>
                        </p:par>
                      </p:childTnLst>
                    </p:cTn>
                  </p:par>
                </p:childTnLst>
              </p:cTn>
              <p:nextCondLst>
                <p:cond evt="onClick" delay="0">
                  <p:tgtEl>
                    <p:spTgt spid="5"/>
                  </p:tgtEl>
                </p:cond>
              </p:nextCondLst>
            </p:seq>
            <p:seq concurrent="1" nextAc="seek">
              <p:cTn id="18" restart="whenNotActive" fill="hold" evtFilter="cancelBubble" nodeType="interactiveSeq">
                <p:stCondLst>
                  <p:cond evt="onClick" delay="0">
                    <p:tgtEl>
                      <p:spTgt spid="6"/>
                    </p:tgtEl>
                  </p:cond>
                </p:stCondLst>
                <p:endSync evt="end" delay="0">
                  <p:rtn val="all"/>
                </p:endSync>
                <p:childTnLst>
                  <p:par>
                    <p:cTn id="19" fill="hold">
                      <p:stCondLst>
                        <p:cond delay="0"/>
                      </p:stCondLst>
                      <p:childTnLst>
                        <p:par>
                          <p:cTn id="20" fill="hold">
                            <p:stCondLst>
                              <p:cond delay="0"/>
                            </p:stCondLst>
                            <p:childTnLst>
                              <p:par>
                                <p:cTn id="21" presetID="53" presetClass="exit" presetSubtype="0" fill="hold" grpId="0" nodeType="clickEffect">
                                  <p:stCondLst>
                                    <p:cond delay="0"/>
                                  </p:stCondLst>
                                  <p:childTnLst>
                                    <p:anim calcmode="lin" valueType="num">
                                      <p:cBhvr>
                                        <p:cTn id="22" dur="500"/>
                                        <p:tgtEl>
                                          <p:spTgt spid="6"/>
                                        </p:tgtEl>
                                        <p:attrNameLst>
                                          <p:attrName>ppt_w</p:attrName>
                                        </p:attrNameLst>
                                      </p:cBhvr>
                                      <p:tavLst>
                                        <p:tav tm="0">
                                          <p:val>
                                            <p:strVal val="ppt_w"/>
                                          </p:val>
                                        </p:tav>
                                        <p:tav tm="100000">
                                          <p:val>
                                            <p:fltVal val="0"/>
                                          </p:val>
                                        </p:tav>
                                      </p:tavLst>
                                    </p:anim>
                                    <p:anim calcmode="lin" valueType="num">
                                      <p:cBhvr>
                                        <p:cTn id="23" dur="500"/>
                                        <p:tgtEl>
                                          <p:spTgt spid="6"/>
                                        </p:tgtEl>
                                        <p:attrNameLst>
                                          <p:attrName>ppt_h</p:attrName>
                                        </p:attrNameLst>
                                      </p:cBhvr>
                                      <p:tavLst>
                                        <p:tav tm="0">
                                          <p:val>
                                            <p:strVal val="ppt_h"/>
                                          </p:val>
                                        </p:tav>
                                        <p:tav tm="100000">
                                          <p:val>
                                            <p:fltVal val="0"/>
                                          </p:val>
                                        </p:tav>
                                      </p:tavLst>
                                    </p:anim>
                                    <p:animEffect transition="out" filter="fad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childTnLst>
              </p:cTn>
              <p:nextCondLst>
                <p:cond evt="onClick" delay="0">
                  <p:tgtEl>
                    <p:spTgt spid="6"/>
                  </p:tgtEl>
                </p:cond>
              </p:nextCondLst>
            </p:seq>
            <p:seq concurrent="1" nextAc="seek">
              <p:cTn id="26" restart="whenNotActive" fill="hold" evtFilter="cancelBubble" nodeType="interactiveSeq">
                <p:stCondLst>
                  <p:cond evt="onClick" delay="0">
                    <p:tgtEl>
                      <p:spTgt spid="7"/>
                    </p:tgtEl>
                  </p:cond>
                </p:stCondLst>
                <p:endSync evt="end" delay="0">
                  <p:rtn val="all"/>
                </p:endSync>
                <p:childTnLst>
                  <p:par>
                    <p:cTn id="27" fill="hold">
                      <p:stCondLst>
                        <p:cond delay="0"/>
                      </p:stCondLst>
                      <p:childTnLst>
                        <p:par>
                          <p:cTn id="28" fill="hold">
                            <p:stCondLst>
                              <p:cond delay="0"/>
                            </p:stCondLst>
                            <p:childTnLst>
                              <p:par>
                                <p:cTn id="29" presetID="53" presetClass="exit" presetSubtype="0" fill="hold" grpId="0" nodeType="clickEffect">
                                  <p:stCondLst>
                                    <p:cond delay="0"/>
                                  </p:stCondLst>
                                  <p:childTnLst>
                                    <p:anim calcmode="lin" valueType="num">
                                      <p:cBhvr>
                                        <p:cTn id="30" dur="500"/>
                                        <p:tgtEl>
                                          <p:spTgt spid="7"/>
                                        </p:tgtEl>
                                        <p:attrNameLst>
                                          <p:attrName>ppt_w</p:attrName>
                                        </p:attrNameLst>
                                      </p:cBhvr>
                                      <p:tavLst>
                                        <p:tav tm="0">
                                          <p:val>
                                            <p:strVal val="ppt_w"/>
                                          </p:val>
                                        </p:tav>
                                        <p:tav tm="100000">
                                          <p:val>
                                            <p:fltVal val="0"/>
                                          </p:val>
                                        </p:tav>
                                      </p:tavLst>
                                    </p:anim>
                                    <p:anim calcmode="lin" valueType="num">
                                      <p:cBhvr>
                                        <p:cTn id="31" dur="500"/>
                                        <p:tgtEl>
                                          <p:spTgt spid="7"/>
                                        </p:tgtEl>
                                        <p:attrNameLst>
                                          <p:attrName>ppt_h</p:attrName>
                                        </p:attrNameLst>
                                      </p:cBhvr>
                                      <p:tavLst>
                                        <p:tav tm="0">
                                          <p:val>
                                            <p:strVal val="ppt_h"/>
                                          </p:val>
                                        </p:tav>
                                        <p:tav tm="100000">
                                          <p:val>
                                            <p:fltVal val="0"/>
                                          </p:val>
                                        </p:tav>
                                      </p:tavLst>
                                    </p:anim>
                                    <p:animEffect transition="out" filter="fade">
                                      <p:cBhvr>
                                        <p:cTn id="32" dur="500"/>
                                        <p:tgtEl>
                                          <p:spTgt spid="7"/>
                                        </p:tgtEl>
                                      </p:cBhvr>
                                    </p:animEffect>
                                    <p:set>
                                      <p:cBhvr>
                                        <p:cTn id="33" dur="1" fill="hold">
                                          <p:stCondLst>
                                            <p:cond delay="499"/>
                                          </p:stCondLst>
                                        </p:cTn>
                                        <p:tgtEl>
                                          <p:spTgt spid="7"/>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53" presetClass="exit" presetSubtype="0" fill="hold" grpId="1" nodeType="clickEffect">
                                  <p:stCondLst>
                                    <p:cond delay="0"/>
                                  </p:stCondLst>
                                  <p:childTnLst>
                                    <p:anim calcmode="lin" valueType="num">
                                      <p:cBhvr>
                                        <p:cTn id="37" dur="500"/>
                                        <p:tgtEl>
                                          <p:spTgt spid="7"/>
                                        </p:tgtEl>
                                        <p:attrNameLst>
                                          <p:attrName>ppt_w</p:attrName>
                                        </p:attrNameLst>
                                      </p:cBhvr>
                                      <p:tavLst>
                                        <p:tav tm="0">
                                          <p:val>
                                            <p:strVal val="ppt_w"/>
                                          </p:val>
                                        </p:tav>
                                        <p:tav tm="100000">
                                          <p:val>
                                            <p:fltVal val="0"/>
                                          </p:val>
                                        </p:tav>
                                      </p:tavLst>
                                    </p:anim>
                                    <p:anim calcmode="lin" valueType="num">
                                      <p:cBhvr>
                                        <p:cTn id="38" dur="500"/>
                                        <p:tgtEl>
                                          <p:spTgt spid="7"/>
                                        </p:tgtEl>
                                        <p:attrNameLst>
                                          <p:attrName>ppt_h</p:attrName>
                                        </p:attrNameLst>
                                      </p:cBhvr>
                                      <p:tavLst>
                                        <p:tav tm="0">
                                          <p:val>
                                            <p:strVal val="ppt_h"/>
                                          </p:val>
                                        </p:tav>
                                        <p:tav tm="100000">
                                          <p:val>
                                            <p:fltVal val="0"/>
                                          </p:val>
                                        </p:tav>
                                      </p:tavLst>
                                    </p:anim>
                                    <p:animEffect transition="out" filter="fad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childTnLst>
                    </p:cTn>
                  </p:par>
                </p:childTnLst>
              </p:cTn>
              <p:nextCondLst>
                <p:cond evt="onClick" delay="0">
                  <p:tgtEl>
                    <p:spTgt spid="7"/>
                  </p:tgtEl>
                </p:cond>
              </p:nextCondLst>
            </p:seq>
            <p:seq concurrent="1" nextAc="seek">
              <p:cTn id="41" restart="whenNotActive" fill="hold" evtFilter="cancelBubble" nodeType="interactiveSeq">
                <p:stCondLst>
                  <p:cond evt="onClick" delay="0">
                    <p:tgtEl>
                      <p:spTgt spid="8"/>
                    </p:tgtEl>
                  </p:cond>
                </p:stCondLst>
                <p:endSync evt="end" delay="0">
                  <p:rtn val="all"/>
                </p:endSync>
                <p:childTnLst>
                  <p:par>
                    <p:cTn id="42" fill="hold">
                      <p:stCondLst>
                        <p:cond delay="0"/>
                      </p:stCondLst>
                      <p:childTnLst>
                        <p:par>
                          <p:cTn id="43" fill="hold">
                            <p:stCondLst>
                              <p:cond delay="0"/>
                            </p:stCondLst>
                            <p:childTnLst>
                              <p:par>
                                <p:cTn id="44" presetID="53" presetClass="exit" presetSubtype="0" fill="hold" grpId="0" nodeType="clickEffect">
                                  <p:stCondLst>
                                    <p:cond delay="0"/>
                                  </p:stCondLst>
                                  <p:childTnLst>
                                    <p:anim calcmode="lin" valueType="num">
                                      <p:cBhvr>
                                        <p:cTn id="45" dur="500"/>
                                        <p:tgtEl>
                                          <p:spTgt spid="8"/>
                                        </p:tgtEl>
                                        <p:attrNameLst>
                                          <p:attrName>ppt_w</p:attrName>
                                        </p:attrNameLst>
                                      </p:cBhvr>
                                      <p:tavLst>
                                        <p:tav tm="0">
                                          <p:val>
                                            <p:strVal val="ppt_w"/>
                                          </p:val>
                                        </p:tav>
                                        <p:tav tm="100000">
                                          <p:val>
                                            <p:fltVal val="0"/>
                                          </p:val>
                                        </p:tav>
                                      </p:tavLst>
                                    </p:anim>
                                    <p:anim calcmode="lin" valueType="num">
                                      <p:cBhvr>
                                        <p:cTn id="46" dur="500"/>
                                        <p:tgtEl>
                                          <p:spTgt spid="8"/>
                                        </p:tgtEl>
                                        <p:attrNameLst>
                                          <p:attrName>ppt_h</p:attrName>
                                        </p:attrNameLst>
                                      </p:cBhvr>
                                      <p:tavLst>
                                        <p:tav tm="0">
                                          <p:val>
                                            <p:strVal val="ppt_h"/>
                                          </p:val>
                                        </p:tav>
                                        <p:tav tm="100000">
                                          <p:val>
                                            <p:fltVal val="0"/>
                                          </p:val>
                                        </p:tav>
                                      </p:tavLst>
                                    </p:anim>
                                    <p:animEffect transition="out" filter="fade">
                                      <p:cBhvr>
                                        <p:cTn id="47" dur="500"/>
                                        <p:tgtEl>
                                          <p:spTgt spid="8"/>
                                        </p:tgtEl>
                                      </p:cBhvr>
                                    </p:animEffect>
                                    <p:set>
                                      <p:cBhvr>
                                        <p:cTn id="48" dur="1" fill="hold">
                                          <p:stCondLst>
                                            <p:cond delay="499"/>
                                          </p:stCondLst>
                                        </p:cTn>
                                        <p:tgtEl>
                                          <p:spTgt spid="8"/>
                                        </p:tgtEl>
                                        <p:attrNameLst>
                                          <p:attrName>style.visibility</p:attrName>
                                        </p:attrNameLst>
                                      </p:cBhvr>
                                      <p:to>
                                        <p:strVal val="hidden"/>
                                      </p:to>
                                    </p:set>
                                  </p:childTnLst>
                                </p:cTn>
                              </p:par>
                            </p:childTnLst>
                          </p:cTn>
                        </p:par>
                      </p:childTnLst>
                    </p:cTn>
                  </p:par>
                </p:childTnLst>
              </p:cTn>
              <p:nextCondLst>
                <p:cond evt="onClick" delay="0">
                  <p:tgtEl>
                    <p:spTgt spid="8"/>
                  </p:tgtEl>
                </p:cond>
              </p:nextCondLst>
            </p:seq>
            <p:seq concurrent="1" nextAc="seek">
              <p:cTn id="49" restart="whenNotActive" fill="hold" evtFilter="cancelBubble" nodeType="interactiveSeq">
                <p:stCondLst>
                  <p:cond evt="onClick" delay="0">
                    <p:tgtEl>
                      <p:spTgt spid="9"/>
                    </p:tgtEl>
                  </p:cond>
                </p:stCondLst>
                <p:endSync evt="end" delay="0">
                  <p:rtn val="all"/>
                </p:endSync>
                <p:childTnLst>
                  <p:par>
                    <p:cTn id="50" fill="hold">
                      <p:stCondLst>
                        <p:cond delay="0"/>
                      </p:stCondLst>
                      <p:childTnLst>
                        <p:par>
                          <p:cTn id="51" fill="hold">
                            <p:stCondLst>
                              <p:cond delay="0"/>
                            </p:stCondLst>
                            <p:childTnLst>
                              <p:par>
                                <p:cTn id="52" presetID="53" presetClass="exit" presetSubtype="0" fill="hold" grpId="0" nodeType="clickEffect">
                                  <p:stCondLst>
                                    <p:cond delay="0"/>
                                  </p:stCondLst>
                                  <p:childTnLst>
                                    <p:anim calcmode="lin" valueType="num">
                                      <p:cBhvr>
                                        <p:cTn id="53" dur="500"/>
                                        <p:tgtEl>
                                          <p:spTgt spid="9"/>
                                        </p:tgtEl>
                                        <p:attrNameLst>
                                          <p:attrName>ppt_w</p:attrName>
                                        </p:attrNameLst>
                                      </p:cBhvr>
                                      <p:tavLst>
                                        <p:tav tm="0">
                                          <p:val>
                                            <p:strVal val="ppt_w"/>
                                          </p:val>
                                        </p:tav>
                                        <p:tav tm="100000">
                                          <p:val>
                                            <p:fltVal val="0"/>
                                          </p:val>
                                        </p:tav>
                                      </p:tavLst>
                                    </p:anim>
                                    <p:anim calcmode="lin" valueType="num">
                                      <p:cBhvr>
                                        <p:cTn id="54" dur="500"/>
                                        <p:tgtEl>
                                          <p:spTgt spid="9"/>
                                        </p:tgtEl>
                                        <p:attrNameLst>
                                          <p:attrName>ppt_h</p:attrName>
                                        </p:attrNameLst>
                                      </p:cBhvr>
                                      <p:tavLst>
                                        <p:tav tm="0">
                                          <p:val>
                                            <p:strVal val="ppt_h"/>
                                          </p:val>
                                        </p:tav>
                                        <p:tav tm="100000">
                                          <p:val>
                                            <p:fltVal val="0"/>
                                          </p:val>
                                        </p:tav>
                                      </p:tavLst>
                                    </p:anim>
                                    <p:animEffect transition="out" filter="fade">
                                      <p:cBhvr>
                                        <p:cTn id="55" dur="500"/>
                                        <p:tgtEl>
                                          <p:spTgt spid="9"/>
                                        </p:tgtEl>
                                      </p:cBhvr>
                                    </p:animEffect>
                                    <p:set>
                                      <p:cBhvr>
                                        <p:cTn id="56" dur="1" fill="hold">
                                          <p:stCondLst>
                                            <p:cond delay="499"/>
                                          </p:stCondLst>
                                        </p:cTn>
                                        <p:tgtEl>
                                          <p:spTgt spid="9"/>
                                        </p:tgtEl>
                                        <p:attrNameLst>
                                          <p:attrName>style.visibility</p:attrName>
                                        </p:attrNameLst>
                                      </p:cBhvr>
                                      <p:to>
                                        <p:strVal val="hidden"/>
                                      </p:to>
                                    </p:set>
                                  </p:childTnLst>
                                </p:cTn>
                              </p:par>
                            </p:childTnLst>
                          </p:cTn>
                        </p:par>
                      </p:childTnLst>
                    </p:cTn>
                  </p:par>
                </p:childTnLst>
              </p:cTn>
              <p:nextCondLst>
                <p:cond evt="onClick" delay="0">
                  <p:tgtEl>
                    <p:spTgt spid="9"/>
                  </p:tgtEl>
                </p:cond>
              </p:nextCondLst>
            </p:seq>
            <p:seq concurrent="1" nextAc="seek">
              <p:cTn id="57" restart="whenNotActive" fill="hold" evtFilter="cancelBubble" nodeType="interactiveSeq">
                <p:stCondLst>
                  <p:cond evt="onClick" delay="0">
                    <p:tgtEl>
                      <p:spTgt spid="10"/>
                    </p:tgtEl>
                  </p:cond>
                </p:stCondLst>
                <p:endSync evt="end" delay="0">
                  <p:rtn val="all"/>
                </p:endSync>
                <p:childTnLst>
                  <p:par>
                    <p:cTn id="58" fill="hold">
                      <p:stCondLst>
                        <p:cond delay="0"/>
                      </p:stCondLst>
                      <p:childTnLst>
                        <p:par>
                          <p:cTn id="59" fill="hold">
                            <p:stCondLst>
                              <p:cond delay="0"/>
                            </p:stCondLst>
                            <p:childTnLst>
                              <p:par>
                                <p:cTn id="60" presetID="53" presetClass="exit" presetSubtype="0" fill="hold" grpId="0" nodeType="clickEffect">
                                  <p:stCondLst>
                                    <p:cond delay="0"/>
                                  </p:stCondLst>
                                  <p:childTnLst>
                                    <p:anim calcmode="lin" valueType="num">
                                      <p:cBhvr>
                                        <p:cTn id="61" dur="500"/>
                                        <p:tgtEl>
                                          <p:spTgt spid="10"/>
                                        </p:tgtEl>
                                        <p:attrNameLst>
                                          <p:attrName>ppt_w</p:attrName>
                                        </p:attrNameLst>
                                      </p:cBhvr>
                                      <p:tavLst>
                                        <p:tav tm="0">
                                          <p:val>
                                            <p:strVal val="ppt_w"/>
                                          </p:val>
                                        </p:tav>
                                        <p:tav tm="100000">
                                          <p:val>
                                            <p:fltVal val="0"/>
                                          </p:val>
                                        </p:tav>
                                      </p:tavLst>
                                    </p:anim>
                                    <p:anim calcmode="lin" valueType="num">
                                      <p:cBhvr>
                                        <p:cTn id="62" dur="500"/>
                                        <p:tgtEl>
                                          <p:spTgt spid="10"/>
                                        </p:tgtEl>
                                        <p:attrNameLst>
                                          <p:attrName>ppt_h</p:attrName>
                                        </p:attrNameLst>
                                      </p:cBhvr>
                                      <p:tavLst>
                                        <p:tav tm="0">
                                          <p:val>
                                            <p:strVal val="ppt_h"/>
                                          </p:val>
                                        </p:tav>
                                        <p:tav tm="100000">
                                          <p:val>
                                            <p:fltVal val="0"/>
                                          </p:val>
                                        </p:tav>
                                      </p:tavLst>
                                    </p:anim>
                                    <p:animEffect transition="out" filter="fade">
                                      <p:cBhvr>
                                        <p:cTn id="63" dur="500"/>
                                        <p:tgtEl>
                                          <p:spTgt spid="10"/>
                                        </p:tgtEl>
                                      </p:cBhvr>
                                    </p:animEffect>
                                    <p:set>
                                      <p:cBhvr>
                                        <p:cTn id="64" dur="1" fill="hold">
                                          <p:stCondLst>
                                            <p:cond delay="499"/>
                                          </p:stCondLst>
                                        </p:cTn>
                                        <p:tgtEl>
                                          <p:spTgt spid="10"/>
                                        </p:tgtEl>
                                        <p:attrNameLst>
                                          <p:attrName>style.visibility</p:attrName>
                                        </p:attrNameLst>
                                      </p:cBhvr>
                                      <p:to>
                                        <p:strVal val="hidden"/>
                                      </p:to>
                                    </p:set>
                                  </p:childTnLst>
                                </p:cTn>
                              </p:par>
                            </p:childTnLst>
                          </p:cTn>
                        </p:par>
                      </p:childTnLst>
                    </p:cTn>
                  </p:par>
                </p:childTnLst>
              </p:cTn>
              <p:nextCondLst>
                <p:cond evt="onClick" delay="0">
                  <p:tgtEl>
                    <p:spTgt spid="10"/>
                  </p:tgtEl>
                </p:cond>
              </p:nextCondLst>
            </p:seq>
            <p:seq concurrent="1" nextAc="seek">
              <p:cTn id="65" restart="whenNotActive" fill="hold" evtFilter="cancelBubble" nodeType="interactiveSeq">
                <p:stCondLst>
                  <p:cond evt="onClick" delay="0">
                    <p:tgtEl>
                      <p:spTgt spid="11"/>
                    </p:tgtEl>
                  </p:cond>
                </p:stCondLst>
                <p:endSync evt="end" delay="0">
                  <p:rtn val="all"/>
                </p:endSync>
                <p:childTnLst>
                  <p:par>
                    <p:cTn id="66" fill="hold">
                      <p:stCondLst>
                        <p:cond delay="0"/>
                      </p:stCondLst>
                      <p:childTnLst>
                        <p:par>
                          <p:cTn id="67" fill="hold">
                            <p:stCondLst>
                              <p:cond delay="0"/>
                            </p:stCondLst>
                            <p:childTnLst>
                              <p:par>
                                <p:cTn id="68" presetID="53" presetClass="exit" presetSubtype="0" fill="hold" grpId="0" nodeType="clickEffect">
                                  <p:stCondLst>
                                    <p:cond delay="0"/>
                                  </p:stCondLst>
                                  <p:childTnLst>
                                    <p:anim calcmode="lin" valueType="num">
                                      <p:cBhvr>
                                        <p:cTn id="69" dur="500"/>
                                        <p:tgtEl>
                                          <p:spTgt spid="11"/>
                                        </p:tgtEl>
                                        <p:attrNameLst>
                                          <p:attrName>ppt_w</p:attrName>
                                        </p:attrNameLst>
                                      </p:cBhvr>
                                      <p:tavLst>
                                        <p:tav tm="0">
                                          <p:val>
                                            <p:strVal val="ppt_w"/>
                                          </p:val>
                                        </p:tav>
                                        <p:tav tm="100000">
                                          <p:val>
                                            <p:fltVal val="0"/>
                                          </p:val>
                                        </p:tav>
                                      </p:tavLst>
                                    </p:anim>
                                    <p:anim calcmode="lin" valueType="num">
                                      <p:cBhvr>
                                        <p:cTn id="70" dur="500"/>
                                        <p:tgtEl>
                                          <p:spTgt spid="11"/>
                                        </p:tgtEl>
                                        <p:attrNameLst>
                                          <p:attrName>ppt_h</p:attrName>
                                        </p:attrNameLst>
                                      </p:cBhvr>
                                      <p:tavLst>
                                        <p:tav tm="0">
                                          <p:val>
                                            <p:strVal val="ppt_h"/>
                                          </p:val>
                                        </p:tav>
                                        <p:tav tm="100000">
                                          <p:val>
                                            <p:fltVal val="0"/>
                                          </p:val>
                                        </p:tav>
                                      </p:tavLst>
                                    </p:anim>
                                    <p:animEffect transition="out" filter="fade">
                                      <p:cBhvr>
                                        <p:cTn id="71" dur="500"/>
                                        <p:tgtEl>
                                          <p:spTgt spid="11"/>
                                        </p:tgtEl>
                                      </p:cBhvr>
                                    </p:animEffect>
                                    <p:set>
                                      <p:cBhvr>
                                        <p:cTn id="72" dur="1" fill="hold">
                                          <p:stCondLst>
                                            <p:cond delay="499"/>
                                          </p:stCondLst>
                                        </p:cTn>
                                        <p:tgtEl>
                                          <p:spTgt spid="11"/>
                                        </p:tgtEl>
                                        <p:attrNameLst>
                                          <p:attrName>style.visibility</p:attrName>
                                        </p:attrNameLst>
                                      </p:cBhvr>
                                      <p:to>
                                        <p:strVal val="hidden"/>
                                      </p:to>
                                    </p:set>
                                  </p:childTnLst>
                                </p:cTn>
                              </p:par>
                            </p:childTnLst>
                          </p:cTn>
                        </p:par>
                      </p:childTnLst>
                    </p:cTn>
                  </p:par>
                </p:childTnLst>
              </p:cTn>
              <p:nextCondLst>
                <p:cond evt="onClick" delay="0">
                  <p:tgtEl>
                    <p:spTgt spid="11"/>
                  </p:tgtEl>
                </p:cond>
              </p:nextCondLst>
            </p:seq>
            <p:seq concurrent="1" nextAc="seek">
              <p:cTn id="73" restart="whenNotActive" fill="hold" evtFilter="cancelBubble" nodeType="interactiveSeq">
                <p:stCondLst>
                  <p:cond evt="onClick" delay="0">
                    <p:tgtEl>
                      <p:spTgt spid="12"/>
                    </p:tgtEl>
                  </p:cond>
                </p:stCondLst>
                <p:endSync evt="end" delay="0">
                  <p:rtn val="all"/>
                </p:endSync>
                <p:childTnLst>
                  <p:par>
                    <p:cTn id="74" fill="hold">
                      <p:stCondLst>
                        <p:cond delay="0"/>
                      </p:stCondLst>
                      <p:childTnLst>
                        <p:par>
                          <p:cTn id="75" fill="hold">
                            <p:stCondLst>
                              <p:cond delay="0"/>
                            </p:stCondLst>
                            <p:childTnLst>
                              <p:par>
                                <p:cTn id="76" presetID="53" presetClass="exit" presetSubtype="0" fill="hold" grpId="0" nodeType="clickEffect">
                                  <p:stCondLst>
                                    <p:cond delay="0"/>
                                  </p:stCondLst>
                                  <p:childTnLst>
                                    <p:anim calcmode="lin" valueType="num">
                                      <p:cBhvr>
                                        <p:cTn id="77" dur="500"/>
                                        <p:tgtEl>
                                          <p:spTgt spid="12"/>
                                        </p:tgtEl>
                                        <p:attrNameLst>
                                          <p:attrName>ppt_w</p:attrName>
                                        </p:attrNameLst>
                                      </p:cBhvr>
                                      <p:tavLst>
                                        <p:tav tm="0">
                                          <p:val>
                                            <p:strVal val="ppt_w"/>
                                          </p:val>
                                        </p:tav>
                                        <p:tav tm="100000">
                                          <p:val>
                                            <p:fltVal val="0"/>
                                          </p:val>
                                        </p:tav>
                                      </p:tavLst>
                                    </p:anim>
                                    <p:anim calcmode="lin" valueType="num">
                                      <p:cBhvr>
                                        <p:cTn id="78" dur="500"/>
                                        <p:tgtEl>
                                          <p:spTgt spid="12"/>
                                        </p:tgtEl>
                                        <p:attrNameLst>
                                          <p:attrName>ppt_h</p:attrName>
                                        </p:attrNameLst>
                                      </p:cBhvr>
                                      <p:tavLst>
                                        <p:tav tm="0">
                                          <p:val>
                                            <p:strVal val="ppt_h"/>
                                          </p:val>
                                        </p:tav>
                                        <p:tav tm="100000">
                                          <p:val>
                                            <p:fltVal val="0"/>
                                          </p:val>
                                        </p:tav>
                                      </p:tavLst>
                                    </p:anim>
                                    <p:animEffect transition="out" filter="fade">
                                      <p:cBhvr>
                                        <p:cTn id="79" dur="500"/>
                                        <p:tgtEl>
                                          <p:spTgt spid="12"/>
                                        </p:tgtEl>
                                      </p:cBhvr>
                                    </p:animEffect>
                                    <p:set>
                                      <p:cBhvr>
                                        <p:cTn id="80" dur="1" fill="hold">
                                          <p:stCondLst>
                                            <p:cond delay="499"/>
                                          </p:stCondLst>
                                        </p:cTn>
                                        <p:tgtEl>
                                          <p:spTgt spid="12"/>
                                        </p:tgtEl>
                                        <p:attrNameLst>
                                          <p:attrName>style.visibility</p:attrName>
                                        </p:attrNameLst>
                                      </p:cBhvr>
                                      <p:to>
                                        <p:strVal val="hidden"/>
                                      </p:to>
                                    </p:set>
                                  </p:childTnLst>
                                </p:cTn>
                              </p:par>
                            </p:childTnLst>
                          </p:cTn>
                        </p:par>
                      </p:childTnLst>
                    </p:cTn>
                  </p:par>
                </p:childTnLst>
              </p:cTn>
              <p:nextCondLst>
                <p:cond evt="onClick" delay="0">
                  <p:tgtEl>
                    <p:spTgt spid="12"/>
                  </p:tgtEl>
                </p:cond>
              </p:nextCondLst>
            </p:seq>
            <p:seq concurrent="1" nextAc="seek">
              <p:cTn id="81" restart="whenNotActive" fill="hold" evtFilter="cancelBubble" nodeType="interactiveSeq">
                <p:stCondLst>
                  <p:cond evt="onClick" delay="0">
                    <p:tgtEl>
                      <p:spTgt spid="13"/>
                    </p:tgtEl>
                  </p:cond>
                </p:stCondLst>
                <p:endSync evt="end" delay="0">
                  <p:rtn val="all"/>
                </p:endSync>
                <p:childTnLst>
                  <p:par>
                    <p:cTn id="82" fill="hold">
                      <p:stCondLst>
                        <p:cond delay="0"/>
                      </p:stCondLst>
                      <p:childTnLst>
                        <p:par>
                          <p:cTn id="83" fill="hold">
                            <p:stCondLst>
                              <p:cond delay="0"/>
                            </p:stCondLst>
                            <p:childTnLst>
                              <p:par>
                                <p:cTn id="84" presetID="53" presetClass="exit" presetSubtype="0" fill="hold" grpId="0" nodeType="clickEffect">
                                  <p:stCondLst>
                                    <p:cond delay="0"/>
                                  </p:stCondLst>
                                  <p:childTnLst>
                                    <p:anim calcmode="lin" valueType="num">
                                      <p:cBhvr>
                                        <p:cTn id="85" dur="500"/>
                                        <p:tgtEl>
                                          <p:spTgt spid="13"/>
                                        </p:tgtEl>
                                        <p:attrNameLst>
                                          <p:attrName>ppt_w</p:attrName>
                                        </p:attrNameLst>
                                      </p:cBhvr>
                                      <p:tavLst>
                                        <p:tav tm="0">
                                          <p:val>
                                            <p:strVal val="ppt_w"/>
                                          </p:val>
                                        </p:tav>
                                        <p:tav tm="100000">
                                          <p:val>
                                            <p:fltVal val="0"/>
                                          </p:val>
                                        </p:tav>
                                      </p:tavLst>
                                    </p:anim>
                                    <p:anim calcmode="lin" valueType="num">
                                      <p:cBhvr>
                                        <p:cTn id="86" dur="500"/>
                                        <p:tgtEl>
                                          <p:spTgt spid="13"/>
                                        </p:tgtEl>
                                        <p:attrNameLst>
                                          <p:attrName>ppt_h</p:attrName>
                                        </p:attrNameLst>
                                      </p:cBhvr>
                                      <p:tavLst>
                                        <p:tav tm="0">
                                          <p:val>
                                            <p:strVal val="ppt_h"/>
                                          </p:val>
                                        </p:tav>
                                        <p:tav tm="100000">
                                          <p:val>
                                            <p:fltVal val="0"/>
                                          </p:val>
                                        </p:tav>
                                      </p:tavLst>
                                    </p:anim>
                                    <p:animEffect transition="out" filter="fade">
                                      <p:cBhvr>
                                        <p:cTn id="87" dur="500"/>
                                        <p:tgtEl>
                                          <p:spTgt spid="13"/>
                                        </p:tgtEl>
                                      </p:cBhvr>
                                    </p:animEffect>
                                    <p:set>
                                      <p:cBhvr>
                                        <p:cTn id="88" dur="1" fill="hold">
                                          <p:stCondLst>
                                            <p:cond delay="499"/>
                                          </p:stCondLst>
                                        </p:cTn>
                                        <p:tgtEl>
                                          <p:spTgt spid="13"/>
                                        </p:tgtEl>
                                        <p:attrNameLst>
                                          <p:attrName>style.visibility</p:attrName>
                                        </p:attrNameLst>
                                      </p:cBhvr>
                                      <p:to>
                                        <p:strVal val="hidden"/>
                                      </p:to>
                                    </p:set>
                                  </p:childTnLst>
                                </p:cTn>
                              </p:par>
                            </p:childTnLst>
                          </p:cTn>
                        </p:par>
                      </p:childTnLst>
                    </p:cTn>
                  </p:par>
                </p:childTnLst>
              </p:cTn>
              <p:nextCondLst>
                <p:cond evt="onClick" delay="0">
                  <p:tgtEl>
                    <p:spTgt spid="13"/>
                  </p:tgtEl>
                </p:cond>
              </p:nextCondLst>
            </p:seq>
            <p:seq concurrent="1" nextAc="seek">
              <p:cTn id="89" restart="whenNotActive" fill="hold" evtFilter="cancelBubble" nodeType="interactiveSeq">
                <p:stCondLst>
                  <p:cond evt="onClick" delay="0">
                    <p:tgtEl>
                      <p:spTgt spid="14"/>
                    </p:tgtEl>
                  </p:cond>
                </p:stCondLst>
                <p:endSync evt="end" delay="0">
                  <p:rtn val="all"/>
                </p:endSync>
                <p:childTnLst>
                  <p:par>
                    <p:cTn id="90" fill="hold">
                      <p:stCondLst>
                        <p:cond delay="0"/>
                      </p:stCondLst>
                      <p:childTnLst>
                        <p:par>
                          <p:cTn id="91" fill="hold">
                            <p:stCondLst>
                              <p:cond delay="0"/>
                            </p:stCondLst>
                            <p:childTnLst>
                              <p:par>
                                <p:cTn id="92" presetID="53" presetClass="exit" presetSubtype="0" fill="hold" grpId="0" nodeType="clickEffect">
                                  <p:stCondLst>
                                    <p:cond delay="0"/>
                                  </p:stCondLst>
                                  <p:childTnLst>
                                    <p:anim calcmode="lin" valueType="num">
                                      <p:cBhvr>
                                        <p:cTn id="93" dur="500"/>
                                        <p:tgtEl>
                                          <p:spTgt spid="14"/>
                                        </p:tgtEl>
                                        <p:attrNameLst>
                                          <p:attrName>ppt_w</p:attrName>
                                        </p:attrNameLst>
                                      </p:cBhvr>
                                      <p:tavLst>
                                        <p:tav tm="0">
                                          <p:val>
                                            <p:strVal val="ppt_w"/>
                                          </p:val>
                                        </p:tav>
                                        <p:tav tm="100000">
                                          <p:val>
                                            <p:fltVal val="0"/>
                                          </p:val>
                                        </p:tav>
                                      </p:tavLst>
                                    </p:anim>
                                    <p:anim calcmode="lin" valueType="num">
                                      <p:cBhvr>
                                        <p:cTn id="94" dur="500"/>
                                        <p:tgtEl>
                                          <p:spTgt spid="14"/>
                                        </p:tgtEl>
                                        <p:attrNameLst>
                                          <p:attrName>ppt_h</p:attrName>
                                        </p:attrNameLst>
                                      </p:cBhvr>
                                      <p:tavLst>
                                        <p:tav tm="0">
                                          <p:val>
                                            <p:strVal val="ppt_h"/>
                                          </p:val>
                                        </p:tav>
                                        <p:tav tm="100000">
                                          <p:val>
                                            <p:fltVal val="0"/>
                                          </p:val>
                                        </p:tav>
                                      </p:tavLst>
                                    </p:anim>
                                    <p:animEffect transition="out" filter="fade">
                                      <p:cBhvr>
                                        <p:cTn id="95" dur="500"/>
                                        <p:tgtEl>
                                          <p:spTgt spid="14"/>
                                        </p:tgtEl>
                                      </p:cBhvr>
                                    </p:animEffect>
                                    <p:set>
                                      <p:cBhvr>
                                        <p:cTn id="96" dur="1" fill="hold">
                                          <p:stCondLst>
                                            <p:cond delay="499"/>
                                          </p:stCondLst>
                                        </p:cTn>
                                        <p:tgtEl>
                                          <p:spTgt spid="14"/>
                                        </p:tgtEl>
                                        <p:attrNameLst>
                                          <p:attrName>style.visibility</p:attrName>
                                        </p:attrNameLst>
                                      </p:cBhvr>
                                      <p:to>
                                        <p:strVal val="hidden"/>
                                      </p:to>
                                    </p:set>
                                  </p:childTnLst>
                                </p:cTn>
                              </p:par>
                            </p:childTnLst>
                          </p:cTn>
                        </p:par>
                      </p:childTnLst>
                    </p:cTn>
                  </p:par>
                </p:childTnLst>
              </p:cTn>
              <p:nextCondLst>
                <p:cond evt="onClick" delay="0">
                  <p:tgtEl>
                    <p:spTgt spid="14"/>
                  </p:tgtEl>
                </p:cond>
              </p:nextCondLst>
            </p:seq>
            <p:seq concurrent="1" nextAc="seek">
              <p:cTn id="97" restart="whenNotActive" fill="hold" evtFilter="cancelBubble" nodeType="interactiveSeq">
                <p:stCondLst>
                  <p:cond evt="onClick" delay="0">
                    <p:tgtEl>
                      <p:spTgt spid="15"/>
                    </p:tgtEl>
                  </p:cond>
                </p:stCondLst>
                <p:endSync evt="end" delay="0">
                  <p:rtn val="all"/>
                </p:endSync>
                <p:childTnLst>
                  <p:par>
                    <p:cTn id="98" fill="hold">
                      <p:stCondLst>
                        <p:cond delay="0"/>
                      </p:stCondLst>
                      <p:childTnLst>
                        <p:par>
                          <p:cTn id="99" fill="hold">
                            <p:stCondLst>
                              <p:cond delay="0"/>
                            </p:stCondLst>
                            <p:childTnLst>
                              <p:par>
                                <p:cTn id="100" presetID="53" presetClass="exit" presetSubtype="0" fill="hold" grpId="0" nodeType="clickEffect">
                                  <p:stCondLst>
                                    <p:cond delay="0"/>
                                  </p:stCondLst>
                                  <p:childTnLst>
                                    <p:anim calcmode="lin" valueType="num">
                                      <p:cBhvr>
                                        <p:cTn id="101" dur="500"/>
                                        <p:tgtEl>
                                          <p:spTgt spid="15"/>
                                        </p:tgtEl>
                                        <p:attrNameLst>
                                          <p:attrName>ppt_w</p:attrName>
                                        </p:attrNameLst>
                                      </p:cBhvr>
                                      <p:tavLst>
                                        <p:tav tm="0">
                                          <p:val>
                                            <p:strVal val="ppt_w"/>
                                          </p:val>
                                        </p:tav>
                                        <p:tav tm="100000">
                                          <p:val>
                                            <p:fltVal val="0"/>
                                          </p:val>
                                        </p:tav>
                                      </p:tavLst>
                                    </p:anim>
                                    <p:anim calcmode="lin" valueType="num">
                                      <p:cBhvr>
                                        <p:cTn id="102" dur="500"/>
                                        <p:tgtEl>
                                          <p:spTgt spid="15"/>
                                        </p:tgtEl>
                                        <p:attrNameLst>
                                          <p:attrName>ppt_h</p:attrName>
                                        </p:attrNameLst>
                                      </p:cBhvr>
                                      <p:tavLst>
                                        <p:tav tm="0">
                                          <p:val>
                                            <p:strVal val="ppt_h"/>
                                          </p:val>
                                        </p:tav>
                                        <p:tav tm="100000">
                                          <p:val>
                                            <p:fltVal val="0"/>
                                          </p:val>
                                        </p:tav>
                                      </p:tavLst>
                                    </p:anim>
                                    <p:animEffect transition="out" filter="fade">
                                      <p:cBhvr>
                                        <p:cTn id="103" dur="500"/>
                                        <p:tgtEl>
                                          <p:spTgt spid="15"/>
                                        </p:tgtEl>
                                      </p:cBhvr>
                                    </p:animEffect>
                                    <p:set>
                                      <p:cBhvr>
                                        <p:cTn id="104" dur="1" fill="hold">
                                          <p:stCondLst>
                                            <p:cond delay="499"/>
                                          </p:stCondLst>
                                        </p:cTn>
                                        <p:tgtEl>
                                          <p:spTgt spid="15"/>
                                        </p:tgtEl>
                                        <p:attrNameLst>
                                          <p:attrName>style.visibility</p:attrName>
                                        </p:attrNameLst>
                                      </p:cBhvr>
                                      <p:to>
                                        <p:strVal val="hidden"/>
                                      </p:to>
                                    </p:set>
                                  </p:childTnLst>
                                </p:cTn>
                              </p:par>
                            </p:childTnLst>
                          </p:cTn>
                        </p:par>
                      </p:childTnLst>
                    </p:cTn>
                  </p:par>
                </p:childTnLst>
              </p:cTn>
              <p:nextCondLst>
                <p:cond evt="onClick" delay="0">
                  <p:tgtEl>
                    <p:spTgt spid="15"/>
                  </p:tgtEl>
                </p:cond>
              </p:nextCondLst>
            </p:seq>
            <p:seq concurrent="1" nextAc="seek">
              <p:cTn id="105" restart="whenNotActive" fill="hold" evtFilter="cancelBubble" nodeType="interactiveSeq">
                <p:stCondLst>
                  <p:cond evt="onClick" delay="0">
                    <p:tgtEl>
                      <p:spTgt spid="16"/>
                    </p:tgtEl>
                  </p:cond>
                </p:stCondLst>
                <p:endSync evt="end" delay="0">
                  <p:rtn val="all"/>
                </p:endSync>
                <p:childTnLst>
                  <p:par>
                    <p:cTn id="106" fill="hold">
                      <p:stCondLst>
                        <p:cond delay="0"/>
                      </p:stCondLst>
                      <p:childTnLst>
                        <p:par>
                          <p:cTn id="107" fill="hold">
                            <p:stCondLst>
                              <p:cond delay="0"/>
                            </p:stCondLst>
                            <p:childTnLst>
                              <p:par>
                                <p:cTn id="108" presetID="53" presetClass="exit" presetSubtype="0" fill="hold" grpId="0" nodeType="clickEffect">
                                  <p:stCondLst>
                                    <p:cond delay="0"/>
                                  </p:stCondLst>
                                  <p:childTnLst>
                                    <p:anim calcmode="lin" valueType="num">
                                      <p:cBhvr>
                                        <p:cTn id="109" dur="500"/>
                                        <p:tgtEl>
                                          <p:spTgt spid="16"/>
                                        </p:tgtEl>
                                        <p:attrNameLst>
                                          <p:attrName>ppt_w</p:attrName>
                                        </p:attrNameLst>
                                      </p:cBhvr>
                                      <p:tavLst>
                                        <p:tav tm="0">
                                          <p:val>
                                            <p:strVal val="ppt_w"/>
                                          </p:val>
                                        </p:tav>
                                        <p:tav tm="100000">
                                          <p:val>
                                            <p:fltVal val="0"/>
                                          </p:val>
                                        </p:tav>
                                      </p:tavLst>
                                    </p:anim>
                                    <p:anim calcmode="lin" valueType="num">
                                      <p:cBhvr>
                                        <p:cTn id="110" dur="500"/>
                                        <p:tgtEl>
                                          <p:spTgt spid="16"/>
                                        </p:tgtEl>
                                        <p:attrNameLst>
                                          <p:attrName>ppt_h</p:attrName>
                                        </p:attrNameLst>
                                      </p:cBhvr>
                                      <p:tavLst>
                                        <p:tav tm="0">
                                          <p:val>
                                            <p:strVal val="ppt_h"/>
                                          </p:val>
                                        </p:tav>
                                        <p:tav tm="100000">
                                          <p:val>
                                            <p:fltVal val="0"/>
                                          </p:val>
                                        </p:tav>
                                      </p:tavLst>
                                    </p:anim>
                                    <p:animEffect transition="out" filter="fade">
                                      <p:cBhvr>
                                        <p:cTn id="111" dur="500"/>
                                        <p:tgtEl>
                                          <p:spTgt spid="16"/>
                                        </p:tgtEl>
                                      </p:cBhvr>
                                    </p:animEffect>
                                    <p:set>
                                      <p:cBhvr>
                                        <p:cTn id="112" dur="1" fill="hold">
                                          <p:stCondLst>
                                            <p:cond delay="499"/>
                                          </p:stCondLst>
                                        </p:cTn>
                                        <p:tgtEl>
                                          <p:spTgt spid="16"/>
                                        </p:tgtEl>
                                        <p:attrNameLst>
                                          <p:attrName>style.visibility</p:attrName>
                                        </p:attrNameLst>
                                      </p:cBhvr>
                                      <p:to>
                                        <p:strVal val="hidden"/>
                                      </p:to>
                                    </p:set>
                                  </p:childTnLst>
                                </p:cTn>
                              </p:par>
                            </p:childTnLst>
                          </p:cTn>
                        </p:par>
                      </p:childTnLst>
                    </p:cTn>
                  </p:par>
                </p:childTnLst>
              </p:cTn>
              <p:nextCondLst>
                <p:cond evt="onClick" delay="0">
                  <p:tgtEl>
                    <p:spTgt spid="16"/>
                  </p:tgtEl>
                </p:cond>
              </p:nextCondLst>
            </p:seq>
            <p:seq concurrent="1" nextAc="seek">
              <p:cTn id="113" restart="whenNotActive" fill="hold" evtFilter="cancelBubble" nodeType="interactiveSeq">
                <p:stCondLst>
                  <p:cond evt="onClick" delay="0">
                    <p:tgtEl>
                      <p:spTgt spid="17"/>
                    </p:tgtEl>
                  </p:cond>
                </p:stCondLst>
                <p:endSync evt="end" delay="0">
                  <p:rtn val="all"/>
                </p:endSync>
                <p:childTnLst>
                  <p:par>
                    <p:cTn id="114" fill="hold">
                      <p:stCondLst>
                        <p:cond delay="0"/>
                      </p:stCondLst>
                      <p:childTnLst>
                        <p:par>
                          <p:cTn id="115" fill="hold">
                            <p:stCondLst>
                              <p:cond delay="0"/>
                            </p:stCondLst>
                            <p:childTnLst>
                              <p:par>
                                <p:cTn id="116" presetID="53" presetClass="exit" presetSubtype="0" fill="hold" grpId="0" nodeType="clickEffect">
                                  <p:stCondLst>
                                    <p:cond delay="0"/>
                                  </p:stCondLst>
                                  <p:childTnLst>
                                    <p:anim calcmode="lin" valueType="num">
                                      <p:cBhvr>
                                        <p:cTn id="117" dur="500"/>
                                        <p:tgtEl>
                                          <p:spTgt spid="17"/>
                                        </p:tgtEl>
                                        <p:attrNameLst>
                                          <p:attrName>ppt_w</p:attrName>
                                        </p:attrNameLst>
                                      </p:cBhvr>
                                      <p:tavLst>
                                        <p:tav tm="0">
                                          <p:val>
                                            <p:strVal val="ppt_w"/>
                                          </p:val>
                                        </p:tav>
                                        <p:tav tm="100000">
                                          <p:val>
                                            <p:fltVal val="0"/>
                                          </p:val>
                                        </p:tav>
                                      </p:tavLst>
                                    </p:anim>
                                    <p:anim calcmode="lin" valueType="num">
                                      <p:cBhvr>
                                        <p:cTn id="118" dur="500"/>
                                        <p:tgtEl>
                                          <p:spTgt spid="17"/>
                                        </p:tgtEl>
                                        <p:attrNameLst>
                                          <p:attrName>ppt_h</p:attrName>
                                        </p:attrNameLst>
                                      </p:cBhvr>
                                      <p:tavLst>
                                        <p:tav tm="0">
                                          <p:val>
                                            <p:strVal val="ppt_h"/>
                                          </p:val>
                                        </p:tav>
                                        <p:tav tm="100000">
                                          <p:val>
                                            <p:fltVal val="0"/>
                                          </p:val>
                                        </p:tav>
                                      </p:tavLst>
                                    </p:anim>
                                    <p:animEffect transition="out" filter="fade">
                                      <p:cBhvr>
                                        <p:cTn id="119" dur="500"/>
                                        <p:tgtEl>
                                          <p:spTgt spid="17"/>
                                        </p:tgtEl>
                                      </p:cBhvr>
                                    </p:animEffect>
                                    <p:set>
                                      <p:cBhvr>
                                        <p:cTn id="120" dur="1" fill="hold">
                                          <p:stCondLst>
                                            <p:cond delay="499"/>
                                          </p:stCondLst>
                                        </p:cTn>
                                        <p:tgtEl>
                                          <p:spTgt spid="17"/>
                                        </p:tgtEl>
                                        <p:attrNameLst>
                                          <p:attrName>style.visibility</p:attrName>
                                        </p:attrNameLst>
                                      </p:cBhvr>
                                      <p:to>
                                        <p:strVal val="hidden"/>
                                      </p:to>
                                    </p:set>
                                  </p:childTnLst>
                                </p:cTn>
                              </p:par>
                            </p:childTnLst>
                          </p:cTn>
                        </p:par>
                      </p:childTnLst>
                    </p:cTn>
                  </p:par>
                </p:childTnLst>
              </p:cTn>
              <p:nextCondLst>
                <p:cond evt="onClick" delay="0">
                  <p:tgtEl>
                    <p:spTgt spid="17"/>
                  </p:tgtEl>
                </p:cond>
              </p:nextCondLst>
            </p:seq>
            <p:seq concurrent="1" nextAc="seek">
              <p:cTn id="121" restart="whenNotActive" fill="hold" evtFilter="cancelBubble" nodeType="interactiveSeq">
                <p:stCondLst>
                  <p:cond evt="onClick" delay="0">
                    <p:tgtEl>
                      <p:spTgt spid="18"/>
                    </p:tgtEl>
                  </p:cond>
                </p:stCondLst>
                <p:endSync evt="end" delay="0">
                  <p:rtn val="all"/>
                </p:endSync>
                <p:childTnLst>
                  <p:par>
                    <p:cTn id="122" fill="hold">
                      <p:stCondLst>
                        <p:cond delay="0"/>
                      </p:stCondLst>
                      <p:childTnLst>
                        <p:par>
                          <p:cTn id="123" fill="hold">
                            <p:stCondLst>
                              <p:cond delay="0"/>
                            </p:stCondLst>
                            <p:childTnLst>
                              <p:par>
                                <p:cTn id="124" presetID="53" presetClass="exit" presetSubtype="0" fill="hold" grpId="0" nodeType="clickEffect">
                                  <p:stCondLst>
                                    <p:cond delay="0"/>
                                  </p:stCondLst>
                                  <p:childTnLst>
                                    <p:anim calcmode="lin" valueType="num">
                                      <p:cBhvr>
                                        <p:cTn id="125" dur="500"/>
                                        <p:tgtEl>
                                          <p:spTgt spid="18"/>
                                        </p:tgtEl>
                                        <p:attrNameLst>
                                          <p:attrName>ppt_w</p:attrName>
                                        </p:attrNameLst>
                                      </p:cBhvr>
                                      <p:tavLst>
                                        <p:tav tm="0">
                                          <p:val>
                                            <p:strVal val="ppt_w"/>
                                          </p:val>
                                        </p:tav>
                                        <p:tav tm="100000">
                                          <p:val>
                                            <p:fltVal val="0"/>
                                          </p:val>
                                        </p:tav>
                                      </p:tavLst>
                                    </p:anim>
                                    <p:anim calcmode="lin" valueType="num">
                                      <p:cBhvr>
                                        <p:cTn id="126" dur="500"/>
                                        <p:tgtEl>
                                          <p:spTgt spid="18"/>
                                        </p:tgtEl>
                                        <p:attrNameLst>
                                          <p:attrName>ppt_h</p:attrName>
                                        </p:attrNameLst>
                                      </p:cBhvr>
                                      <p:tavLst>
                                        <p:tav tm="0">
                                          <p:val>
                                            <p:strVal val="ppt_h"/>
                                          </p:val>
                                        </p:tav>
                                        <p:tav tm="100000">
                                          <p:val>
                                            <p:fltVal val="0"/>
                                          </p:val>
                                        </p:tav>
                                      </p:tavLst>
                                    </p:anim>
                                    <p:animEffect transition="out" filter="fade">
                                      <p:cBhvr>
                                        <p:cTn id="127" dur="500"/>
                                        <p:tgtEl>
                                          <p:spTgt spid="18"/>
                                        </p:tgtEl>
                                      </p:cBhvr>
                                    </p:animEffect>
                                    <p:set>
                                      <p:cBhvr>
                                        <p:cTn id="128"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129" restart="whenNotActive" fill="hold" evtFilter="cancelBubble" nodeType="interactiveSeq">
                <p:stCondLst>
                  <p:cond evt="onClick" delay="0">
                    <p:tgtEl>
                      <p:spTgt spid="19"/>
                    </p:tgtEl>
                  </p:cond>
                </p:stCondLst>
                <p:endSync evt="end" delay="0">
                  <p:rtn val="all"/>
                </p:endSync>
                <p:childTnLst>
                  <p:par>
                    <p:cTn id="130" fill="hold">
                      <p:stCondLst>
                        <p:cond delay="0"/>
                      </p:stCondLst>
                      <p:childTnLst>
                        <p:par>
                          <p:cTn id="131" fill="hold">
                            <p:stCondLst>
                              <p:cond delay="0"/>
                            </p:stCondLst>
                            <p:childTnLst>
                              <p:par>
                                <p:cTn id="132" presetID="53" presetClass="exit" presetSubtype="0" fill="hold" grpId="0" nodeType="clickEffect">
                                  <p:stCondLst>
                                    <p:cond delay="0"/>
                                  </p:stCondLst>
                                  <p:childTnLst>
                                    <p:anim calcmode="lin" valueType="num">
                                      <p:cBhvr>
                                        <p:cTn id="133" dur="500"/>
                                        <p:tgtEl>
                                          <p:spTgt spid="19"/>
                                        </p:tgtEl>
                                        <p:attrNameLst>
                                          <p:attrName>ppt_w</p:attrName>
                                        </p:attrNameLst>
                                      </p:cBhvr>
                                      <p:tavLst>
                                        <p:tav tm="0">
                                          <p:val>
                                            <p:strVal val="ppt_w"/>
                                          </p:val>
                                        </p:tav>
                                        <p:tav tm="100000">
                                          <p:val>
                                            <p:fltVal val="0"/>
                                          </p:val>
                                        </p:tav>
                                      </p:tavLst>
                                    </p:anim>
                                    <p:anim calcmode="lin" valueType="num">
                                      <p:cBhvr>
                                        <p:cTn id="134" dur="500"/>
                                        <p:tgtEl>
                                          <p:spTgt spid="19"/>
                                        </p:tgtEl>
                                        <p:attrNameLst>
                                          <p:attrName>ppt_h</p:attrName>
                                        </p:attrNameLst>
                                      </p:cBhvr>
                                      <p:tavLst>
                                        <p:tav tm="0">
                                          <p:val>
                                            <p:strVal val="ppt_h"/>
                                          </p:val>
                                        </p:tav>
                                        <p:tav tm="100000">
                                          <p:val>
                                            <p:fltVal val="0"/>
                                          </p:val>
                                        </p:tav>
                                      </p:tavLst>
                                    </p:anim>
                                    <p:animEffect transition="out" filter="fade">
                                      <p:cBhvr>
                                        <p:cTn id="135" dur="500"/>
                                        <p:tgtEl>
                                          <p:spTgt spid="19"/>
                                        </p:tgtEl>
                                      </p:cBhvr>
                                    </p:animEffect>
                                    <p:set>
                                      <p:cBhvr>
                                        <p:cTn id="136"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137" restart="whenNotActive" fill="hold" evtFilter="cancelBubble" nodeType="interactiveSeq">
                <p:stCondLst>
                  <p:cond evt="onClick" delay="0">
                    <p:tgtEl>
                      <p:spTgt spid="20"/>
                    </p:tgtEl>
                  </p:cond>
                </p:stCondLst>
                <p:endSync evt="end" delay="0">
                  <p:rtn val="all"/>
                </p:endSync>
                <p:childTnLst>
                  <p:par>
                    <p:cTn id="138" fill="hold">
                      <p:stCondLst>
                        <p:cond delay="0"/>
                      </p:stCondLst>
                      <p:childTnLst>
                        <p:par>
                          <p:cTn id="139" fill="hold">
                            <p:stCondLst>
                              <p:cond delay="0"/>
                            </p:stCondLst>
                            <p:childTnLst>
                              <p:par>
                                <p:cTn id="140" presetID="53" presetClass="exit" presetSubtype="0" fill="hold" grpId="0" nodeType="clickEffect">
                                  <p:stCondLst>
                                    <p:cond delay="0"/>
                                  </p:stCondLst>
                                  <p:childTnLst>
                                    <p:anim calcmode="lin" valueType="num">
                                      <p:cBhvr>
                                        <p:cTn id="141" dur="500"/>
                                        <p:tgtEl>
                                          <p:spTgt spid="20"/>
                                        </p:tgtEl>
                                        <p:attrNameLst>
                                          <p:attrName>ppt_w</p:attrName>
                                        </p:attrNameLst>
                                      </p:cBhvr>
                                      <p:tavLst>
                                        <p:tav tm="0">
                                          <p:val>
                                            <p:strVal val="ppt_w"/>
                                          </p:val>
                                        </p:tav>
                                        <p:tav tm="100000">
                                          <p:val>
                                            <p:fltVal val="0"/>
                                          </p:val>
                                        </p:tav>
                                      </p:tavLst>
                                    </p:anim>
                                    <p:anim calcmode="lin" valueType="num">
                                      <p:cBhvr>
                                        <p:cTn id="142" dur="500"/>
                                        <p:tgtEl>
                                          <p:spTgt spid="20"/>
                                        </p:tgtEl>
                                        <p:attrNameLst>
                                          <p:attrName>ppt_h</p:attrName>
                                        </p:attrNameLst>
                                      </p:cBhvr>
                                      <p:tavLst>
                                        <p:tav tm="0">
                                          <p:val>
                                            <p:strVal val="ppt_h"/>
                                          </p:val>
                                        </p:tav>
                                        <p:tav tm="100000">
                                          <p:val>
                                            <p:fltVal val="0"/>
                                          </p:val>
                                        </p:tav>
                                      </p:tavLst>
                                    </p:anim>
                                    <p:animEffect transition="out" filter="fade">
                                      <p:cBhvr>
                                        <p:cTn id="143" dur="500"/>
                                        <p:tgtEl>
                                          <p:spTgt spid="20"/>
                                        </p:tgtEl>
                                      </p:cBhvr>
                                    </p:animEffect>
                                    <p:set>
                                      <p:cBhvr>
                                        <p:cTn id="144"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5" restart="whenNotActive" fill="hold" evtFilter="cancelBubble" nodeType="interactiveSeq">
                <p:stCondLst>
                  <p:cond evt="onClick" delay="0">
                    <p:tgtEl>
                      <p:spTgt spid="21"/>
                    </p:tgtEl>
                  </p:cond>
                </p:stCondLst>
                <p:endSync evt="end" delay="0">
                  <p:rtn val="all"/>
                </p:endSync>
                <p:childTnLst>
                  <p:par>
                    <p:cTn id="146" fill="hold">
                      <p:stCondLst>
                        <p:cond delay="0"/>
                      </p:stCondLst>
                      <p:childTnLst>
                        <p:par>
                          <p:cTn id="147" fill="hold">
                            <p:stCondLst>
                              <p:cond delay="0"/>
                            </p:stCondLst>
                            <p:childTnLst>
                              <p:par>
                                <p:cTn id="148" presetID="53" presetClass="exit" presetSubtype="0" fill="hold" grpId="0" nodeType="clickEffect">
                                  <p:stCondLst>
                                    <p:cond delay="0"/>
                                  </p:stCondLst>
                                  <p:childTnLst>
                                    <p:anim calcmode="lin" valueType="num">
                                      <p:cBhvr>
                                        <p:cTn id="149" dur="500"/>
                                        <p:tgtEl>
                                          <p:spTgt spid="21"/>
                                        </p:tgtEl>
                                        <p:attrNameLst>
                                          <p:attrName>ppt_w</p:attrName>
                                        </p:attrNameLst>
                                      </p:cBhvr>
                                      <p:tavLst>
                                        <p:tav tm="0">
                                          <p:val>
                                            <p:strVal val="ppt_w"/>
                                          </p:val>
                                        </p:tav>
                                        <p:tav tm="100000">
                                          <p:val>
                                            <p:fltVal val="0"/>
                                          </p:val>
                                        </p:tav>
                                      </p:tavLst>
                                    </p:anim>
                                    <p:anim calcmode="lin" valueType="num">
                                      <p:cBhvr>
                                        <p:cTn id="150" dur="500"/>
                                        <p:tgtEl>
                                          <p:spTgt spid="21"/>
                                        </p:tgtEl>
                                        <p:attrNameLst>
                                          <p:attrName>ppt_h</p:attrName>
                                        </p:attrNameLst>
                                      </p:cBhvr>
                                      <p:tavLst>
                                        <p:tav tm="0">
                                          <p:val>
                                            <p:strVal val="ppt_h"/>
                                          </p:val>
                                        </p:tav>
                                        <p:tav tm="100000">
                                          <p:val>
                                            <p:fltVal val="0"/>
                                          </p:val>
                                        </p:tav>
                                      </p:tavLst>
                                    </p:anim>
                                    <p:animEffect transition="out" filter="fade">
                                      <p:cBhvr>
                                        <p:cTn id="151" dur="500"/>
                                        <p:tgtEl>
                                          <p:spTgt spid="21"/>
                                        </p:tgtEl>
                                      </p:cBhvr>
                                    </p:animEffect>
                                    <p:set>
                                      <p:cBhvr>
                                        <p:cTn id="152"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153" restart="whenNotActive" fill="hold" evtFilter="cancelBubble" nodeType="interactiveSeq">
                <p:stCondLst>
                  <p:cond evt="onClick" delay="0">
                    <p:tgtEl>
                      <p:spTgt spid="22"/>
                    </p:tgtEl>
                  </p:cond>
                </p:stCondLst>
                <p:endSync evt="end" delay="0">
                  <p:rtn val="all"/>
                </p:endSync>
                <p:childTnLst>
                  <p:par>
                    <p:cTn id="154" fill="hold">
                      <p:stCondLst>
                        <p:cond delay="0"/>
                      </p:stCondLst>
                      <p:childTnLst>
                        <p:par>
                          <p:cTn id="155" fill="hold">
                            <p:stCondLst>
                              <p:cond delay="0"/>
                            </p:stCondLst>
                            <p:childTnLst>
                              <p:par>
                                <p:cTn id="156" presetID="53" presetClass="exit" presetSubtype="0" fill="hold" grpId="0" nodeType="clickEffect">
                                  <p:stCondLst>
                                    <p:cond delay="0"/>
                                  </p:stCondLst>
                                  <p:childTnLst>
                                    <p:anim calcmode="lin" valueType="num">
                                      <p:cBhvr>
                                        <p:cTn id="157" dur="500"/>
                                        <p:tgtEl>
                                          <p:spTgt spid="22"/>
                                        </p:tgtEl>
                                        <p:attrNameLst>
                                          <p:attrName>ppt_w</p:attrName>
                                        </p:attrNameLst>
                                      </p:cBhvr>
                                      <p:tavLst>
                                        <p:tav tm="0">
                                          <p:val>
                                            <p:strVal val="ppt_w"/>
                                          </p:val>
                                        </p:tav>
                                        <p:tav tm="100000">
                                          <p:val>
                                            <p:fltVal val="0"/>
                                          </p:val>
                                        </p:tav>
                                      </p:tavLst>
                                    </p:anim>
                                    <p:anim calcmode="lin" valueType="num">
                                      <p:cBhvr>
                                        <p:cTn id="158" dur="500"/>
                                        <p:tgtEl>
                                          <p:spTgt spid="22"/>
                                        </p:tgtEl>
                                        <p:attrNameLst>
                                          <p:attrName>ppt_h</p:attrName>
                                        </p:attrNameLst>
                                      </p:cBhvr>
                                      <p:tavLst>
                                        <p:tav tm="0">
                                          <p:val>
                                            <p:strVal val="ppt_h"/>
                                          </p:val>
                                        </p:tav>
                                        <p:tav tm="100000">
                                          <p:val>
                                            <p:fltVal val="0"/>
                                          </p:val>
                                        </p:tav>
                                      </p:tavLst>
                                    </p:anim>
                                    <p:animEffect transition="out" filter="fade">
                                      <p:cBhvr>
                                        <p:cTn id="159" dur="500"/>
                                        <p:tgtEl>
                                          <p:spTgt spid="22"/>
                                        </p:tgtEl>
                                      </p:cBhvr>
                                    </p:animEffect>
                                    <p:set>
                                      <p:cBhvr>
                                        <p:cTn id="160"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161" restart="whenNotActive" fill="hold" evtFilter="cancelBubble" nodeType="interactiveSeq">
                <p:stCondLst>
                  <p:cond evt="onClick" delay="0">
                    <p:tgtEl>
                      <p:spTgt spid="23"/>
                    </p:tgtEl>
                  </p:cond>
                </p:stCondLst>
                <p:endSync evt="end" delay="0">
                  <p:rtn val="all"/>
                </p:endSync>
                <p:childTnLst>
                  <p:par>
                    <p:cTn id="162" fill="hold">
                      <p:stCondLst>
                        <p:cond delay="0"/>
                      </p:stCondLst>
                      <p:childTnLst>
                        <p:par>
                          <p:cTn id="163" fill="hold">
                            <p:stCondLst>
                              <p:cond delay="0"/>
                            </p:stCondLst>
                            <p:childTnLst>
                              <p:par>
                                <p:cTn id="164" presetID="53" presetClass="exit" presetSubtype="0" fill="hold" grpId="0" nodeType="clickEffect">
                                  <p:stCondLst>
                                    <p:cond delay="0"/>
                                  </p:stCondLst>
                                  <p:childTnLst>
                                    <p:anim calcmode="lin" valueType="num">
                                      <p:cBhvr>
                                        <p:cTn id="165" dur="500"/>
                                        <p:tgtEl>
                                          <p:spTgt spid="23"/>
                                        </p:tgtEl>
                                        <p:attrNameLst>
                                          <p:attrName>ppt_w</p:attrName>
                                        </p:attrNameLst>
                                      </p:cBhvr>
                                      <p:tavLst>
                                        <p:tav tm="0">
                                          <p:val>
                                            <p:strVal val="ppt_w"/>
                                          </p:val>
                                        </p:tav>
                                        <p:tav tm="100000">
                                          <p:val>
                                            <p:fltVal val="0"/>
                                          </p:val>
                                        </p:tav>
                                      </p:tavLst>
                                    </p:anim>
                                    <p:anim calcmode="lin" valueType="num">
                                      <p:cBhvr>
                                        <p:cTn id="166" dur="500"/>
                                        <p:tgtEl>
                                          <p:spTgt spid="23"/>
                                        </p:tgtEl>
                                        <p:attrNameLst>
                                          <p:attrName>ppt_h</p:attrName>
                                        </p:attrNameLst>
                                      </p:cBhvr>
                                      <p:tavLst>
                                        <p:tav tm="0">
                                          <p:val>
                                            <p:strVal val="ppt_h"/>
                                          </p:val>
                                        </p:tav>
                                        <p:tav tm="100000">
                                          <p:val>
                                            <p:fltVal val="0"/>
                                          </p:val>
                                        </p:tav>
                                      </p:tavLst>
                                    </p:anim>
                                    <p:animEffect transition="out" filter="fade">
                                      <p:cBhvr>
                                        <p:cTn id="167" dur="500"/>
                                        <p:tgtEl>
                                          <p:spTgt spid="23"/>
                                        </p:tgtEl>
                                      </p:cBhvr>
                                    </p:animEffect>
                                    <p:set>
                                      <p:cBhvr>
                                        <p:cTn id="168"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childTnLst>
        </p:cTn>
      </p:par>
    </p:tnLst>
    <p:bldLst>
      <p:bldP spid="4" grpId="0" animBg="1"/>
      <p:bldP spid="5" grpId="0" animBg="1"/>
      <p:bldP spid="6" grpId="0" animBg="1"/>
      <p:bldP spid="7" grpId="0" animBg="1"/>
      <p:bldP spid="7" grpId="1"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251520" y="1196752"/>
            <a:ext cx="8892480" cy="4783064"/>
          </a:xfrm>
        </p:spPr>
        <p:txBody>
          <a:bodyPr>
            <a:normAutofit lnSpcReduction="10000"/>
          </a:bodyPr>
          <a:lstStyle/>
          <a:p>
            <a:r>
              <a:rPr lang="sl-SI" sz="2800" dirty="0">
                <a:latin typeface="Times New Roman" panose="02020603050405020304" pitchFamily="18" charset="0"/>
                <a:cs typeface="Times New Roman" panose="02020603050405020304" pitchFamily="18" charset="0"/>
              </a:rPr>
              <a:t>Po državljanski vojni med republikanci in pristaši cesarstva </a:t>
            </a:r>
            <a:r>
              <a:rPr lang="sl-SI" sz="2800" b="1" dirty="0">
                <a:latin typeface="Times New Roman" panose="02020603050405020304" pitchFamily="18" charset="0"/>
                <a:cs typeface="Times New Roman" panose="02020603050405020304" pitchFamily="18" charset="0"/>
              </a:rPr>
              <a:t>zavlada 1. cesar Oktavijan Avgust </a:t>
            </a:r>
            <a:r>
              <a:rPr lang="sl-SI" sz="2800" dirty="0">
                <a:latin typeface="Times New Roman" panose="02020603050405020304" pitchFamily="18" charset="0"/>
                <a:cs typeface="Times New Roman" panose="02020603050405020304" pitchFamily="18" charset="0"/>
              </a:rPr>
              <a:t>(31 pr. n. št.- 14 n. št.). </a:t>
            </a:r>
            <a:br>
              <a:rPr lang="sl-SI" sz="2800" dirty="0">
                <a:latin typeface="Times New Roman" panose="02020603050405020304" pitchFamily="18" charset="0"/>
                <a:cs typeface="Times New Roman" panose="02020603050405020304" pitchFamily="18" charset="0"/>
              </a:rPr>
            </a:br>
            <a:r>
              <a:rPr lang="sl-SI" sz="2800" b="1" dirty="0">
                <a:latin typeface="Times New Roman" panose="02020603050405020304" pitchFamily="18" charset="0"/>
                <a:cs typeface="Times New Roman" panose="02020603050405020304" pitchFamily="18" charset="0"/>
              </a:rPr>
              <a:t>- 5 cesarskih nazivov</a:t>
            </a:r>
            <a:r>
              <a:rPr lang="sl-SI" sz="2800" dirty="0">
                <a:latin typeface="Times New Roman" panose="02020603050405020304" pitchFamily="18" charset="0"/>
                <a:cs typeface="Times New Roman" panose="02020603050405020304" pitchFamily="18" charset="0"/>
              </a:rPr>
              <a:t>: </a:t>
            </a:r>
            <a:r>
              <a:rPr lang="sl-SI" sz="2800" dirty="0" err="1">
                <a:latin typeface="Times New Roman" panose="02020603050405020304" pitchFamily="18" charset="0"/>
                <a:cs typeface="Times New Roman" panose="02020603050405020304" pitchFamily="18" charset="0"/>
              </a:rPr>
              <a:t>Avgustus</a:t>
            </a:r>
            <a:r>
              <a:rPr lang="sl-SI" sz="2800" dirty="0">
                <a:latin typeface="Times New Roman" panose="02020603050405020304" pitchFamily="18" charset="0"/>
                <a:cs typeface="Times New Roman" panose="02020603050405020304" pitchFamily="18" charset="0"/>
              </a:rPr>
              <a:t> (vzvišeni-čaščen po božje), </a:t>
            </a:r>
            <a:r>
              <a:rPr lang="sl-SI" sz="2800" dirty="0" err="1">
                <a:latin typeface="Times New Roman" panose="02020603050405020304" pitchFamily="18" charset="0"/>
                <a:cs typeface="Times New Roman" panose="02020603050405020304" pitchFamily="18" charset="0"/>
              </a:rPr>
              <a:t>Princeps</a:t>
            </a:r>
            <a:r>
              <a:rPr lang="sl-SI" sz="2800" dirty="0">
                <a:latin typeface="Times New Roman" panose="02020603050405020304" pitchFamily="18" charset="0"/>
                <a:cs typeface="Times New Roman" panose="02020603050405020304" pitchFamily="18" charset="0"/>
              </a:rPr>
              <a:t> (prvi v senatu), Imperator (vrhovni poveljnik vojske), </a:t>
            </a:r>
            <a:r>
              <a:rPr lang="sl-SI" sz="2800" dirty="0" err="1">
                <a:latin typeface="Times New Roman" panose="02020603050405020304" pitchFamily="18" charset="0"/>
                <a:cs typeface="Times New Roman" panose="02020603050405020304" pitchFamily="18" charset="0"/>
              </a:rPr>
              <a:t>Pontifex</a:t>
            </a:r>
            <a:r>
              <a:rPr lang="sl-SI" sz="2800" dirty="0">
                <a:latin typeface="Times New Roman" panose="02020603050405020304" pitchFamily="18" charset="0"/>
                <a:cs typeface="Times New Roman" panose="02020603050405020304" pitchFamily="18" charset="0"/>
              </a:rPr>
              <a:t> </a:t>
            </a:r>
            <a:r>
              <a:rPr lang="sl-SI" sz="2800" dirty="0" err="1">
                <a:latin typeface="Times New Roman" panose="02020603050405020304" pitchFamily="18" charset="0"/>
                <a:cs typeface="Times New Roman" panose="02020603050405020304" pitchFamily="18" charset="0"/>
              </a:rPr>
              <a:t>Maksimus</a:t>
            </a:r>
            <a:r>
              <a:rPr lang="sl-SI" sz="2800" dirty="0">
                <a:latin typeface="Times New Roman" panose="02020603050405020304" pitchFamily="18" charset="0"/>
                <a:cs typeface="Times New Roman" panose="02020603050405020304" pitchFamily="18" charset="0"/>
              </a:rPr>
              <a:t> (vrhovni svečenik), Pater Patrie (oče domovine) + Cezar (posinovljenec, kasneje naziv vseh cesarjev, izraz cesar)</a:t>
            </a:r>
            <a:br>
              <a:rPr lang="sl-SI" sz="2800" dirty="0">
                <a:latin typeface="Times New Roman" panose="02020603050405020304" pitchFamily="18" charset="0"/>
                <a:cs typeface="Times New Roman" panose="02020603050405020304" pitchFamily="18" charset="0"/>
              </a:rPr>
            </a:br>
            <a:r>
              <a:rPr lang="sl-SI" sz="2800" b="1" dirty="0">
                <a:latin typeface="Times New Roman" panose="02020603050405020304" pitchFamily="18" charset="0"/>
                <a:cs typeface="Times New Roman" panose="02020603050405020304" pitchFamily="18" charset="0"/>
              </a:rPr>
              <a:t>Oblast</a:t>
            </a:r>
            <a:r>
              <a:rPr lang="sl-SI" sz="2800" dirty="0">
                <a:latin typeface="Times New Roman" panose="02020603050405020304" pitchFamily="18" charset="0"/>
                <a:cs typeface="Times New Roman" panose="02020603050405020304" pitchFamily="18" charset="0"/>
              </a:rPr>
              <a:t>- sprva dedna, nato ga nastavlja tudi vojska ali senat, ima vso politično, vojaško in svečeniško oblast, imenuje senatorje, uradnike, vojaške poveljnike</a:t>
            </a:r>
            <a:br>
              <a:rPr lang="sl-SI" sz="2800" dirty="0">
                <a:latin typeface="Times New Roman" panose="02020603050405020304" pitchFamily="18" charset="0"/>
                <a:cs typeface="Times New Roman" panose="02020603050405020304" pitchFamily="18" charset="0"/>
              </a:rPr>
            </a:br>
            <a:endParaRPr lang="sl-SI" sz="2800" dirty="0">
              <a:solidFill>
                <a:schemeClr val="tx1"/>
              </a:solidFill>
            </a:endParaRP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71081611"/>
      </p:ext>
    </p:extLst>
  </p:cSld>
  <p:clrMapOvr>
    <a:masterClrMapping/>
  </p:clrMapOvr>
  <p:transition spd="slow" advClick="0">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10</a:t>
            </a:r>
          </a:p>
        </p:txBody>
      </p:sp>
      <p:sp>
        <p:nvSpPr>
          <p:cNvPr id="3" name="Ograda vsebine 2"/>
          <p:cNvSpPr>
            <a:spLocks noGrp="1"/>
          </p:cNvSpPr>
          <p:nvPr>
            <p:ph sz="half" idx="1"/>
          </p:nvPr>
        </p:nvSpPr>
        <p:spPr>
          <a:xfrm>
            <a:off x="457200" y="1600200"/>
            <a:ext cx="8075240" cy="4525963"/>
          </a:xfrm>
        </p:spPr>
        <p:txBody>
          <a:bodyPr/>
          <a:lstStyle/>
          <a:p>
            <a:r>
              <a:rPr lang="sl-SI" dirty="0"/>
              <a:t>Kakšen je bil obseg države v njegovem času? Kaj je </a:t>
            </a:r>
            <a:r>
              <a:rPr lang="sl-SI" dirty="0" err="1"/>
              <a:t>Pax</a:t>
            </a:r>
            <a:r>
              <a:rPr lang="sl-SI" dirty="0"/>
              <a:t> Romana ali »rimski mir«? Kaj je bilo zanj značilno? Kdaj, v času katerega cesarja, je bil obseg cesarstva največji?</a:t>
            </a:r>
          </a:p>
          <a:p>
            <a:endParaRPr lang="sl-SI" dirty="0"/>
          </a:p>
        </p:txBody>
      </p:sp>
    </p:spTree>
    <p:extLst>
      <p:ext uri="{BB962C8B-B14F-4D97-AF65-F5344CB8AC3E}">
        <p14:creationId xmlns:p14="http://schemas.microsoft.com/office/powerpoint/2010/main" val="130695838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57200" y="1600200"/>
            <a:ext cx="8492628" cy="4525963"/>
          </a:xfrm>
        </p:spPr>
        <p:txBody>
          <a:bodyPr>
            <a:normAutofit fontScale="92500" lnSpcReduction="20000"/>
          </a:bodyPr>
          <a:lstStyle/>
          <a:p>
            <a:r>
              <a:rPr lang="sl-SI" b="1" dirty="0">
                <a:latin typeface="Times New Roman" panose="02020603050405020304" pitchFamily="18" charset="0"/>
                <a:cs typeface="Times New Roman" panose="02020603050405020304" pitchFamily="18" charset="0"/>
              </a:rPr>
              <a:t>Obseg cesarstva- na vzhod </a:t>
            </a:r>
            <a:r>
              <a:rPr lang="sl-SI" dirty="0">
                <a:latin typeface="Times New Roman" panose="02020603050405020304" pitchFamily="18" charset="0"/>
                <a:cs typeface="Times New Roman" panose="02020603050405020304" pitchFamily="18" charset="0"/>
              </a:rPr>
              <a:t>do</a:t>
            </a:r>
            <a:r>
              <a:rPr lang="sl-SI" b="1" dirty="0">
                <a:latin typeface="Times New Roman" panose="02020603050405020304" pitchFamily="18" charset="0"/>
                <a:cs typeface="Times New Roman" panose="02020603050405020304" pitchFamily="18" charset="0"/>
              </a:rPr>
              <a:t> </a:t>
            </a:r>
            <a:r>
              <a:rPr lang="sl-SI" dirty="0">
                <a:latin typeface="Times New Roman" panose="02020603050405020304" pitchFamily="18" charset="0"/>
                <a:cs typeface="Times New Roman" panose="02020603050405020304" pitchFamily="18" charset="0"/>
              </a:rPr>
              <a:t>rek Ren-Donava-Evfrat. </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Z njegovim vladanjem </a:t>
            </a:r>
            <a:r>
              <a:rPr lang="sl-SI" b="1" dirty="0">
                <a:latin typeface="Times New Roman" panose="02020603050405020304" pitchFamily="18" charset="0"/>
                <a:cs typeface="Times New Roman" panose="02020603050405020304" pitchFamily="18" charset="0"/>
              </a:rPr>
              <a:t>200 let „rimskega miru“- </a:t>
            </a:r>
            <a:r>
              <a:rPr lang="sl-SI" b="1" dirty="0" err="1">
                <a:latin typeface="Times New Roman" panose="02020603050405020304" pitchFamily="18" charset="0"/>
                <a:cs typeface="Times New Roman" panose="02020603050405020304" pitchFamily="18" charset="0"/>
              </a:rPr>
              <a:t>Pax</a:t>
            </a:r>
            <a:r>
              <a:rPr lang="sl-SI" b="1" dirty="0">
                <a:latin typeface="Times New Roman" panose="02020603050405020304" pitchFamily="18" charset="0"/>
                <a:cs typeface="Times New Roman" panose="02020603050405020304" pitchFamily="18" charset="0"/>
              </a:rPr>
              <a:t> Romana čas miru in razvoja, </a:t>
            </a:r>
          </a:p>
          <a:p>
            <a:r>
              <a:rPr lang="sl-SI" b="1" dirty="0">
                <a:latin typeface="Times New Roman" panose="02020603050405020304" pitchFamily="18" charset="0"/>
                <a:cs typeface="Times New Roman" panose="02020603050405020304" pitchFamily="18" charset="0"/>
              </a:rPr>
              <a:t>-enotne mere, denarni sistem, davčni sistem, čas romanizacije Sredozemlja, ko prevlada latinski jezik, pisava, kultura, način življenja</a:t>
            </a:r>
          </a:p>
          <a:p>
            <a:r>
              <a:rPr lang="sl-SI" b="1" dirty="0">
                <a:latin typeface="Times New Roman" panose="02020603050405020304" pitchFamily="18" charset="0"/>
                <a:cs typeface="Times New Roman" panose="02020603050405020304" pitchFamily="18" charset="0"/>
              </a:rPr>
              <a:t>Država ima največji obseg v času cesarja Trajana v 2. stol..</a:t>
            </a:r>
            <a:br>
              <a:rPr lang="sl-SI" dirty="0">
                <a:latin typeface="Times New Roman" panose="02020603050405020304" pitchFamily="18" charset="0"/>
                <a:cs typeface="Times New Roman" panose="02020603050405020304" pitchFamily="18" charset="0"/>
              </a:rPr>
            </a:br>
            <a:endParaRPr 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9065210"/>
      </p:ext>
    </p:extLst>
  </p:cSld>
  <p:clrMapOvr>
    <a:masterClrMapping/>
  </p:clrMapOvr>
  <p:transition spd="slow" advClick="0">
    <p:wip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11</a:t>
            </a:r>
          </a:p>
        </p:txBody>
      </p:sp>
      <p:sp>
        <p:nvSpPr>
          <p:cNvPr id="3" name="Ograda vsebine 2"/>
          <p:cNvSpPr>
            <a:spLocks noGrp="1"/>
          </p:cNvSpPr>
          <p:nvPr>
            <p:ph sz="half" idx="1"/>
          </p:nvPr>
        </p:nvSpPr>
        <p:spPr>
          <a:xfrm>
            <a:off x="457200" y="1600200"/>
            <a:ext cx="7931224" cy="4525963"/>
          </a:xfrm>
        </p:spPr>
        <p:txBody>
          <a:bodyPr/>
          <a:lstStyle/>
          <a:p>
            <a:r>
              <a:rPr lang="sl-SI" dirty="0"/>
              <a:t>Kaj v 3. stoletju povzroči krizo rimskega cesarstva? Pojasni nastanek </a:t>
            </a:r>
            <a:r>
              <a:rPr lang="sl-SI" dirty="0" err="1"/>
              <a:t>kolonata</a:t>
            </a:r>
            <a:r>
              <a:rPr lang="sl-SI" dirty="0"/>
              <a:t>. Kaj veš o rimskem limesu? </a:t>
            </a:r>
          </a:p>
        </p:txBody>
      </p:sp>
    </p:spTree>
    <p:extLst>
      <p:ext uri="{BB962C8B-B14F-4D97-AF65-F5344CB8AC3E}">
        <p14:creationId xmlns:p14="http://schemas.microsoft.com/office/powerpoint/2010/main" val="248243077"/>
      </p:ext>
    </p:extLst>
  </p:cSld>
  <p:clrMapOvr>
    <a:masterClrMapping/>
  </p:clrMapOvr>
  <p:transition spd="slow">
    <p:wip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23206" y="1124744"/>
            <a:ext cx="8526621" cy="5328592"/>
          </a:xfrm>
        </p:spPr>
        <p:txBody>
          <a:bodyPr>
            <a:noAutofit/>
          </a:bodyPr>
          <a:lstStyle/>
          <a:p>
            <a:r>
              <a:rPr lang="sl-SI" sz="2600" b="1" dirty="0">
                <a:latin typeface="Times New Roman" panose="02020603050405020304" pitchFamily="18" charset="0"/>
                <a:cs typeface="Times New Roman" panose="02020603050405020304" pitchFamily="18" charset="0"/>
              </a:rPr>
              <a:t>Vzroki za krizo in kasneje razpad cesarstva-</a:t>
            </a:r>
            <a:r>
              <a:rPr lang="sl-SI" sz="2600" dirty="0">
                <a:latin typeface="Times New Roman" panose="02020603050405020304" pitchFamily="18" charset="0"/>
                <a:cs typeface="Times New Roman" panose="02020603050405020304" pitchFamily="18" charset="0"/>
              </a:rPr>
              <a:t>upori vojske in vojaški cesarji, upori sužnjev in mestnih revežev, upori v provincah, upad trgovine in gospodarstva, vdori barbarov preko meja, množica vzhodnih kultov in pregon krščanstva.</a:t>
            </a:r>
          </a:p>
          <a:p>
            <a:r>
              <a:rPr lang="sl-SI" sz="2600" b="1" dirty="0">
                <a:latin typeface="Times New Roman" panose="02020603050405020304" pitchFamily="18" charset="0"/>
                <a:cs typeface="Times New Roman" panose="02020603050405020304" pitchFamily="18" charset="0"/>
              </a:rPr>
              <a:t>Nastanek </a:t>
            </a:r>
            <a:r>
              <a:rPr lang="sl-SI" sz="2600" b="1" dirty="0" err="1">
                <a:latin typeface="Times New Roman" panose="02020603050405020304" pitchFamily="18" charset="0"/>
                <a:cs typeface="Times New Roman" panose="02020603050405020304" pitchFamily="18" charset="0"/>
              </a:rPr>
              <a:t>kolonata</a:t>
            </a:r>
            <a:r>
              <a:rPr lang="sl-SI" sz="2600" b="1" dirty="0">
                <a:latin typeface="Times New Roman" panose="02020603050405020304" pitchFamily="18" charset="0"/>
                <a:cs typeface="Times New Roman" panose="02020603050405020304" pitchFamily="18" charset="0"/>
              </a:rPr>
              <a:t>- </a:t>
            </a:r>
            <a:r>
              <a:rPr lang="sl-SI" sz="2600" dirty="0">
                <a:latin typeface="Times New Roman" panose="02020603050405020304" pitchFamily="18" charset="0"/>
                <a:cs typeface="Times New Roman" panose="02020603050405020304" pitchFamily="18" charset="0"/>
              </a:rPr>
              <a:t>ni sužnjev, ker manj osvajanj- zemljo dajejo veleposestniki v zakup propadlim malim kmetom, a jo ti zapuščajo, ker ne zmorejo plačevati zakupnine, davkov (Dioklecijanov edikt-določa, da kmet ne sme zapustiti zemlje, če ne poplača dolgov, davkov, kar povzroči „privezanost“ kmetov na zemljo-postanejo polsvobodni koloni-zakupniki).</a:t>
            </a:r>
          </a:p>
          <a:p>
            <a:r>
              <a:rPr lang="sl-SI" sz="2600" b="1" dirty="0">
                <a:latin typeface="Times New Roman" panose="02020603050405020304" pitchFamily="18" charset="0"/>
                <a:cs typeface="Times New Roman" panose="02020603050405020304" pitchFamily="18" charset="0"/>
              </a:rPr>
              <a:t>Gradnja rimskega limesa- </a:t>
            </a:r>
            <a:r>
              <a:rPr lang="sl-SI" sz="2600" dirty="0">
                <a:latin typeface="Times New Roman" panose="02020603050405020304" pitchFamily="18" charset="0"/>
                <a:cs typeface="Times New Roman" panose="02020603050405020304" pitchFamily="18" charset="0"/>
              </a:rPr>
              <a:t>sistem utrjene meje z obrambnimi stolpi, jarki za obrambo pred vdori barbarov (Hadrijanov zid, Ren, Donava, Evfrat)</a:t>
            </a:r>
            <a:br>
              <a:rPr lang="sl-SI" sz="2600" dirty="0">
                <a:latin typeface="Times New Roman" panose="02020603050405020304" pitchFamily="18" charset="0"/>
                <a:cs typeface="Times New Roman" panose="02020603050405020304" pitchFamily="18" charset="0"/>
              </a:rPr>
            </a:br>
            <a:endParaRPr lang="sl-SI" sz="2600" dirty="0">
              <a:solidFill>
                <a:schemeClr val="tx1"/>
              </a:solidFill>
            </a:endParaRP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19155345"/>
      </p:ext>
    </p:extLst>
  </p:cSld>
  <p:clrMapOvr>
    <a:masterClrMapping/>
  </p:clrMapOvr>
  <p:transition spd="slow" advClick="0">
    <p:wip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12</a:t>
            </a:r>
          </a:p>
        </p:txBody>
      </p:sp>
      <p:sp>
        <p:nvSpPr>
          <p:cNvPr id="3" name="Ograda vsebine 2"/>
          <p:cNvSpPr>
            <a:spLocks noGrp="1"/>
          </p:cNvSpPr>
          <p:nvPr>
            <p:ph sz="half" idx="1"/>
          </p:nvPr>
        </p:nvSpPr>
        <p:spPr>
          <a:xfrm>
            <a:off x="457200" y="1628800"/>
            <a:ext cx="7859216" cy="4497363"/>
          </a:xfrm>
        </p:spPr>
        <p:txBody>
          <a:bodyPr/>
          <a:lstStyle/>
          <a:p>
            <a:r>
              <a:rPr lang="sl-SI" dirty="0"/>
              <a:t>Naštej vzroke, zakaj je cesar Teodozij leta 395 cesarstvo preoblikoval? Opiši kako se je cesarstvo preoblikovalo.</a:t>
            </a:r>
          </a:p>
          <a:p>
            <a:endParaRPr lang="sl-SI" dirty="0"/>
          </a:p>
        </p:txBody>
      </p:sp>
    </p:spTree>
    <p:extLst>
      <p:ext uri="{BB962C8B-B14F-4D97-AF65-F5344CB8AC3E}">
        <p14:creationId xmlns:p14="http://schemas.microsoft.com/office/powerpoint/2010/main" val="3824642273"/>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57200" y="1600200"/>
            <a:ext cx="7931224" cy="4525963"/>
          </a:xfrm>
        </p:spPr>
        <p:txBody>
          <a:bodyPr>
            <a:normAutofit fontScale="77500" lnSpcReduction="20000"/>
          </a:bodyPr>
          <a:lstStyle/>
          <a:p>
            <a:r>
              <a:rPr lang="sl-SI" b="1" dirty="0">
                <a:latin typeface="Times New Roman" panose="02020603050405020304" pitchFamily="18" charset="0"/>
                <a:cs typeface="Times New Roman" panose="02020603050405020304" pitchFamily="18" charset="0"/>
              </a:rPr>
              <a:t>Vzroki preoblikovanja cesarstva- </a:t>
            </a:r>
            <a:r>
              <a:rPr lang="sl-SI" dirty="0">
                <a:latin typeface="Times New Roman" panose="02020603050405020304" pitchFamily="18" charset="0"/>
                <a:cs typeface="Times New Roman" panose="02020603050405020304" pitchFamily="18" charset="0"/>
              </a:rPr>
              <a:t>en vladar ne more obvladovati ogromne države, limes ne zadrži vpadov barbarov, politična (upori v vojski), gospodarska (upad trgovine), družbena kriza (upori sužnjev) v državi.</a:t>
            </a:r>
          </a:p>
          <a:p>
            <a:r>
              <a:rPr lang="sl-SI" b="1" dirty="0">
                <a:latin typeface="Times New Roman" panose="02020603050405020304" pitchFamily="18" charset="0"/>
                <a:cs typeface="Times New Roman" panose="02020603050405020304" pitchFamily="18" charset="0"/>
              </a:rPr>
              <a:t>Teodozij razdeli cesarstvo l. 395  na dva dela-nastaneta</a:t>
            </a: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Zahodnorimsko cesarstvo </a:t>
            </a:r>
            <a:r>
              <a:rPr lang="sl-SI" dirty="0">
                <a:latin typeface="Times New Roman" panose="02020603050405020304" pitchFamily="18" charset="0"/>
                <a:cs typeface="Times New Roman" panose="02020603050405020304" pitchFamily="18" charset="0"/>
              </a:rPr>
              <a:t>(Rim, latinski jezik in pisava, kasneje katolištvo v tem prostoru, propade 476) in </a:t>
            </a:r>
            <a:r>
              <a:rPr lang="sl-SI" b="1" dirty="0">
                <a:latin typeface="Times New Roman" panose="02020603050405020304" pitchFamily="18" charset="0"/>
                <a:cs typeface="Times New Roman" panose="02020603050405020304" pitchFamily="18" charset="0"/>
              </a:rPr>
              <a:t>Vzhodnorimsko cesarstvo-Bizantinsko cesarstvo </a:t>
            </a:r>
            <a:r>
              <a:rPr lang="sl-SI" dirty="0">
                <a:latin typeface="Times New Roman" panose="02020603050405020304" pitchFamily="18" charset="0"/>
                <a:cs typeface="Times New Roman" panose="02020603050405020304" pitchFamily="18" charset="0"/>
              </a:rPr>
              <a:t>(Konstantinopel, grški jezik, kasneje tu pravoslavje, vztraja 1000 let do prihoda Turkov, ki oplenijo Konstantinopel)</a:t>
            </a:r>
            <a:endParaRPr lang="sl-SI" dirty="0">
              <a:solidFill>
                <a:schemeClr val="tx1"/>
              </a:solidFill>
            </a:endParaRP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90743737"/>
      </p:ext>
    </p:extLst>
  </p:cSld>
  <p:clrMapOvr>
    <a:masterClrMapping/>
  </p:clrMapOvr>
  <p:transition spd="slow" advClick="0">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13</a:t>
            </a:r>
          </a:p>
        </p:txBody>
      </p:sp>
      <p:sp>
        <p:nvSpPr>
          <p:cNvPr id="3" name="Ograda vsebine 2"/>
          <p:cNvSpPr>
            <a:spLocks noGrp="1"/>
          </p:cNvSpPr>
          <p:nvPr>
            <p:ph sz="half" idx="1"/>
          </p:nvPr>
        </p:nvSpPr>
        <p:spPr/>
        <p:txBody>
          <a:bodyPr/>
          <a:lstStyle/>
          <a:p>
            <a:r>
              <a:rPr lang="sl-SI" dirty="0"/>
              <a:t>Kdaj Rimljani osvojijo naše kraje? Zakaj je bil naš prostor pomemben za Rimljane? Katerim provincam pripade naše ozemlje? Naštej rimske postojanke in mesta na trgovski poti preko našega ozemlja. </a:t>
            </a:r>
          </a:p>
        </p:txBody>
      </p:sp>
    </p:spTree>
    <p:extLst>
      <p:ext uri="{BB962C8B-B14F-4D97-AF65-F5344CB8AC3E}">
        <p14:creationId xmlns:p14="http://schemas.microsoft.com/office/powerpoint/2010/main" val="1520454393"/>
      </p:ext>
    </p:extLst>
  </p:cSld>
  <p:clrMapOvr>
    <a:masterClrMapping/>
  </p:clrMapOvr>
  <p:transition spd="slow">
    <p:wip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57200" y="1308162"/>
            <a:ext cx="7499176" cy="5275199"/>
          </a:xfrm>
        </p:spPr>
        <p:txBody>
          <a:bodyPr>
            <a:noAutofit/>
          </a:bodyPr>
          <a:lstStyle/>
          <a:p>
            <a:r>
              <a:rPr lang="sl-SI" sz="2800" b="1" dirty="0">
                <a:latin typeface="Times New Roman" panose="02020603050405020304" pitchFamily="18" charset="0"/>
                <a:cs typeface="Times New Roman" panose="02020603050405020304" pitchFamily="18" charset="0"/>
              </a:rPr>
              <a:t>Rimljani na naših tleh</a:t>
            </a:r>
            <a:r>
              <a:rPr lang="sl-SI" sz="2800" dirty="0">
                <a:latin typeface="Times New Roman" panose="02020603050405020304" pitchFamily="18" charset="0"/>
                <a:cs typeface="Times New Roman" panose="02020603050405020304" pitchFamily="18" charset="0"/>
              </a:rPr>
              <a:t>- naše kraje zasedejo v </a:t>
            </a:r>
            <a:r>
              <a:rPr lang="sl-SI" sz="2800" b="1" dirty="0">
                <a:latin typeface="Times New Roman" panose="02020603050405020304" pitchFamily="18" charset="0"/>
                <a:cs typeface="Times New Roman" panose="02020603050405020304" pitchFamily="18" charset="0"/>
              </a:rPr>
              <a:t>1.stol</a:t>
            </a:r>
            <a:r>
              <a:rPr lang="sl-SI" sz="2800" dirty="0">
                <a:latin typeface="Times New Roman" panose="02020603050405020304" pitchFamily="18" charset="0"/>
                <a:cs typeface="Times New Roman" panose="02020603050405020304" pitchFamily="18" charset="0"/>
              </a:rPr>
              <a:t>. (romanizirajo keltske staroselce, del se jih umakne v višinske utrdbe)</a:t>
            </a:r>
          </a:p>
          <a:p>
            <a:r>
              <a:rPr lang="sl-SI" sz="2800" dirty="0">
                <a:latin typeface="Times New Roman" panose="02020603050405020304" pitchFamily="18" charset="0"/>
                <a:cs typeface="Times New Roman" panose="02020603050405020304" pitchFamily="18" charset="0"/>
              </a:rPr>
              <a:t>Naši kraji privlačni: ker želijo do rodovitne Panonske nižine     : tu poteka zadnja obrambna črta zaščite Italije pred vdori barbarov (</a:t>
            </a:r>
            <a:r>
              <a:rPr lang="sl-SI" sz="2800" dirty="0" err="1">
                <a:latin typeface="Times New Roman" panose="02020603050405020304" pitchFamily="18" charset="0"/>
                <a:cs typeface="Times New Roman" panose="02020603050405020304" pitchFamily="18" charset="0"/>
              </a:rPr>
              <a:t>Claustra</a:t>
            </a:r>
            <a:r>
              <a:rPr lang="sl-SI" sz="2800" dirty="0">
                <a:latin typeface="Times New Roman" panose="02020603050405020304" pitchFamily="18" charset="0"/>
                <a:cs typeface="Times New Roman" panose="02020603050405020304" pitchFamily="18" charset="0"/>
              </a:rPr>
              <a:t>- zaporni zid od Posočja do Reke na Hrvaškem)</a:t>
            </a:r>
            <a:br>
              <a:rPr lang="sl-SI" sz="2800" dirty="0">
                <a:latin typeface="Times New Roman" panose="02020603050405020304" pitchFamily="18" charset="0"/>
                <a:cs typeface="Times New Roman" panose="02020603050405020304" pitchFamily="18" charset="0"/>
              </a:rPr>
            </a:br>
            <a:r>
              <a:rPr lang="sl-SI" sz="2800" dirty="0">
                <a:latin typeface="Times New Roman" panose="02020603050405020304" pitchFamily="18" charset="0"/>
                <a:cs typeface="Times New Roman" panose="02020603050405020304" pitchFamily="18" charset="0"/>
              </a:rPr>
              <a:t>-tu so zasnovane npr. province </a:t>
            </a:r>
            <a:r>
              <a:rPr lang="sl-SI" sz="2800" b="1" dirty="0">
                <a:latin typeface="Times New Roman" panose="02020603050405020304" pitchFamily="18" charset="0"/>
                <a:cs typeface="Times New Roman" panose="02020603050405020304" pitchFamily="18" charset="0"/>
              </a:rPr>
              <a:t>Norik, Panonija</a:t>
            </a:r>
            <a:br>
              <a:rPr lang="sl-SI" sz="2800" b="1" dirty="0">
                <a:latin typeface="Times New Roman" panose="02020603050405020304" pitchFamily="18" charset="0"/>
                <a:cs typeface="Times New Roman" panose="02020603050405020304" pitchFamily="18" charset="0"/>
              </a:rPr>
            </a:br>
            <a:r>
              <a:rPr lang="sl-SI" sz="2800" b="1" dirty="0">
                <a:latin typeface="Times New Roman" panose="02020603050405020304" pitchFamily="18" charset="0"/>
                <a:cs typeface="Times New Roman" panose="02020603050405020304" pitchFamily="18" charset="0"/>
              </a:rPr>
              <a:t>-cesta poteka od -</a:t>
            </a:r>
            <a:r>
              <a:rPr lang="sl-SI" sz="2800" b="1" dirty="0" err="1">
                <a:latin typeface="Times New Roman" panose="02020603050405020304" pitchFamily="18" charset="0"/>
                <a:cs typeface="Times New Roman" panose="02020603050405020304" pitchFamily="18" charset="0"/>
              </a:rPr>
              <a:t>Akvileja</a:t>
            </a:r>
            <a:r>
              <a:rPr lang="sl-SI" sz="2800" b="1" dirty="0">
                <a:latin typeface="Times New Roman" panose="02020603050405020304" pitchFamily="18" charset="0"/>
                <a:cs typeface="Times New Roman" panose="02020603050405020304" pitchFamily="18" charset="0"/>
              </a:rPr>
              <a:t>, Castra de </a:t>
            </a:r>
            <a:r>
              <a:rPr lang="sl-SI" sz="2800" b="1" dirty="0" err="1">
                <a:latin typeface="Times New Roman" panose="02020603050405020304" pitchFamily="18" charset="0"/>
                <a:cs typeface="Times New Roman" panose="02020603050405020304" pitchFamily="18" charset="0"/>
              </a:rPr>
              <a:t>Fluvius</a:t>
            </a:r>
            <a:r>
              <a:rPr lang="sl-SI" sz="2800" b="1" dirty="0">
                <a:latin typeface="Times New Roman" panose="02020603050405020304" pitchFamily="18" charset="0"/>
                <a:cs typeface="Times New Roman" panose="02020603050405020304" pitchFamily="18" charset="0"/>
              </a:rPr>
              <a:t> </a:t>
            </a:r>
            <a:r>
              <a:rPr lang="sl-SI" sz="2800" b="1" dirty="0" err="1">
                <a:latin typeface="Times New Roman" panose="02020603050405020304" pitchFamily="18" charset="0"/>
                <a:cs typeface="Times New Roman" panose="02020603050405020304" pitchFamily="18" charset="0"/>
              </a:rPr>
              <a:t>Frigidus</a:t>
            </a:r>
            <a:r>
              <a:rPr lang="sl-SI" sz="2800" b="1" dirty="0">
                <a:latin typeface="Times New Roman" panose="02020603050405020304" pitchFamily="18" charset="0"/>
                <a:cs typeface="Times New Roman" panose="02020603050405020304" pitchFamily="18" charset="0"/>
              </a:rPr>
              <a:t>, Ad </a:t>
            </a:r>
            <a:r>
              <a:rPr lang="sl-SI" sz="2800" b="1" dirty="0" err="1">
                <a:latin typeface="Times New Roman" panose="02020603050405020304" pitchFamily="18" charset="0"/>
                <a:cs typeface="Times New Roman" panose="02020603050405020304" pitchFamily="18" charset="0"/>
              </a:rPr>
              <a:t>Pirum</a:t>
            </a:r>
            <a:r>
              <a:rPr lang="sl-SI" sz="2800" b="1" dirty="0">
                <a:latin typeface="Times New Roman" panose="02020603050405020304" pitchFamily="18" charset="0"/>
                <a:cs typeface="Times New Roman" panose="02020603050405020304" pitchFamily="18" charset="0"/>
              </a:rPr>
              <a:t>, </a:t>
            </a:r>
            <a:r>
              <a:rPr lang="sl-SI" sz="2800" b="1" dirty="0" err="1">
                <a:latin typeface="Times New Roman" panose="02020603050405020304" pitchFamily="18" charset="0"/>
                <a:cs typeface="Times New Roman" panose="02020603050405020304" pitchFamily="18" charset="0"/>
              </a:rPr>
              <a:t>Nauportus</a:t>
            </a:r>
            <a:r>
              <a:rPr lang="sl-SI" sz="2800" b="1" dirty="0">
                <a:latin typeface="Times New Roman" panose="02020603050405020304" pitchFamily="18" charset="0"/>
                <a:cs typeface="Times New Roman" panose="02020603050405020304" pitchFamily="18" charset="0"/>
              </a:rPr>
              <a:t>, Emona, </a:t>
            </a:r>
            <a:r>
              <a:rPr lang="sl-SI" sz="2800" b="1" dirty="0" err="1">
                <a:latin typeface="Times New Roman" panose="02020603050405020304" pitchFamily="18" charset="0"/>
                <a:cs typeface="Times New Roman" panose="02020603050405020304" pitchFamily="18" charset="0"/>
              </a:rPr>
              <a:t>Atrans</a:t>
            </a:r>
            <a:r>
              <a:rPr lang="sl-SI" sz="2800" b="1" dirty="0">
                <a:latin typeface="Times New Roman" panose="02020603050405020304" pitchFamily="18" charset="0"/>
                <a:cs typeface="Times New Roman" panose="02020603050405020304" pitchFamily="18" charset="0"/>
              </a:rPr>
              <a:t>, </a:t>
            </a:r>
            <a:r>
              <a:rPr lang="sl-SI" sz="2800" b="1" dirty="0" err="1">
                <a:latin typeface="Times New Roman" panose="02020603050405020304" pitchFamily="18" charset="0"/>
                <a:cs typeface="Times New Roman" panose="02020603050405020304" pitchFamily="18" charset="0"/>
              </a:rPr>
              <a:t>Celeia</a:t>
            </a:r>
            <a:r>
              <a:rPr lang="sl-SI" sz="2800" b="1" dirty="0">
                <a:latin typeface="Times New Roman" panose="02020603050405020304" pitchFamily="18" charset="0"/>
                <a:cs typeface="Times New Roman" panose="02020603050405020304" pitchFamily="18" charset="0"/>
              </a:rPr>
              <a:t>, </a:t>
            </a:r>
            <a:r>
              <a:rPr lang="sl-SI" sz="2800" b="1" dirty="0" err="1">
                <a:latin typeface="Times New Roman" panose="02020603050405020304" pitchFamily="18" charset="0"/>
                <a:cs typeface="Times New Roman" panose="02020603050405020304" pitchFamily="18" charset="0"/>
              </a:rPr>
              <a:t>Poetoviona</a:t>
            </a:r>
            <a:r>
              <a:rPr lang="sl-SI" sz="2800" b="1" dirty="0">
                <a:latin typeface="Times New Roman" panose="02020603050405020304" pitchFamily="18" charset="0"/>
                <a:cs typeface="Times New Roman" panose="02020603050405020304" pitchFamily="18" charset="0"/>
              </a:rPr>
              <a:t>, proti JV gre pot do </a:t>
            </a:r>
            <a:r>
              <a:rPr lang="sl-SI" sz="2800" b="1" dirty="0" err="1">
                <a:latin typeface="Times New Roman" panose="02020603050405020304" pitchFamily="18" charset="0"/>
                <a:cs typeface="Times New Roman" panose="02020603050405020304" pitchFamily="18" charset="0"/>
              </a:rPr>
              <a:t>Neviodunuma</a:t>
            </a:r>
            <a:endParaRPr lang="sl-SI" sz="2800" b="1" dirty="0">
              <a:latin typeface="Times New Roman" panose="02020603050405020304" pitchFamily="18" charset="0"/>
              <a:cs typeface="Times New Roman" panose="02020603050405020304" pitchFamily="18" charset="0"/>
            </a:endParaRP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2962065"/>
      </p:ext>
    </p:extLst>
  </p:cSld>
  <p:clrMapOvr>
    <a:masterClrMapping/>
  </p:clrMapOvr>
  <p:transition spd="slow" advClick="0">
    <p:wip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14</a:t>
            </a:r>
          </a:p>
        </p:txBody>
      </p:sp>
      <p:sp>
        <p:nvSpPr>
          <p:cNvPr id="3" name="Ograda vsebine 2"/>
          <p:cNvSpPr>
            <a:spLocks noGrp="1"/>
          </p:cNvSpPr>
          <p:nvPr>
            <p:ph sz="half" idx="1"/>
          </p:nvPr>
        </p:nvSpPr>
        <p:spPr/>
        <p:txBody>
          <a:bodyPr>
            <a:normAutofit/>
          </a:bodyPr>
          <a:lstStyle/>
          <a:p>
            <a:r>
              <a:rPr lang="sl-SI" dirty="0"/>
              <a:t>Opiši kakšne posledice v gospodarstvu in življenju je imela rimska osvojitev za naše kraje. Naštej nekaj ostankov rimske dobe pri nas?</a:t>
            </a:r>
          </a:p>
        </p:txBody>
      </p:sp>
    </p:spTree>
    <p:extLst>
      <p:ext uri="{BB962C8B-B14F-4D97-AF65-F5344CB8AC3E}">
        <p14:creationId xmlns:p14="http://schemas.microsoft.com/office/powerpoint/2010/main" val="2918926597"/>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a:t>
            </a:r>
          </a:p>
        </p:txBody>
      </p:sp>
      <p:sp>
        <p:nvSpPr>
          <p:cNvPr id="3" name="Ograda vsebine 2"/>
          <p:cNvSpPr>
            <a:spLocks noGrp="1"/>
          </p:cNvSpPr>
          <p:nvPr>
            <p:ph sz="half" idx="1"/>
          </p:nvPr>
        </p:nvSpPr>
        <p:spPr>
          <a:xfrm>
            <a:off x="457200" y="1600200"/>
            <a:ext cx="8229600" cy="4525963"/>
          </a:xfrm>
        </p:spPr>
        <p:txBody>
          <a:bodyPr/>
          <a:lstStyle/>
          <a:p>
            <a:r>
              <a:rPr lang="sl-SI" dirty="0"/>
              <a:t>Naštej katera ljudstva so živela na Apeninskem polotoku v času nastanka Rima. Kdo so bili Etruščani, po čem so bili znani in kaj so Rimljani povzeli po njih?</a:t>
            </a:r>
          </a:p>
          <a:p>
            <a:pPr marL="0" indent="0">
              <a:buNone/>
            </a:pPr>
            <a:endParaRPr lang="sl-SI" dirty="0"/>
          </a:p>
        </p:txBody>
      </p:sp>
    </p:spTree>
    <p:extLst>
      <p:ext uri="{BB962C8B-B14F-4D97-AF65-F5344CB8AC3E}">
        <p14:creationId xmlns:p14="http://schemas.microsoft.com/office/powerpoint/2010/main" val="82895031"/>
      </p:ext>
    </p:extLst>
  </p:cSld>
  <p:clrMapOvr>
    <a:masterClrMapping/>
  </p:clrMapOvr>
  <p:transition spd="slow">
    <p:wip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390364" y="1435528"/>
            <a:ext cx="8363272" cy="5256584"/>
          </a:xfrm>
        </p:spPr>
        <p:txBody>
          <a:bodyPr>
            <a:normAutofit fontScale="62500" lnSpcReduction="20000"/>
          </a:bodyPr>
          <a:lstStyle/>
          <a:p>
            <a:r>
              <a:rPr lang="sl-SI" sz="4400" dirty="0">
                <a:latin typeface="Times New Roman" panose="02020603050405020304" pitchFamily="18" charset="0"/>
                <a:cs typeface="Times New Roman" panose="02020603050405020304" pitchFamily="18" charset="0"/>
              </a:rPr>
              <a:t>Nastanejo  - vojaški tabori, </a:t>
            </a:r>
            <a:r>
              <a:rPr lang="sl-SI" sz="4400" b="1" dirty="0">
                <a:latin typeface="Times New Roman" panose="02020603050405020304" pitchFamily="18" charset="0"/>
                <a:cs typeface="Times New Roman" panose="02020603050405020304" pitchFamily="18" charset="0"/>
              </a:rPr>
              <a:t>mesta, zaporni zid</a:t>
            </a:r>
            <a:br>
              <a:rPr lang="sl-SI" sz="4400" b="1" dirty="0">
                <a:latin typeface="Times New Roman" panose="02020603050405020304" pitchFamily="18" charset="0"/>
                <a:cs typeface="Times New Roman" panose="02020603050405020304" pitchFamily="18" charset="0"/>
              </a:rPr>
            </a:br>
            <a:r>
              <a:rPr lang="sl-SI" sz="4400" dirty="0">
                <a:latin typeface="Times New Roman" panose="02020603050405020304" pitchFamily="18" charset="0"/>
                <a:cs typeface="Times New Roman" panose="02020603050405020304" pitchFamily="18" charset="0"/>
              </a:rPr>
              <a:t>                  -dobre </a:t>
            </a:r>
            <a:r>
              <a:rPr lang="sl-SI" sz="4400" b="1" dirty="0">
                <a:latin typeface="Times New Roman" panose="02020603050405020304" pitchFamily="18" charset="0"/>
                <a:cs typeface="Times New Roman" panose="02020603050405020304" pitchFamily="18" charset="0"/>
              </a:rPr>
              <a:t>ceste</a:t>
            </a:r>
          </a:p>
          <a:p>
            <a:r>
              <a:rPr lang="sl-SI" sz="4400" b="1" dirty="0">
                <a:latin typeface="Times New Roman" panose="02020603050405020304" pitchFamily="18" charset="0"/>
                <a:cs typeface="Times New Roman" panose="02020603050405020304" pitchFamily="18" charset="0"/>
              </a:rPr>
              <a:t>                  - </a:t>
            </a:r>
            <a:r>
              <a:rPr lang="sl-SI" sz="4400" dirty="0">
                <a:latin typeface="Times New Roman" panose="02020603050405020304" pitchFamily="18" charset="0"/>
                <a:cs typeface="Times New Roman" panose="02020603050405020304" pitchFamily="18" charset="0"/>
              </a:rPr>
              <a:t>razmah trgovine</a:t>
            </a:r>
            <a:br>
              <a:rPr lang="sl-SI" sz="4400" dirty="0">
                <a:latin typeface="Times New Roman" panose="02020603050405020304" pitchFamily="18" charset="0"/>
                <a:cs typeface="Times New Roman" panose="02020603050405020304" pitchFamily="18" charset="0"/>
              </a:rPr>
            </a:br>
            <a:r>
              <a:rPr lang="sl-SI" sz="4400" dirty="0">
                <a:latin typeface="Times New Roman" panose="02020603050405020304" pitchFamily="18" charset="0"/>
                <a:cs typeface="Times New Roman" panose="02020603050405020304" pitchFamily="18" charset="0"/>
              </a:rPr>
              <a:t>                  -</a:t>
            </a:r>
            <a:r>
              <a:rPr lang="sl-SI" sz="4400" b="1" dirty="0">
                <a:latin typeface="Times New Roman" panose="02020603050405020304" pitchFamily="18" charset="0"/>
                <a:cs typeface="Times New Roman" panose="02020603050405020304" pitchFamily="18" charset="0"/>
              </a:rPr>
              <a:t>izboljšave v gospodarstvu, npr. kmetijstvu </a:t>
            </a:r>
            <a:r>
              <a:rPr lang="sl-SI" sz="4400" dirty="0">
                <a:latin typeface="Times New Roman" panose="02020603050405020304" pitchFamily="18" charset="0"/>
                <a:cs typeface="Times New Roman" panose="02020603050405020304" pitchFamily="18" charset="0"/>
              </a:rPr>
              <a:t>(dveletno kolobarjenje, plug, izsuševanje močvirij, krčenje gozda, vin. trta, oljarstvo, sadjarstvo), </a:t>
            </a:r>
            <a:r>
              <a:rPr lang="sl-SI" sz="4400" b="1" dirty="0">
                <a:latin typeface="Times New Roman" panose="02020603050405020304" pitchFamily="18" charset="0"/>
                <a:cs typeface="Times New Roman" panose="02020603050405020304" pitchFamily="18" charset="0"/>
              </a:rPr>
              <a:t>rudarstvu, železarstvu, lončarstvu (</a:t>
            </a:r>
            <a:r>
              <a:rPr lang="sl-SI" sz="4400" b="1" dirty="0" err="1">
                <a:latin typeface="Times New Roman" panose="02020603050405020304" pitchFamily="18" charset="0"/>
                <a:cs typeface="Times New Roman" panose="02020603050405020304" pitchFamily="18" charset="0"/>
              </a:rPr>
              <a:t>Neviodunum</a:t>
            </a:r>
            <a:r>
              <a:rPr lang="sl-SI" sz="4400" b="1" dirty="0">
                <a:latin typeface="Times New Roman" panose="02020603050405020304" pitchFamily="18" charset="0"/>
                <a:cs typeface="Times New Roman" panose="02020603050405020304" pitchFamily="18" charset="0"/>
              </a:rPr>
              <a:t>, </a:t>
            </a:r>
            <a:r>
              <a:rPr lang="sl-SI" sz="4400" b="1" dirty="0" err="1">
                <a:latin typeface="Times New Roman" panose="02020603050405020304" pitchFamily="18" charset="0"/>
                <a:cs typeface="Times New Roman" panose="02020603050405020304" pitchFamily="18" charset="0"/>
              </a:rPr>
              <a:t>Poetoviona</a:t>
            </a:r>
            <a:r>
              <a:rPr lang="sl-SI" sz="4400" b="1" dirty="0">
                <a:latin typeface="Times New Roman" panose="02020603050405020304" pitchFamily="18" charset="0"/>
                <a:cs typeface="Times New Roman" panose="02020603050405020304" pitchFamily="18" charset="0"/>
              </a:rPr>
              <a:t>), kamnoseštvu (Pohorje, Podpeč)</a:t>
            </a:r>
            <a:br>
              <a:rPr lang="sl-SI" sz="4400" b="1" dirty="0">
                <a:latin typeface="Times New Roman" panose="02020603050405020304" pitchFamily="18" charset="0"/>
                <a:cs typeface="Times New Roman" panose="02020603050405020304" pitchFamily="18" charset="0"/>
              </a:rPr>
            </a:br>
            <a:r>
              <a:rPr lang="sl-SI" sz="4400" b="1" dirty="0">
                <a:latin typeface="Times New Roman" panose="02020603050405020304" pitchFamily="18" charset="0"/>
                <a:cs typeface="Times New Roman" panose="02020603050405020304" pitchFamily="18" charset="0"/>
              </a:rPr>
              <a:t>                  </a:t>
            </a:r>
            <a:r>
              <a:rPr lang="sl-SI" sz="4400" dirty="0">
                <a:latin typeface="Times New Roman" panose="02020603050405020304" pitchFamily="18" charset="0"/>
                <a:cs typeface="Times New Roman" panose="02020603050405020304" pitchFamily="18" charset="0"/>
              </a:rPr>
              <a:t>- naš prostor v ključen v območje </a:t>
            </a:r>
            <a:r>
              <a:rPr lang="sl-SI" sz="4400" b="1" dirty="0">
                <a:latin typeface="Times New Roman" panose="02020603050405020304" pitchFamily="18" charset="0"/>
                <a:cs typeface="Times New Roman" panose="02020603050405020304" pitchFamily="18" charset="0"/>
              </a:rPr>
              <a:t>sredozemske kulture-romanizacija </a:t>
            </a:r>
            <a:r>
              <a:rPr lang="sl-SI" sz="4400" dirty="0">
                <a:latin typeface="Times New Roman" panose="02020603050405020304" pitchFamily="18" charset="0"/>
                <a:cs typeface="Times New Roman" panose="02020603050405020304" pitchFamily="18" charset="0"/>
              </a:rPr>
              <a:t>(jezik, pisava, dosežki kulture, gradnja, življenjske navade: prehrana, oblačenje, vera)</a:t>
            </a:r>
            <a:br>
              <a:rPr lang="sl-SI" sz="4400" b="1" dirty="0">
                <a:latin typeface="Times New Roman" panose="02020603050405020304" pitchFamily="18" charset="0"/>
                <a:cs typeface="Times New Roman" panose="02020603050405020304" pitchFamily="18" charset="0"/>
              </a:rPr>
            </a:br>
            <a:endParaRPr lang="sl-SI" sz="4400"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Ograda vsebine 2"/>
          <p:cNvSpPr txBox="1">
            <a:spLocks/>
          </p:cNvSpPr>
          <p:nvPr/>
        </p:nvSpPr>
        <p:spPr>
          <a:xfrm>
            <a:off x="1501316" y="1384176"/>
            <a:ext cx="1306488" cy="1108720"/>
          </a:xfrm>
          <a:prstGeom prst="rect">
            <a:avLst/>
          </a:prstGeom>
        </p:spPr>
        <p:txBody>
          <a:bodyPr vert="horz" lIns="91440" tIns="45720" rIns="91440" bIns="45720" rtlCol="0">
            <a:noAutofit/>
          </a:bodyPr>
          <a:lstStyle>
            <a:lvl1pPr marL="0" indent="0" algn="l" defTabSz="914400" rtl="0" eaLnBrk="1" latinLnBrk="0" hangingPunct="1">
              <a:spcBef>
                <a:spcPct val="20000"/>
              </a:spcBef>
              <a:buFontTx/>
              <a:buNone/>
              <a:defRPr sz="3600" kern="1200">
                <a:solidFill>
                  <a:srgbClr val="FF0000"/>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endParaRPr lang="sl-SI" sz="9600" dirty="0"/>
          </a:p>
        </p:txBody>
      </p:sp>
    </p:spTree>
    <p:extLst>
      <p:ext uri="{BB962C8B-B14F-4D97-AF65-F5344CB8AC3E}">
        <p14:creationId xmlns:p14="http://schemas.microsoft.com/office/powerpoint/2010/main" val="1963705028"/>
      </p:ext>
    </p:extLst>
  </p:cSld>
  <p:clrMapOvr>
    <a:masterClrMapping/>
  </p:clrMapOvr>
  <p:transition spd="slow" advClick="0">
    <p:wip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15</a:t>
            </a:r>
          </a:p>
        </p:txBody>
      </p:sp>
      <p:sp>
        <p:nvSpPr>
          <p:cNvPr id="3" name="Ograda vsebine 2"/>
          <p:cNvSpPr>
            <a:spLocks noGrp="1"/>
          </p:cNvSpPr>
          <p:nvPr>
            <p:ph sz="half" idx="1"/>
          </p:nvPr>
        </p:nvSpPr>
        <p:spPr>
          <a:xfrm>
            <a:off x="457200" y="1600200"/>
            <a:ext cx="8229600" cy="4525963"/>
          </a:xfrm>
        </p:spPr>
        <p:txBody>
          <a:bodyPr/>
          <a:lstStyle/>
          <a:p>
            <a:r>
              <a:rPr lang="sl-SI" dirty="0"/>
              <a:t>Opiši javno in zasebno verovanje Rimljanov. Kaj je Panteon?</a:t>
            </a:r>
          </a:p>
        </p:txBody>
      </p:sp>
    </p:spTree>
    <p:extLst>
      <p:ext uri="{BB962C8B-B14F-4D97-AF65-F5344CB8AC3E}">
        <p14:creationId xmlns:p14="http://schemas.microsoft.com/office/powerpoint/2010/main" val="3650448776"/>
      </p:ext>
    </p:extLst>
  </p:cSld>
  <p:clrMapOvr>
    <a:masterClrMapping/>
  </p:clrMapOvr>
  <p:transition spd="slow">
    <p:wip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179512" y="1403508"/>
            <a:ext cx="8770316" cy="5071766"/>
          </a:xfrm>
        </p:spPr>
        <p:txBody>
          <a:bodyPr>
            <a:normAutofit fontScale="55000" lnSpcReduction="20000"/>
          </a:bodyPr>
          <a:lstStyle/>
          <a:p>
            <a:r>
              <a:rPr lang="sl-SI" altLang="sl-SI" sz="5100" dirty="0"/>
              <a:t>    </a:t>
            </a:r>
            <a:r>
              <a:rPr lang="sl-SI" sz="5400" b="1" dirty="0">
                <a:latin typeface="Times New Roman" panose="02020603050405020304" pitchFamily="18" charset="0"/>
                <a:cs typeface="Times New Roman" panose="02020603050405020304" pitchFamily="18" charset="0"/>
              </a:rPr>
              <a:t>Verovanje Rimljanov- javno in zasebno (tolerantni politeisti)</a:t>
            </a:r>
            <a:br>
              <a:rPr lang="sl-SI" sz="5400" b="1" dirty="0">
                <a:latin typeface="Times New Roman" panose="02020603050405020304" pitchFamily="18" charset="0"/>
                <a:cs typeface="Times New Roman" panose="02020603050405020304" pitchFamily="18" charset="0"/>
              </a:rPr>
            </a:br>
            <a:r>
              <a:rPr lang="sl-SI" sz="5400" dirty="0">
                <a:latin typeface="Times New Roman" panose="02020603050405020304" pitchFamily="18" charset="0"/>
                <a:cs typeface="Times New Roman" panose="02020603050405020304" pitchFamily="18" charset="0"/>
              </a:rPr>
              <a:t>-mnogoboštvo po grškem vzoru (</a:t>
            </a:r>
            <a:r>
              <a:rPr lang="sl-SI" sz="5400" b="1" dirty="0">
                <a:latin typeface="Times New Roman" panose="02020603050405020304" pitchFamily="18" charset="0"/>
                <a:cs typeface="Times New Roman" panose="02020603050405020304" pitchFamily="18" charset="0"/>
              </a:rPr>
              <a:t>Jupiter, Junona, Minerva</a:t>
            </a:r>
            <a:r>
              <a:rPr lang="sl-SI" sz="5400" dirty="0">
                <a:latin typeface="Times New Roman" panose="02020603050405020304" pitchFamily="18" charset="0"/>
                <a:cs typeface="Times New Roman" panose="02020603050405020304" pitchFamily="18" charset="0"/>
              </a:rPr>
              <a:t>, Venera, Apolon, Neptun, Mars, Diana, Merkur,..)    </a:t>
            </a:r>
            <a:br>
              <a:rPr lang="sl-SI" sz="5400" dirty="0">
                <a:latin typeface="Times New Roman" panose="02020603050405020304" pitchFamily="18" charset="0"/>
                <a:cs typeface="Times New Roman" panose="02020603050405020304" pitchFamily="18" charset="0"/>
              </a:rPr>
            </a:br>
            <a:r>
              <a:rPr lang="sl-SI" sz="5400" dirty="0">
                <a:latin typeface="Times New Roman" panose="02020603050405020304" pitchFamily="18" charset="0"/>
                <a:cs typeface="Times New Roman" panose="02020603050405020304" pitchFamily="18" charset="0"/>
              </a:rPr>
              <a:t> pomembni templji na </a:t>
            </a:r>
            <a:r>
              <a:rPr lang="sl-SI" sz="5400" dirty="0" err="1">
                <a:latin typeface="Times New Roman" panose="02020603050405020304" pitchFamily="18" charset="0"/>
                <a:cs typeface="Times New Roman" panose="02020603050405020304" pitchFamily="18" charset="0"/>
              </a:rPr>
              <a:t>Kapitolu</a:t>
            </a:r>
            <a:endParaRPr lang="sl-SI" sz="5400" dirty="0">
              <a:latin typeface="Times New Roman" panose="02020603050405020304" pitchFamily="18" charset="0"/>
              <a:cs typeface="Times New Roman" panose="02020603050405020304" pitchFamily="18" charset="0"/>
            </a:endParaRPr>
          </a:p>
          <a:p>
            <a:r>
              <a:rPr lang="sl-SI" sz="5400" dirty="0">
                <a:latin typeface="Times New Roman" panose="02020603050405020304" pitchFamily="18" charset="0"/>
                <a:cs typeface="Times New Roman" panose="02020603050405020304" pitchFamily="18" charset="0"/>
              </a:rPr>
              <a:t>Tempelj vseh bogov Panteon je zgradil v drugem stoletju cesar Hadrijan.</a:t>
            </a:r>
          </a:p>
          <a:p>
            <a:r>
              <a:rPr lang="sl-SI" sz="5400" dirty="0">
                <a:latin typeface="Times New Roman" panose="02020603050405020304" pitchFamily="18" charset="0"/>
                <a:cs typeface="Times New Roman" panose="02020603050405020304" pitchFamily="18" charset="0"/>
              </a:rPr>
              <a:t>Vsi državljani morajo darovati državnim bogovom in vladarju kot bogu, sicer preganjani.</a:t>
            </a:r>
            <a:br>
              <a:rPr lang="sl-SI" sz="5400" dirty="0">
                <a:latin typeface="Times New Roman" panose="02020603050405020304" pitchFamily="18" charset="0"/>
                <a:cs typeface="Times New Roman" panose="02020603050405020304" pitchFamily="18" charset="0"/>
              </a:rPr>
            </a:br>
            <a:r>
              <a:rPr lang="sl-SI" sz="5400" dirty="0">
                <a:latin typeface="Times New Roman" panose="02020603050405020304" pitchFamily="18" charset="0"/>
                <a:cs typeface="Times New Roman" panose="02020603050405020304" pitchFamily="18" charset="0"/>
              </a:rPr>
              <a:t>-Častijo hišne bogove na domačih oltarčkih-lari, mani, penati.</a:t>
            </a:r>
            <a:br>
              <a:rPr lang="sl-SI" sz="5400" dirty="0">
                <a:latin typeface="Times New Roman" panose="02020603050405020304" pitchFamily="18" charset="0"/>
                <a:cs typeface="Times New Roman" panose="02020603050405020304" pitchFamily="18" charset="0"/>
              </a:rPr>
            </a:br>
            <a:endParaRPr lang="sl-SI" altLang="sl-SI" sz="5100" dirty="0"/>
          </a:p>
          <a:p>
            <a:pPr marL="0" indent="0">
              <a:buNone/>
            </a:pPr>
            <a:endParaRPr lang="sl-SI" dirty="0"/>
          </a:p>
        </p:txBody>
      </p:sp>
      <p:pic>
        <p:nvPicPr>
          <p:cNvPr id="6" name="Picture 10" descr="C:\Documents and Settings\user\My Documents\SPLETNE\PREPIS\KVIZIITD\HotPot\memorySlike\stavbe\house-wt.gif">
            <a:hlinkClick r:id="rId3" action="ppaction://hlinksldjump"/>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5339476"/>
      </p:ext>
    </p:extLst>
  </p:cSld>
  <p:clrMapOvr>
    <a:masterClrMapping/>
  </p:clrMapOvr>
  <p:transition spd="slow" advClick="0">
    <p:wip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16</a:t>
            </a:r>
          </a:p>
        </p:txBody>
      </p:sp>
      <p:sp>
        <p:nvSpPr>
          <p:cNvPr id="3" name="Ograda vsebine 2"/>
          <p:cNvSpPr>
            <a:spLocks noGrp="1"/>
          </p:cNvSpPr>
          <p:nvPr>
            <p:ph sz="half" idx="1"/>
          </p:nvPr>
        </p:nvSpPr>
        <p:spPr>
          <a:xfrm>
            <a:off x="457200" y="1600200"/>
            <a:ext cx="7643192" cy="4525963"/>
          </a:xfrm>
        </p:spPr>
        <p:txBody>
          <a:bodyPr/>
          <a:lstStyle/>
          <a:p>
            <a:r>
              <a:rPr lang="sl-SI" dirty="0"/>
              <a:t>Kaj veš o začetniku nove vere, o veri krščanstvu in njenem širjenju? Zakaj so bili kristjani sprva preganjani? Kaj so katakombe? Kdaj krščanstvo postane dovoljena vera in kdaj državna vera?</a:t>
            </a:r>
          </a:p>
          <a:p>
            <a:endParaRPr lang="sl-SI" dirty="0"/>
          </a:p>
        </p:txBody>
      </p:sp>
    </p:spTree>
    <p:extLst>
      <p:ext uri="{BB962C8B-B14F-4D97-AF65-F5344CB8AC3E}">
        <p14:creationId xmlns:p14="http://schemas.microsoft.com/office/powerpoint/2010/main" val="673703412"/>
      </p:ext>
    </p:extLst>
  </p:cSld>
  <p:clrMapOvr>
    <a:masterClrMapping/>
  </p:clrMapOvr>
  <p:transition spd="slow">
    <p:wip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325686" y="1230700"/>
            <a:ext cx="8566794" cy="5078620"/>
          </a:xfrm>
        </p:spPr>
        <p:txBody>
          <a:bodyPr>
            <a:normAutofit fontScale="77500" lnSpcReduction="20000"/>
          </a:bodyPr>
          <a:lstStyle/>
          <a:p>
            <a:r>
              <a:rPr lang="sl-SI" b="1" dirty="0">
                <a:latin typeface="Times New Roman" panose="02020603050405020304" pitchFamily="18" charset="0"/>
                <a:cs typeface="Times New Roman" panose="02020603050405020304" pitchFamily="18" charset="0"/>
              </a:rPr>
              <a:t>Krščanstvo</a:t>
            </a:r>
            <a:r>
              <a:rPr lang="sl-SI" dirty="0">
                <a:latin typeface="Times New Roman" panose="02020603050405020304" pitchFamily="18" charset="0"/>
                <a:cs typeface="Times New Roman" panose="02020603050405020304" pitchFamily="18" charset="0"/>
              </a:rPr>
              <a:t>- pojavi se v </a:t>
            </a:r>
            <a:r>
              <a:rPr lang="sl-SI" b="1" dirty="0">
                <a:latin typeface="Times New Roman" panose="02020603050405020304" pitchFamily="18" charset="0"/>
                <a:cs typeface="Times New Roman" panose="02020603050405020304" pitchFamily="18" charset="0"/>
              </a:rPr>
              <a:t>1. stol. v</a:t>
            </a: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Judeji</a:t>
            </a:r>
            <a:r>
              <a:rPr lang="sl-SI" dirty="0">
                <a:latin typeface="Times New Roman" panose="02020603050405020304" pitchFamily="18" charset="0"/>
                <a:cs typeface="Times New Roman" panose="02020603050405020304" pitchFamily="18" charset="0"/>
              </a:rPr>
              <a:t>, začetnik </a:t>
            </a:r>
            <a:r>
              <a:rPr lang="sl-SI" dirty="0" err="1">
                <a:latin typeface="Times New Roman" panose="02020603050405020304" pitchFamily="18" charset="0"/>
                <a:cs typeface="Times New Roman" panose="02020603050405020304" pitchFamily="18" charset="0"/>
              </a:rPr>
              <a:t>Jesua</a:t>
            </a:r>
            <a:r>
              <a:rPr lang="sl-SI" dirty="0">
                <a:latin typeface="Times New Roman" panose="02020603050405020304" pitchFamily="18" charset="0"/>
                <a:cs typeface="Times New Roman" panose="02020603050405020304" pitchFamily="18" charset="0"/>
              </a:rPr>
              <a:t> </a:t>
            </a:r>
            <a:r>
              <a:rPr lang="sl-SI" dirty="0" err="1">
                <a:latin typeface="Times New Roman" panose="02020603050405020304" pitchFamily="18" charset="0"/>
                <a:cs typeface="Times New Roman" panose="02020603050405020304" pitchFamily="18" charset="0"/>
              </a:rPr>
              <a:t>ben</a:t>
            </a:r>
            <a:r>
              <a:rPr lang="sl-SI" dirty="0">
                <a:latin typeface="Times New Roman" panose="02020603050405020304" pitchFamily="18" charset="0"/>
                <a:cs typeface="Times New Roman" panose="02020603050405020304" pitchFamily="18" charset="0"/>
              </a:rPr>
              <a:t> Josef-Jezus Kristus, glavne </a:t>
            </a:r>
            <a:r>
              <a:rPr lang="sl-SI" b="1" dirty="0">
                <a:latin typeface="Times New Roman" panose="02020603050405020304" pitchFamily="18" charset="0"/>
                <a:cs typeface="Times New Roman" panose="02020603050405020304" pitchFamily="18" charset="0"/>
              </a:rPr>
              <a:t>ideje krščanstva in razlike z judovstvom</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-sledijo mu revni, bolni, zatirani, judovski duhovniki ga obsodijo ščuvanja k uporu, izročijo Rimljanom (</a:t>
            </a:r>
            <a:r>
              <a:rPr lang="sl-SI" dirty="0" err="1">
                <a:latin typeface="Times New Roman" panose="02020603050405020304" pitchFamily="18" charset="0"/>
                <a:cs typeface="Times New Roman" panose="02020603050405020304" pitchFamily="18" charset="0"/>
              </a:rPr>
              <a:t>Poncij</a:t>
            </a:r>
            <a:r>
              <a:rPr lang="sl-SI" dirty="0">
                <a:latin typeface="Times New Roman" panose="02020603050405020304" pitchFamily="18" charset="0"/>
                <a:cs typeface="Times New Roman" panose="02020603050405020304" pitchFamily="18" charset="0"/>
              </a:rPr>
              <a:t> Pilat) in križajo, </a:t>
            </a:r>
            <a:r>
              <a:rPr lang="sl-SI" b="1" dirty="0">
                <a:latin typeface="Times New Roman" panose="02020603050405020304" pitchFamily="18" charset="0"/>
                <a:cs typeface="Times New Roman" panose="02020603050405020304" pitchFamily="18" charset="0"/>
              </a:rPr>
              <a:t>vero v njegovo vstajenje širijo njegovi učenci-apostoli</a:t>
            </a:r>
            <a:r>
              <a:rPr lang="sl-SI" dirty="0">
                <a:latin typeface="Times New Roman" panose="02020603050405020304" pitchFamily="18" charset="0"/>
                <a:cs typeface="Times New Roman" panose="02020603050405020304" pitchFamily="18" charset="0"/>
              </a:rPr>
              <a:t>, </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                    -</a:t>
            </a:r>
            <a:r>
              <a:rPr lang="sl-SI" b="1" dirty="0">
                <a:latin typeface="Times New Roman" panose="02020603050405020304" pitchFamily="18" charset="0"/>
                <a:cs typeface="Times New Roman" panose="02020603050405020304" pitchFamily="18" charset="0"/>
              </a:rPr>
              <a:t>vera preganjana</a:t>
            </a:r>
            <a:r>
              <a:rPr lang="sl-SI" dirty="0">
                <a:latin typeface="Times New Roman" panose="02020603050405020304" pitchFamily="18" charset="0"/>
                <a:cs typeface="Times New Roman" panose="02020603050405020304" pitchFamily="18" charset="0"/>
              </a:rPr>
              <a:t>, ker verujejo v enega boga in noče častiti po božje tudi cesarja, oznanja enakost vseh (podzemna pokopališč, obredi-katakombe, javne usmrtitve)</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Konstantin l. 313- </a:t>
            </a:r>
            <a:r>
              <a:rPr lang="sl-SI" b="1" dirty="0">
                <a:latin typeface="Times New Roman" panose="02020603050405020304" pitchFamily="18" charset="0"/>
                <a:cs typeface="Times New Roman" panose="02020603050405020304" pitchFamily="18" charset="0"/>
              </a:rPr>
              <a:t>dovoljena vera</a:t>
            </a:r>
          </a:p>
          <a:p>
            <a:r>
              <a:rPr lang="sl-SI" b="1" dirty="0">
                <a:latin typeface="Times New Roman" panose="02020603050405020304" pitchFamily="18" charset="0"/>
                <a:cs typeface="Times New Roman" panose="02020603050405020304" pitchFamily="18" charset="0"/>
              </a:rPr>
              <a:t> </a:t>
            </a:r>
            <a:r>
              <a:rPr lang="sl-SI" dirty="0">
                <a:latin typeface="Times New Roman" panose="02020603050405020304" pitchFamily="18" charset="0"/>
                <a:cs typeface="Times New Roman" panose="02020603050405020304" pitchFamily="18" charset="0"/>
              </a:rPr>
              <a:t>Teodozij l. 394-</a:t>
            </a:r>
            <a:r>
              <a:rPr lang="sl-SI" b="1" dirty="0">
                <a:latin typeface="Times New Roman" panose="02020603050405020304" pitchFamily="18" charset="0"/>
                <a:cs typeface="Times New Roman" panose="02020603050405020304" pitchFamily="18" charset="0"/>
              </a:rPr>
              <a:t>državna vera</a:t>
            </a:r>
          </a:p>
          <a:p>
            <a:r>
              <a:rPr lang="sl-SI" altLang="sl-SI" b="1" dirty="0">
                <a:latin typeface="Times New Roman" panose="02020603050405020304" pitchFamily="18" charset="0"/>
                <a:cs typeface="Times New Roman" panose="02020603050405020304" pitchFamily="18" charset="0"/>
              </a:rPr>
              <a:t>V 11. stoletju edina vera v Evropi</a:t>
            </a:r>
            <a:endParaRPr lang="sl-SI" alt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37185332"/>
      </p:ext>
    </p:extLst>
  </p:cSld>
  <p:clrMapOvr>
    <a:masterClrMapping/>
  </p:clrMapOvr>
  <p:transition spd="slow" advClick="0">
    <p:wip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17</a:t>
            </a:r>
          </a:p>
        </p:txBody>
      </p:sp>
      <p:sp>
        <p:nvSpPr>
          <p:cNvPr id="3" name="Ograda vsebine 2"/>
          <p:cNvSpPr>
            <a:spLocks noGrp="1"/>
          </p:cNvSpPr>
          <p:nvPr>
            <p:ph sz="half" idx="1"/>
          </p:nvPr>
        </p:nvSpPr>
        <p:spPr/>
        <p:txBody>
          <a:bodyPr/>
          <a:lstStyle/>
          <a:p>
            <a:r>
              <a:rPr lang="sl-SI" dirty="0"/>
              <a:t>Opiši dosežke rimske kulture in znanosti. Kdo so bili Tit Livij, Tacit, Jožef Flavij, </a:t>
            </a:r>
            <a:r>
              <a:rPr lang="sl-SI" dirty="0" err="1"/>
              <a:t>Strabon</a:t>
            </a:r>
            <a:r>
              <a:rPr lang="sl-SI" dirty="0"/>
              <a:t>, </a:t>
            </a:r>
            <a:r>
              <a:rPr lang="sl-SI" dirty="0" err="1"/>
              <a:t>Galen</a:t>
            </a:r>
            <a:r>
              <a:rPr lang="sl-SI" dirty="0"/>
              <a:t>, Vergil, Seneka, </a:t>
            </a:r>
            <a:r>
              <a:rPr lang="sl-SI" dirty="0" err="1"/>
              <a:t>Cicero</a:t>
            </a:r>
            <a:r>
              <a:rPr lang="sl-SI" dirty="0"/>
              <a:t>?</a:t>
            </a:r>
          </a:p>
          <a:p>
            <a:endParaRPr lang="sl-SI" dirty="0"/>
          </a:p>
        </p:txBody>
      </p:sp>
    </p:spTree>
    <p:extLst>
      <p:ext uri="{BB962C8B-B14F-4D97-AF65-F5344CB8AC3E}">
        <p14:creationId xmlns:p14="http://schemas.microsoft.com/office/powerpoint/2010/main" val="3205280055"/>
      </p:ext>
    </p:extLst>
  </p:cSld>
  <p:clrMapOvr>
    <a:masterClrMapping/>
  </p:clrMapOvr>
  <p:transition spd="slow">
    <p:wip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99640" y="1122413"/>
            <a:ext cx="8504808" cy="5186907"/>
          </a:xfrm>
        </p:spPr>
        <p:txBody>
          <a:bodyPr>
            <a:noAutofit/>
          </a:bodyPr>
          <a:lstStyle/>
          <a:p>
            <a:r>
              <a:rPr lang="sl-SI" sz="2400" b="1" dirty="0">
                <a:latin typeface="Times New Roman" panose="02020603050405020304" pitchFamily="18" charset="0"/>
                <a:cs typeface="Times New Roman" panose="02020603050405020304" pitchFamily="18" charset="0"/>
              </a:rPr>
              <a:t>Znanost-</a:t>
            </a:r>
          </a:p>
          <a:p>
            <a:r>
              <a:rPr lang="sl-SI" sz="2400" dirty="0">
                <a:latin typeface="Times New Roman" panose="02020603050405020304" pitchFamily="18" charset="0"/>
                <a:cs typeface="Times New Roman" panose="02020603050405020304" pitchFamily="18" charset="0"/>
              </a:rPr>
              <a:t>-zgodovina (Tacit, Tit Livij, Jožef Flavij), geografija (</a:t>
            </a:r>
            <a:r>
              <a:rPr lang="sl-SI" sz="2400" dirty="0" err="1">
                <a:latin typeface="Times New Roman" panose="02020603050405020304" pitchFamily="18" charset="0"/>
                <a:cs typeface="Times New Roman" panose="02020603050405020304" pitchFamily="18" charset="0"/>
              </a:rPr>
              <a:t>Strabon</a:t>
            </a:r>
            <a:r>
              <a:rPr lang="sl-SI" sz="2400" dirty="0">
                <a:latin typeface="Times New Roman" panose="02020603050405020304" pitchFamily="18" charset="0"/>
                <a:cs typeface="Times New Roman" panose="02020603050405020304" pitchFamily="18" charset="0"/>
              </a:rPr>
              <a:t>)</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-rimsko pravo (zakoni na 12 ploščicah-podlaga današnjemu evropskemu pravu)</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 filozofija (Seneka) </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 medicina (</a:t>
            </a:r>
            <a:r>
              <a:rPr lang="sl-SI" sz="2400" dirty="0" err="1">
                <a:latin typeface="Times New Roman" panose="02020603050405020304" pitchFamily="18" charset="0"/>
                <a:cs typeface="Times New Roman" panose="02020603050405020304" pitchFamily="18" charset="0"/>
              </a:rPr>
              <a:t>Galen</a:t>
            </a:r>
            <a:r>
              <a:rPr lang="sl-SI" sz="2400" dirty="0">
                <a:latin typeface="Times New Roman" panose="02020603050405020304" pitchFamily="18" charset="0"/>
                <a:cs typeface="Times New Roman" panose="02020603050405020304" pitchFamily="18" charset="0"/>
              </a:rPr>
              <a:t>)</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-rimske številke, pisava latinica (sprva še grščina)</a:t>
            </a:r>
            <a:br>
              <a:rPr lang="sl-SI" sz="2400" b="1" dirty="0">
                <a:latin typeface="Times New Roman" panose="02020603050405020304" pitchFamily="18" charset="0"/>
                <a:cs typeface="Times New Roman" panose="02020603050405020304" pitchFamily="18" charset="0"/>
              </a:rPr>
            </a:br>
            <a:r>
              <a:rPr lang="sl-SI" sz="2400" b="1" dirty="0">
                <a:latin typeface="Times New Roman" panose="02020603050405020304" pitchFamily="18" charset="0"/>
                <a:cs typeface="Times New Roman" panose="02020603050405020304" pitchFamily="18" charset="0"/>
              </a:rPr>
              <a:t>Kultura-</a:t>
            </a:r>
            <a:br>
              <a:rPr lang="sl-SI" sz="2400" b="1"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-gradbeništvo (zmes podobna betonu, oboki, loki, kupole,..)</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-kiparstvo (realistični kipi)</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-slikarstvo (reliefi, freske, mozaiki –bogate najdbe celega mesta v Pompejih pri Neaplju, ki ga je v 1. stoletju uničil izbruh vulkana Vezuva)</a:t>
            </a:r>
            <a:br>
              <a:rPr lang="sl-SI" sz="2400" dirty="0">
                <a:latin typeface="Times New Roman" panose="02020603050405020304" pitchFamily="18" charset="0"/>
                <a:cs typeface="Times New Roman" panose="02020603050405020304" pitchFamily="18" charset="0"/>
              </a:rPr>
            </a:br>
            <a:r>
              <a:rPr lang="sl-SI" sz="2400" dirty="0">
                <a:latin typeface="Times New Roman" panose="02020603050405020304" pitchFamily="18" charset="0"/>
                <a:cs typeface="Times New Roman" panose="02020603050405020304" pitchFamily="18" charset="0"/>
              </a:rPr>
              <a:t>-književnost (Vergil-Eneida), govorništvo (</a:t>
            </a:r>
            <a:r>
              <a:rPr lang="sl-SI" sz="2400" dirty="0" err="1">
                <a:latin typeface="Times New Roman" panose="02020603050405020304" pitchFamily="18" charset="0"/>
                <a:cs typeface="Times New Roman" panose="02020603050405020304" pitchFamily="18" charset="0"/>
              </a:rPr>
              <a:t>Cicero</a:t>
            </a:r>
            <a:r>
              <a:rPr lang="sl-SI" sz="2400" dirty="0">
                <a:latin typeface="Times New Roman" panose="02020603050405020304" pitchFamily="18" charset="0"/>
                <a:cs typeface="Times New Roman" panose="02020603050405020304" pitchFamily="18" charset="0"/>
              </a:rPr>
              <a:t>), gledališče</a:t>
            </a:r>
            <a:br>
              <a:rPr lang="sl-SI" sz="2400" dirty="0">
                <a:latin typeface="Times New Roman" panose="02020603050405020304" pitchFamily="18" charset="0"/>
                <a:cs typeface="Times New Roman" panose="02020603050405020304" pitchFamily="18" charset="0"/>
              </a:rPr>
            </a:br>
            <a:endParaRPr lang="sl-SI" sz="2400"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5326646"/>
      </p:ext>
    </p:extLst>
  </p:cSld>
  <p:clrMapOvr>
    <a:masterClrMapping/>
  </p:clrMapOvr>
  <p:transition spd="slow" advClick="0">
    <p:wip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18</a:t>
            </a:r>
          </a:p>
        </p:txBody>
      </p:sp>
      <p:sp>
        <p:nvSpPr>
          <p:cNvPr id="3" name="Ograda vsebine 2"/>
          <p:cNvSpPr>
            <a:spLocks noGrp="1"/>
          </p:cNvSpPr>
          <p:nvPr>
            <p:ph sz="half" idx="1"/>
          </p:nvPr>
        </p:nvSpPr>
        <p:spPr>
          <a:xfrm>
            <a:off x="457200" y="1600200"/>
            <a:ext cx="8003232" cy="4525963"/>
          </a:xfrm>
        </p:spPr>
        <p:txBody>
          <a:bodyPr/>
          <a:lstStyle/>
          <a:p>
            <a:r>
              <a:rPr lang="sl-SI" dirty="0"/>
              <a:t>Opiši gospodarstvo, bivališča, prehrano, razvedrilo Rimljanov.</a:t>
            </a:r>
          </a:p>
        </p:txBody>
      </p:sp>
      <p:sp>
        <p:nvSpPr>
          <p:cNvPr id="4" name="AutoShape 2" descr="Rezultat iskanja slik za animated eart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spTree>
    <p:extLst>
      <p:ext uri="{BB962C8B-B14F-4D97-AF65-F5344CB8AC3E}">
        <p14:creationId xmlns:p14="http://schemas.microsoft.com/office/powerpoint/2010/main" val="2090706898"/>
      </p:ext>
    </p:extLst>
  </p:cSld>
  <p:clrMapOvr>
    <a:masterClrMapping/>
  </p:clrMapOvr>
  <p:transition spd="slow">
    <p:wip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310878" y="1164395"/>
            <a:ext cx="8624142" cy="5539754"/>
          </a:xfrm>
        </p:spPr>
        <p:txBody>
          <a:bodyPr>
            <a:normAutofit fontScale="77500" lnSpcReduction="20000"/>
          </a:bodyPr>
          <a:lstStyle/>
          <a:p>
            <a:r>
              <a:rPr lang="sl-SI" sz="2800" b="1" dirty="0">
                <a:latin typeface="Times New Roman" panose="02020603050405020304" pitchFamily="18" charset="0"/>
                <a:cs typeface="Times New Roman" panose="02020603050405020304" pitchFamily="18" charset="0"/>
              </a:rPr>
              <a:t>Velik razvoj kmetijstva, razmah obrti in trgovine, pomen rimskih cest (miljnik).</a:t>
            </a:r>
            <a:br>
              <a:rPr lang="sl-SI" sz="2800" b="1" dirty="0">
                <a:latin typeface="Times New Roman" panose="02020603050405020304" pitchFamily="18" charset="0"/>
                <a:cs typeface="Times New Roman" panose="02020603050405020304" pitchFamily="18" charset="0"/>
              </a:rPr>
            </a:br>
            <a:endParaRPr lang="sl-SI" sz="2800" b="1" dirty="0">
              <a:latin typeface="Times New Roman" panose="02020603050405020304" pitchFamily="18" charset="0"/>
              <a:cs typeface="Times New Roman" panose="02020603050405020304" pitchFamily="18" charset="0"/>
            </a:endParaRPr>
          </a:p>
          <a:p>
            <a:r>
              <a:rPr lang="sl-SI" sz="2800" b="1" dirty="0">
                <a:latin typeface="Times New Roman" panose="02020603050405020304" pitchFamily="18" charset="0"/>
                <a:cs typeface="Times New Roman" panose="02020603050405020304" pitchFamily="18" charset="0"/>
              </a:rPr>
              <a:t>Bivališča</a:t>
            </a:r>
            <a:r>
              <a:rPr lang="sl-SI" sz="2800" dirty="0">
                <a:latin typeface="Times New Roman" panose="02020603050405020304" pitchFamily="18" charset="0"/>
                <a:cs typeface="Times New Roman" panose="02020603050405020304" pitchFamily="18" charset="0"/>
              </a:rPr>
              <a:t> (v mestu za revne bloki= insule, za bogate pa vile z atrijem, na deželi male kmetije ali veleposesti-latifundiji)</a:t>
            </a:r>
            <a:endParaRPr lang="sl-SI" sz="2800" b="1" dirty="0">
              <a:latin typeface="Times New Roman" panose="02020603050405020304" pitchFamily="18" charset="0"/>
              <a:cs typeface="Times New Roman" panose="02020603050405020304" pitchFamily="18" charset="0"/>
            </a:endParaRPr>
          </a:p>
          <a:p>
            <a:r>
              <a:rPr lang="sl-SI" sz="2800" b="1" dirty="0">
                <a:latin typeface="Times New Roman" panose="02020603050405020304" pitchFamily="18" charset="0"/>
                <a:cs typeface="Times New Roman" panose="02020603050405020304" pitchFamily="18" charset="0"/>
              </a:rPr>
              <a:t>Navade pri jedi </a:t>
            </a:r>
            <a:r>
              <a:rPr lang="sl-SI" sz="2800" dirty="0">
                <a:latin typeface="Times New Roman" panose="02020603050405020304" pitchFamily="18" charset="0"/>
                <a:cs typeface="Times New Roman" panose="02020603050405020304" pitchFamily="18" charset="0"/>
              </a:rPr>
              <a:t>(glavna jed večerja, moški jedo leže, ženske sede, uporabljajo nož in žlico, ne pa vilice, jedo tudi z rokami in roke umivajo z vodo)</a:t>
            </a:r>
            <a:br>
              <a:rPr lang="sl-SI" sz="2800" dirty="0">
                <a:latin typeface="Times New Roman" panose="02020603050405020304" pitchFamily="18" charset="0"/>
                <a:cs typeface="Times New Roman" panose="02020603050405020304" pitchFamily="18" charset="0"/>
              </a:rPr>
            </a:br>
            <a:r>
              <a:rPr lang="sl-SI" sz="2800" dirty="0">
                <a:latin typeface="Times New Roman" panose="02020603050405020304" pitchFamily="18" charset="0"/>
                <a:cs typeface="Times New Roman" panose="02020603050405020304" pitchFamily="18" charset="0"/>
              </a:rPr>
              <a:t>P</a:t>
            </a:r>
            <a:r>
              <a:rPr lang="sl-SI" sz="2800" b="1" dirty="0">
                <a:latin typeface="Times New Roman" panose="02020603050405020304" pitchFamily="18" charset="0"/>
                <a:cs typeface="Times New Roman" panose="02020603050405020304" pitchFamily="18" charset="0"/>
              </a:rPr>
              <a:t>ijača</a:t>
            </a:r>
            <a:r>
              <a:rPr lang="sl-SI" sz="2800" dirty="0">
                <a:latin typeface="Times New Roman" panose="02020603050405020304" pitchFamily="18" charset="0"/>
                <a:cs typeface="Times New Roman" panose="02020603050405020304" pitchFamily="18" charset="0"/>
              </a:rPr>
              <a:t> (vino mešajo z vodo, </a:t>
            </a:r>
            <a:r>
              <a:rPr lang="sl-SI" sz="2800" dirty="0" err="1">
                <a:latin typeface="Times New Roman" panose="02020603050405020304" pitchFamily="18" charset="0"/>
                <a:cs typeface="Times New Roman" panose="02020603050405020304" pitchFamily="18" charset="0"/>
              </a:rPr>
              <a:t>muslum</a:t>
            </a:r>
            <a:r>
              <a:rPr lang="sl-SI" sz="2800" dirty="0">
                <a:latin typeface="Times New Roman" panose="02020603050405020304" pitchFamily="18" charset="0"/>
                <a:cs typeface="Times New Roman" panose="02020603050405020304" pitchFamily="18" charset="0"/>
              </a:rPr>
              <a:t>)</a:t>
            </a:r>
            <a:br>
              <a:rPr lang="sl-SI" sz="2800" dirty="0">
                <a:latin typeface="Times New Roman" panose="02020603050405020304" pitchFamily="18" charset="0"/>
                <a:cs typeface="Times New Roman" panose="02020603050405020304" pitchFamily="18" charset="0"/>
              </a:rPr>
            </a:br>
            <a:r>
              <a:rPr lang="sl-SI" sz="2800" b="1" dirty="0">
                <a:latin typeface="Times New Roman" panose="02020603050405020304" pitchFamily="18" charset="0"/>
                <a:cs typeface="Times New Roman" panose="02020603050405020304" pitchFamily="18" charset="0"/>
              </a:rPr>
              <a:t>Hrana revnih </a:t>
            </a:r>
            <a:r>
              <a:rPr lang="sl-SI" sz="2800" dirty="0">
                <a:latin typeface="Times New Roman" panose="02020603050405020304" pitchFamily="18" charset="0"/>
                <a:cs typeface="Times New Roman" panose="02020603050405020304" pitchFamily="18" charset="0"/>
              </a:rPr>
              <a:t>(zajtrk-kruh s česnom in voda, kosilo- malo, večerja-zelenjava, črn kruh) </a:t>
            </a:r>
            <a:r>
              <a:rPr lang="sl-SI" sz="2800" b="1" dirty="0">
                <a:latin typeface="Times New Roman" panose="02020603050405020304" pitchFamily="18" charset="0"/>
                <a:cs typeface="Times New Roman" panose="02020603050405020304" pitchFamily="18" charset="0"/>
              </a:rPr>
              <a:t>bogatih </a:t>
            </a:r>
            <a:r>
              <a:rPr lang="sl-SI" sz="2800" dirty="0">
                <a:latin typeface="Times New Roman" panose="02020603050405020304" pitchFamily="18" charset="0"/>
                <a:cs typeface="Times New Roman" panose="02020603050405020304" pitchFamily="18" charset="0"/>
              </a:rPr>
              <a:t>(več vrst mesa, bogate pojedine sestavlja več jedi)</a:t>
            </a:r>
          </a:p>
          <a:p>
            <a:r>
              <a:rPr lang="sl-SI" sz="2800" b="1" dirty="0">
                <a:latin typeface="Times New Roman" panose="02020603050405020304" pitchFamily="18" charset="0"/>
                <a:cs typeface="Times New Roman" panose="02020603050405020304" pitchFamily="18" charset="0"/>
              </a:rPr>
              <a:t>Oblačila, obutev</a:t>
            </a:r>
            <a:r>
              <a:rPr lang="sl-SI" sz="2800" dirty="0">
                <a:latin typeface="Times New Roman" panose="02020603050405020304" pitchFamily="18" charset="0"/>
                <a:cs typeface="Times New Roman" panose="02020603050405020304" pitchFamily="18" charset="0"/>
              </a:rPr>
              <a:t> (moški svobodni državljani nosijo tuniko s togo čez levo ramo, ženske nosijo tunike z ogrinjali, sandale) </a:t>
            </a:r>
            <a:br>
              <a:rPr lang="sl-SI" sz="2800" dirty="0">
                <a:latin typeface="Times New Roman" panose="02020603050405020304" pitchFamily="18" charset="0"/>
                <a:cs typeface="Times New Roman" panose="02020603050405020304" pitchFamily="18" charset="0"/>
              </a:rPr>
            </a:br>
            <a:endParaRPr lang="sl-SI" sz="2800" dirty="0">
              <a:latin typeface="Times New Roman" panose="02020603050405020304" pitchFamily="18" charset="0"/>
              <a:cs typeface="Times New Roman" panose="02020603050405020304" pitchFamily="18" charset="0"/>
            </a:endParaRPr>
          </a:p>
          <a:p>
            <a:r>
              <a:rPr lang="sl-SI" sz="2800" dirty="0">
                <a:latin typeface="Times New Roman" panose="02020603050405020304" pitchFamily="18" charset="0"/>
                <a:cs typeface="Times New Roman" panose="02020603050405020304" pitchFamily="18" charset="0"/>
              </a:rPr>
              <a:t>R</a:t>
            </a:r>
            <a:r>
              <a:rPr lang="sl-SI" sz="2800" b="1" dirty="0">
                <a:latin typeface="Times New Roman" panose="02020603050405020304" pitchFamily="18" charset="0"/>
                <a:cs typeface="Times New Roman" panose="02020603050405020304" pitchFamily="18" charset="0"/>
              </a:rPr>
              <a:t>azvedrilo za bogate </a:t>
            </a:r>
            <a:r>
              <a:rPr lang="sl-SI" sz="2800" dirty="0">
                <a:latin typeface="Times New Roman" panose="02020603050405020304" pitchFamily="18" charset="0"/>
                <a:cs typeface="Times New Roman" panose="02020603050405020304" pitchFamily="18" charset="0"/>
              </a:rPr>
              <a:t>-pojedine, gledališče, obisk term (ženske dopoldne) s telovadnico, igralnico in knjižnico</a:t>
            </a:r>
            <a:br>
              <a:rPr lang="sl-SI" sz="2800" dirty="0">
                <a:latin typeface="Times New Roman" panose="02020603050405020304" pitchFamily="18" charset="0"/>
                <a:cs typeface="Times New Roman" panose="02020603050405020304" pitchFamily="18" charset="0"/>
              </a:rPr>
            </a:br>
            <a:r>
              <a:rPr lang="sl-SI" sz="2800" dirty="0">
                <a:latin typeface="Times New Roman" panose="02020603050405020304" pitchFamily="18" charset="0"/>
                <a:cs typeface="Times New Roman" panose="02020603050405020304" pitchFamily="18" charset="0"/>
              </a:rPr>
              <a:t>                    </a:t>
            </a:r>
            <a:r>
              <a:rPr lang="sl-SI" sz="2800" b="1" dirty="0">
                <a:latin typeface="Times New Roman" panose="02020603050405020304" pitchFamily="18" charset="0"/>
                <a:cs typeface="Times New Roman" panose="02020603050405020304" pitchFamily="18" charset="0"/>
              </a:rPr>
              <a:t>za revne </a:t>
            </a:r>
            <a:r>
              <a:rPr lang="sl-SI" sz="2800" dirty="0">
                <a:latin typeface="Times New Roman" panose="02020603050405020304" pitchFamily="18" charset="0"/>
                <a:cs typeface="Times New Roman" panose="02020603050405020304" pitchFamily="18" charset="0"/>
              </a:rPr>
              <a:t>-</a:t>
            </a:r>
            <a:r>
              <a:rPr lang="sl-SI" sz="2800" b="1" dirty="0">
                <a:latin typeface="Times New Roman" panose="02020603050405020304" pitchFamily="18" charset="0"/>
                <a:cs typeface="Times New Roman" panose="02020603050405020304" pitchFamily="18" charset="0"/>
              </a:rPr>
              <a:t>bitke gladiatorjev </a:t>
            </a:r>
            <a:r>
              <a:rPr lang="sl-SI" sz="2800" dirty="0">
                <a:latin typeface="Times New Roman" panose="02020603050405020304" pitchFamily="18" charset="0"/>
                <a:cs typeface="Times New Roman" panose="02020603050405020304" pitchFamily="18" charset="0"/>
              </a:rPr>
              <a:t>v arenah, dirke z vozovi na hipodromih, delitev žita in denarnih podpor</a:t>
            </a:r>
            <a:endParaRPr lang="sl-SI" sz="2800" dirty="0">
              <a:solidFill>
                <a:schemeClr val="tx1"/>
              </a:solidFill>
            </a:endParaRPr>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3337627"/>
      </p:ext>
    </p:extLst>
  </p:cSld>
  <p:clrMapOvr>
    <a:masterClrMapping/>
  </p:clrMapOvr>
  <p:transition spd="slow" advClick="0">
    <p:wip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19</a:t>
            </a:r>
          </a:p>
        </p:txBody>
      </p:sp>
      <p:sp>
        <p:nvSpPr>
          <p:cNvPr id="3" name="Ograda vsebine 2"/>
          <p:cNvSpPr>
            <a:spLocks noGrp="1"/>
          </p:cNvSpPr>
          <p:nvPr>
            <p:ph sz="half" idx="1"/>
          </p:nvPr>
        </p:nvSpPr>
        <p:spPr/>
        <p:txBody>
          <a:bodyPr/>
          <a:lstStyle/>
          <a:p>
            <a:r>
              <a:rPr lang="sl-SI" dirty="0"/>
              <a:t>Opiši družino in vzgojo otrok pri Rimljanih.</a:t>
            </a:r>
          </a:p>
        </p:txBody>
      </p:sp>
    </p:spTree>
    <p:extLst>
      <p:ext uri="{BB962C8B-B14F-4D97-AF65-F5344CB8AC3E}">
        <p14:creationId xmlns:p14="http://schemas.microsoft.com/office/powerpoint/2010/main" val="2987656681"/>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251520" y="1124744"/>
            <a:ext cx="8208912" cy="5001419"/>
          </a:xfrm>
        </p:spPr>
        <p:txBody>
          <a:bodyPr>
            <a:normAutofit fontScale="70000" lnSpcReduction="20000"/>
          </a:bodyPr>
          <a:lstStyle/>
          <a:p>
            <a:r>
              <a:rPr lang="sl-SI" dirty="0"/>
              <a:t>-</a:t>
            </a:r>
            <a:r>
              <a:rPr lang="sl-SI" sz="4000" b="1" dirty="0">
                <a:latin typeface="Times New Roman" panose="02020603050405020304" pitchFamily="18" charset="0"/>
                <a:cs typeface="Times New Roman" panose="02020603050405020304" pitchFamily="18" charset="0"/>
              </a:rPr>
              <a:t>Na Apeninskem polotoku živijo v 8.stol. pr. Kr.</a:t>
            </a:r>
            <a:r>
              <a:rPr lang="sl-SI" sz="4000" dirty="0">
                <a:latin typeface="Times New Roman" panose="02020603050405020304" pitchFamily="18" charset="0"/>
                <a:cs typeface="Times New Roman" panose="02020603050405020304" pitchFamily="18" charset="0"/>
              </a:rPr>
              <a:t>-na S Kelti, Veneti, na SZ Etruščani(Toskana), v osrednjem delu </a:t>
            </a:r>
            <a:r>
              <a:rPr lang="sl-SI" sz="4000" dirty="0" err="1">
                <a:latin typeface="Times New Roman" panose="02020603050405020304" pitchFamily="18" charset="0"/>
                <a:cs typeface="Times New Roman" panose="02020603050405020304" pitchFamily="18" charset="0"/>
              </a:rPr>
              <a:t>Italiki</a:t>
            </a:r>
            <a:r>
              <a:rPr lang="sl-SI" sz="4000" dirty="0">
                <a:latin typeface="Times New Roman" panose="02020603050405020304" pitchFamily="18" charset="0"/>
                <a:cs typeface="Times New Roman" panose="02020603050405020304" pitchFamily="18" charset="0"/>
              </a:rPr>
              <a:t> (Latini, Sabini, Umbrijci, </a:t>
            </a:r>
            <a:r>
              <a:rPr lang="sl-SI" sz="4000" dirty="0" err="1">
                <a:latin typeface="Times New Roman" panose="02020603050405020304" pitchFamily="18" charset="0"/>
                <a:cs typeface="Times New Roman" panose="02020603050405020304" pitchFamily="18" charset="0"/>
              </a:rPr>
              <a:t>Samniti</a:t>
            </a:r>
            <a:r>
              <a:rPr lang="sl-SI" sz="4000" dirty="0">
                <a:latin typeface="Times New Roman" panose="02020603050405020304" pitchFamily="18" charset="0"/>
                <a:cs typeface="Times New Roman" panose="02020603050405020304" pitchFamily="18" charset="0"/>
              </a:rPr>
              <a:t>), na J Grki in Feničani ter </a:t>
            </a:r>
            <a:r>
              <a:rPr lang="sl-SI" sz="4000" dirty="0" err="1">
                <a:latin typeface="Times New Roman" panose="02020603050405020304" pitchFamily="18" charset="0"/>
                <a:cs typeface="Times New Roman" panose="02020603050405020304" pitchFamily="18" charset="0"/>
              </a:rPr>
              <a:t>Japigi</a:t>
            </a:r>
            <a:r>
              <a:rPr lang="sl-SI" sz="4000" dirty="0">
                <a:latin typeface="Times New Roman" panose="02020603050405020304" pitchFamily="18" charset="0"/>
                <a:cs typeface="Times New Roman" panose="02020603050405020304" pitchFamily="18" charset="0"/>
              </a:rPr>
              <a:t> (Iliri).</a:t>
            </a:r>
          </a:p>
          <a:p>
            <a:br>
              <a:rPr lang="sl-SI" sz="4000" dirty="0">
                <a:latin typeface="Times New Roman" panose="02020603050405020304" pitchFamily="18" charset="0"/>
                <a:cs typeface="Times New Roman" panose="02020603050405020304" pitchFamily="18" charset="0"/>
              </a:rPr>
            </a:br>
            <a:r>
              <a:rPr lang="sl-SI" sz="4000" dirty="0">
                <a:latin typeface="Times New Roman" panose="02020603050405020304" pitchFamily="18" charset="0"/>
                <a:cs typeface="Times New Roman" panose="02020603050405020304" pitchFamily="18" charset="0"/>
              </a:rPr>
              <a:t>- </a:t>
            </a:r>
            <a:r>
              <a:rPr lang="sl-SI" sz="4000" b="1" dirty="0">
                <a:latin typeface="Times New Roman" panose="02020603050405020304" pitchFamily="18" charset="0"/>
                <a:cs typeface="Times New Roman" panose="02020603050405020304" pitchFamily="18" charset="0"/>
              </a:rPr>
              <a:t>Etruščani</a:t>
            </a:r>
            <a:r>
              <a:rPr lang="sl-SI" sz="4000" dirty="0">
                <a:latin typeface="Times New Roman" panose="02020603050405020304" pitchFamily="18" charset="0"/>
                <a:cs typeface="Times New Roman" panose="02020603050405020304" pitchFamily="18" charset="0"/>
              </a:rPr>
              <a:t>-živeli so med reko Tibero in Arnom, med Tirenskim morjem in Apenini</a:t>
            </a:r>
            <a:br>
              <a:rPr lang="sl-SI" sz="4000" dirty="0">
                <a:latin typeface="Times New Roman" panose="02020603050405020304" pitchFamily="18" charset="0"/>
                <a:cs typeface="Times New Roman" panose="02020603050405020304" pitchFamily="18" charset="0"/>
              </a:rPr>
            </a:br>
            <a:r>
              <a:rPr lang="sl-SI" sz="4000" dirty="0">
                <a:latin typeface="Times New Roman" panose="02020603050405020304" pitchFamily="18" charset="0"/>
                <a:cs typeface="Times New Roman" panose="02020603050405020304" pitchFamily="18" charset="0"/>
              </a:rPr>
              <a:t>                -razvita </a:t>
            </a:r>
            <a:r>
              <a:rPr lang="sl-SI" sz="4000" b="1" dirty="0">
                <a:latin typeface="Times New Roman" panose="02020603050405020304" pitchFamily="18" charset="0"/>
                <a:cs typeface="Times New Roman" panose="02020603050405020304" pitchFamily="18" charset="0"/>
              </a:rPr>
              <a:t>pomorska trgovina</a:t>
            </a:r>
            <a:r>
              <a:rPr lang="sl-SI" sz="4000" dirty="0">
                <a:latin typeface="Times New Roman" panose="02020603050405020304" pitchFamily="18" charset="0"/>
                <a:cs typeface="Times New Roman" panose="02020603050405020304" pitchFamily="18" charset="0"/>
              </a:rPr>
              <a:t>, ohranjene nekropole-grobnice in glineni </a:t>
            </a:r>
            <a:r>
              <a:rPr lang="sl-SI" sz="4000" b="1" dirty="0">
                <a:latin typeface="Times New Roman" panose="02020603050405020304" pitchFamily="18" charset="0"/>
                <a:cs typeface="Times New Roman" panose="02020603050405020304" pitchFamily="18" charset="0"/>
              </a:rPr>
              <a:t>sarkofagi </a:t>
            </a:r>
            <a:r>
              <a:rPr lang="sl-SI" sz="4000" dirty="0">
                <a:latin typeface="Times New Roman" panose="02020603050405020304" pitchFamily="18" charset="0"/>
                <a:cs typeface="Times New Roman" panose="02020603050405020304" pitchFamily="18" charset="0"/>
              </a:rPr>
              <a:t>(položaj žene enakopraven možu), nerazvozlana pisava, dobri </a:t>
            </a:r>
            <a:r>
              <a:rPr lang="sl-SI" sz="4000" b="1" dirty="0">
                <a:latin typeface="Times New Roman" panose="02020603050405020304" pitchFamily="18" charset="0"/>
                <a:cs typeface="Times New Roman" panose="02020603050405020304" pitchFamily="18" charset="0"/>
              </a:rPr>
              <a:t>obdelovalci kovin, gline, gradbeništvo!</a:t>
            </a:r>
            <a:br>
              <a:rPr lang="sl-SI" sz="4000" dirty="0">
                <a:latin typeface="Times New Roman" panose="02020603050405020304" pitchFamily="18" charset="0"/>
                <a:cs typeface="Times New Roman" panose="02020603050405020304" pitchFamily="18" charset="0"/>
              </a:rPr>
            </a:br>
            <a:r>
              <a:rPr lang="sl-SI" sz="4000" dirty="0">
                <a:latin typeface="Times New Roman" panose="02020603050405020304" pitchFamily="18" charset="0"/>
                <a:cs typeface="Times New Roman" panose="02020603050405020304" pitchFamily="18" charset="0"/>
              </a:rPr>
              <a:t>- </a:t>
            </a:r>
            <a:r>
              <a:rPr lang="sl-SI" sz="4000" b="1" dirty="0">
                <a:latin typeface="Times New Roman" panose="02020603050405020304" pitchFamily="18" charset="0"/>
                <a:cs typeface="Times New Roman" panose="02020603050405020304" pitchFamily="18" charset="0"/>
              </a:rPr>
              <a:t>Rimljani se učijo od njih gradnje cest, mostov, obokov in vodovoda! </a:t>
            </a:r>
            <a:endParaRPr lang="sl-SI" sz="4000"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3373825"/>
      </p:ext>
    </p:extLst>
  </p:cSld>
  <p:clrMapOvr>
    <a:masterClrMapping/>
  </p:clrMapOvr>
  <p:transition spd="slow" advClick="0">
    <p:push dir="u"/>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323427" y="1110759"/>
            <a:ext cx="8784976" cy="5112568"/>
          </a:xfrm>
        </p:spPr>
        <p:txBody>
          <a:bodyPr>
            <a:noAutofit/>
          </a:bodyPr>
          <a:lstStyle/>
          <a:p>
            <a:pPr>
              <a:defRPr/>
            </a:pPr>
            <a:r>
              <a:rPr lang="sl-SI" sz="2400" dirty="0">
                <a:latin typeface="Times New Roman" panose="02020603050405020304" pitchFamily="18" charset="0"/>
                <a:cs typeface="Times New Roman" panose="02020603050405020304" pitchFamily="18" charset="0"/>
              </a:rPr>
              <a:t>-</a:t>
            </a:r>
            <a:r>
              <a:rPr lang="sl-SI" sz="3200" b="1" dirty="0">
                <a:latin typeface="Times New Roman" panose="02020603050405020304" pitchFamily="18" charset="0"/>
                <a:cs typeface="Times New Roman" panose="02020603050405020304" pitchFamily="18" charset="0"/>
              </a:rPr>
              <a:t>družina</a:t>
            </a:r>
            <a:r>
              <a:rPr lang="sl-SI" sz="3200" dirty="0">
                <a:latin typeface="Times New Roman" panose="02020603050405020304" pitchFamily="18" charset="0"/>
                <a:cs typeface="Times New Roman" panose="02020603050405020304" pitchFamily="18" charset="0"/>
              </a:rPr>
              <a:t> (pater </a:t>
            </a:r>
            <a:r>
              <a:rPr lang="sl-SI" sz="3200" dirty="0" err="1">
                <a:latin typeface="Times New Roman" panose="02020603050405020304" pitchFamily="18" charset="0"/>
                <a:cs typeface="Times New Roman" panose="02020603050405020304" pitchFamily="18" charset="0"/>
              </a:rPr>
              <a:t>familias</a:t>
            </a:r>
            <a:r>
              <a:rPr lang="sl-SI" sz="3200" dirty="0">
                <a:latin typeface="Times New Roman" panose="02020603050405020304" pitchFamily="18" charset="0"/>
                <a:cs typeface="Times New Roman" panose="02020603050405020304" pitchFamily="18" charset="0"/>
              </a:rPr>
              <a:t>, žene podrejene možu, čeprav nekatere vplivne, spoštovane, izobražene- obisk javnih prireditev, last zemlje, pričanje na sodišču)</a:t>
            </a:r>
            <a:br>
              <a:rPr lang="sl-SI" sz="3200" dirty="0">
                <a:latin typeface="Times New Roman" panose="02020603050405020304" pitchFamily="18" charset="0"/>
                <a:cs typeface="Times New Roman" panose="02020603050405020304" pitchFamily="18" charset="0"/>
              </a:rPr>
            </a:br>
            <a:r>
              <a:rPr lang="sl-SI" sz="3200" dirty="0">
                <a:latin typeface="Times New Roman" panose="02020603050405020304" pitchFamily="18" charset="0"/>
                <a:cs typeface="Times New Roman" panose="02020603050405020304" pitchFamily="18" charset="0"/>
              </a:rPr>
              <a:t>- </a:t>
            </a:r>
            <a:r>
              <a:rPr lang="sl-SI" sz="3200" b="1" dirty="0">
                <a:latin typeface="Times New Roman" panose="02020603050405020304" pitchFamily="18" charset="0"/>
                <a:cs typeface="Times New Roman" panose="02020603050405020304" pitchFamily="18" charset="0"/>
              </a:rPr>
              <a:t>vzgoja in izobrazba </a:t>
            </a:r>
            <a:r>
              <a:rPr lang="sl-SI" sz="3200" dirty="0">
                <a:latin typeface="Times New Roman" panose="02020603050405020304" pitchFamily="18" charset="0"/>
                <a:cs typeface="Times New Roman" panose="02020603050405020304" pitchFamily="18" charset="0"/>
              </a:rPr>
              <a:t>(za male otroke bogatih skrbijo dojilje, od 7- 12. leta jih šolajo zasebni učitelji-pedagogi, ostali otroci se šolajo v javnih šolah-učijo se pisati, brati, računati, učenje na pamet, od 12 leta do 17 leta v šoli le bogati dečki, bogate deklice pri zasebnih učiteljih, govorništvo bolj pomembno kot šport in glasba)</a:t>
            </a:r>
            <a:br>
              <a:rPr lang="sl-SI" sz="3200" dirty="0">
                <a:latin typeface="Times New Roman" panose="02020603050405020304" pitchFamily="18" charset="0"/>
                <a:cs typeface="Times New Roman" panose="02020603050405020304" pitchFamily="18" charset="0"/>
              </a:rPr>
            </a:br>
            <a:br>
              <a:rPr lang="sl-SI" sz="2400" b="1" dirty="0">
                <a:latin typeface="Times New Roman" panose="02020603050405020304" pitchFamily="18" charset="0"/>
                <a:cs typeface="Times New Roman" panose="02020603050405020304" pitchFamily="18" charset="0"/>
              </a:rPr>
            </a:br>
            <a:endParaRPr lang="sl-SI" sz="2400"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73321277"/>
      </p:ext>
    </p:extLst>
  </p:cSld>
  <p:clrMapOvr>
    <a:masterClrMapping/>
  </p:clrMapOvr>
  <p:transition spd="slow" advClick="0">
    <p:wip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20</a:t>
            </a:r>
          </a:p>
        </p:txBody>
      </p:sp>
      <p:sp>
        <p:nvSpPr>
          <p:cNvPr id="3" name="Ograda vsebine 2"/>
          <p:cNvSpPr>
            <a:spLocks noGrp="1"/>
          </p:cNvSpPr>
          <p:nvPr>
            <p:ph sz="half" idx="1"/>
          </p:nvPr>
        </p:nvSpPr>
        <p:spPr/>
        <p:txBody>
          <a:bodyPr/>
          <a:lstStyle/>
          <a:p>
            <a:r>
              <a:rPr lang="sl-SI" dirty="0"/>
              <a:t>Opiši vrste rimskih sužnjev in njihov položaj. Kdo so bili gladiatorji? Kdo je bil </a:t>
            </a:r>
            <a:r>
              <a:rPr lang="sl-SI" dirty="0" err="1"/>
              <a:t>Spartak</a:t>
            </a:r>
            <a:r>
              <a:rPr lang="sl-SI" dirty="0"/>
              <a:t>, kaj veš o njem?</a:t>
            </a:r>
          </a:p>
          <a:p>
            <a:r>
              <a:rPr lang="sl-SI" dirty="0"/>
              <a:t> </a:t>
            </a:r>
          </a:p>
          <a:p>
            <a:endParaRPr lang="sl-SI" dirty="0"/>
          </a:p>
        </p:txBody>
      </p:sp>
    </p:spTree>
    <p:extLst>
      <p:ext uri="{BB962C8B-B14F-4D97-AF65-F5344CB8AC3E}">
        <p14:creationId xmlns:p14="http://schemas.microsoft.com/office/powerpoint/2010/main" val="3285770058"/>
      </p:ext>
    </p:extLst>
  </p:cSld>
  <p:clrMapOvr>
    <a:masterClrMapping/>
  </p:clrMapOvr>
  <p:transition spd="slow">
    <p:wip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0" y="1124744"/>
            <a:ext cx="9144000" cy="5733256"/>
          </a:xfrm>
        </p:spPr>
        <p:txBody>
          <a:bodyPr>
            <a:noAutofit/>
          </a:bodyPr>
          <a:lstStyle/>
          <a:p>
            <a:r>
              <a:rPr lang="sl-SI" sz="2400" b="1" dirty="0">
                <a:latin typeface="Times New Roman" panose="02020603050405020304" pitchFamily="18" charset="0"/>
                <a:cs typeface="Times New Roman" panose="02020603050405020304" pitchFamily="18" charset="0"/>
              </a:rPr>
              <a:t>Položaj sužnjev- vojni ujetniki, brez pravic, nesvobodni (prodaja, kupovanje, mučenje), kasneje se lahko pritožijo nad svojega gospodarja, jih osvobodijo, da pridobijo položaj rimskega državljana (v Grčiji niso dobili osvobojeni sužnji povsem enakih pravic)</a:t>
            </a:r>
          </a:p>
          <a:p>
            <a:r>
              <a:rPr lang="sl-SI" sz="2400" b="1" dirty="0">
                <a:latin typeface="Times New Roman" panose="02020603050405020304" pitchFamily="18" charset="0"/>
                <a:cs typeface="Times New Roman" panose="02020603050405020304" pitchFamily="18" charset="0"/>
              </a:rPr>
              <a:t> Vrste sužnjev  - </a:t>
            </a:r>
            <a:r>
              <a:rPr lang="sl-SI" sz="2400" dirty="0">
                <a:latin typeface="Times New Roman" panose="02020603050405020304" pitchFamily="18" charset="0"/>
                <a:cs typeface="Times New Roman" panose="02020603050405020304" pitchFamily="18" charset="0"/>
              </a:rPr>
              <a:t>grške dojilje in sužnji/pedagogi, boljši položaj imajo hišni sužnji, poljski sužnji/na veleposestih kot pa sužnji na galejah, v rudnikih, kamnolomih</a:t>
            </a:r>
          </a:p>
          <a:p>
            <a:r>
              <a:rPr lang="sl-SI" sz="2400" dirty="0">
                <a:latin typeface="Times New Roman" panose="02020603050405020304" pitchFamily="18" charset="0"/>
                <a:cs typeface="Times New Roman" panose="02020603050405020304" pitchFamily="18" charset="0"/>
              </a:rPr>
              <a:t>                          - krepke vojne ujetnike-sužnje šolajo v posebnih šolah za bojevanje –za gladiatorje</a:t>
            </a:r>
          </a:p>
          <a:p>
            <a:r>
              <a:rPr lang="sl-SI" sz="2400" dirty="0">
                <a:latin typeface="Times New Roman" panose="02020603050405020304" pitchFamily="18" charset="0"/>
                <a:cs typeface="Times New Roman" panose="02020603050405020304" pitchFamily="18" charset="0"/>
              </a:rPr>
              <a:t>-</a:t>
            </a:r>
            <a:r>
              <a:rPr lang="sl-SI" sz="2400" b="1" dirty="0" err="1">
                <a:latin typeface="Times New Roman" panose="02020603050405020304" pitchFamily="18" charset="0"/>
                <a:cs typeface="Times New Roman" panose="02020603050405020304" pitchFamily="18" charset="0"/>
              </a:rPr>
              <a:t>Spartakov</a:t>
            </a:r>
            <a:r>
              <a:rPr lang="sl-SI" sz="2400" b="1" dirty="0">
                <a:latin typeface="Times New Roman" panose="02020603050405020304" pitchFamily="18" charset="0"/>
                <a:cs typeface="Times New Roman" panose="02020603050405020304" pitchFamily="18" charset="0"/>
              </a:rPr>
              <a:t> upor</a:t>
            </a:r>
            <a:r>
              <a:rPr lang="sl-SI" sz="2400" dirty="0">
                <a:latin typeface="Times New Roman" panose="02020603050405020304" pitchFamily="18" charset="0"/>
                <a:cs typeface="Times New Roman" panose="02020603050405020304" pitchFamily="18" charset="0"/>
              </a:rPr>
              <a:t>-73 pr. Kr. se upre 70.000 sužnjev, upor traja 2 leti, zatrtje upora pod konzuloma Krasom in Pompejem-križajo jih 6000 med Rimom in </a:t>
            </a:r>
            <a:r>
              <a:rPr lang="sl-SI" sz="2400" dirty="0" err="1">
                <a:latin typeface="Times New Roman" panose="02020603050405020304" pitchFamily="18" charset="0"/>
                <a:cs typeface="Times New Roman" panose="02020603050405020304" pitchFamily="18" charset="0"/>
              </a:rPr>
              <a:t>Kapuo</a:t>
            </a:r>
            <a:r>
              <a:rPr lang="sl-SI" sz="2400" dirty="0">
                <a:latin typeface="Times New Roman" panose="02020603050405020304" pitchFamily="18" charset="0"/>
                <a:cs typeface="Times New Roman" panose="02020603050405020304" pitchFamily="18" charset="0"/>
              </a:rPr>
              <a:t> (via </a:t>
            </a:r>
            <a:r>
              <a:rPr lang="sl-SI" sz="2400" dirty="0" err="1">
                <a:latin typeface="Times New Roman" panose="02020603050405020304" pitchFamily="18" charset="0"/>
                <a:cs typeface="Times New Roman" panose="02020603050405020304" pitchFamily="18" charset="0"/>
              </a:rPr>
              <a:t>Apia</a:t>
            </a:r>
            <a:r>
              <a:rPr lang="sl-SI" sz="2400" dirty="0">
                <a:latin typeface="Times New Roman" panose="02020603050405020304" pitchFamily="18" charset="0"/>
                <a:cs typeface="Times New Roman" panose="02020603050405020304" pitchFamily="18" charset="0"/>
              </a:rPr>
              <a:t>)</a:t>
            </a:r>
            <a:endParaRPr lang="sl-SI" sz="2400"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13977637"/>
      </p:ext>
    </p:extLst>
  </p:cSld>
  <p:clrMapOvr>
    <a:masterClrMapping/>
  </p:clrMapOvr>
  <p:transition spd="slow" advClick="0">
    <p:wip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sl-SI" dirty="0"/>
          </a:p>
        </p:txBody>
      </p:sp>
      <p:sp>
        <p:nvSpPr>
          <p:cNvPr id="3" name="Ograda vsebine 2"/>
          <p:cNvSpPr>
            <a:spLocks noGrp="1"/>
          </p:cNvSpPr>
          <p:nvPr>
            <p:ph sz="half" idx="1"/>
          </p:nvPr>
        </p:nvSpPr>
        <p:spPr>
          <a:xfrm>
            <a:off x="457200" y="1600200"/>
            <a:ext cx="7067128" cy="4525963"/>
          </a:xfrm>
        </p:spPr>
        <p:txBody>
          <a:bodyPr/>
          <a:lstStyle/>
          <a:p>
            <a:pPr marL="0" indent="0">
              <a:buNone/>
            </a:pPr>
            <a:endParaRPr 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7307642"/>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2</a:t>
            </a:r>
          </a:p>
        </p:txBody>
      </p:sp>
      <p:sp>
        <p:nvSpPr>
          <p:cNvPr id="3" name="Ograda vsebine 2"/>
          <p:cNvSpPr>
            <a:spLocks noGrp="1"/>
          </p:cNvSpPr>
          <p:nvPr>
            <p:ph sz="half" idx="1"/>
          </p:nvPr>
        </p:nvSpPr>
        <p:spPr/>
        <p:txBody>
          <a:bodyPr/>
          <a:lstStyle/>
          <a:p>
            <a:r>
              <a:rPr lang="sl-SI" dirty="0"/>
              <a:t>Kdaj in kje je nastal Rim? Katera legenda govori o nastanku Rima? Kaj pa pravijo o nastanku Rima zgodovinski dokazi? Kaj pravi pisec Tit Livij o prednostih lege mesta Rim?</a:t>
            </a:r>
          </a:p>
        </p:txBody>
      </p:sp>
    </p:spTree>
    <p:extLst>
      <p:ext uri="{BB962C8B-B14F-4D97-AF65-F5344CB8AC3E}">
        <p14:creationId xmlns:p14="http://schemas.microsoft.com/office/powerpoint/2010/main" val="165298628"/>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In odgovor je</a:t>
            </a:r>
          </a:p>
        </p:txBody>
      </p:sp>
      <p:sp>
        <p:nvSpPr>
          <p:cNvPr id="3" name="Ograda vsebine 2"/>
          <p:cNvSpPr>
            <a:spLocks noGrp="1"/>
          </p:cNvSpPr>
          <p:nvPr>
            <p:ph sz="half" idx="1"/>
          </p:nvPr>
        </p:nvSpPr>
        <p:spPr>
          <a:xfrm>
            <a:off x="457200" y="1600200"/>
            <a:ext cx="8147248" cy="4525963"/>
          </a:xfrm>
        </p:spPr>
        <p:txBody>
          <a:bodyPr>
            <a:normAutofit fontScale="77500" lnSpcReduction="20000"/>
          </a:bodyPr>
          <a:lstStyle/>
          <a:p>
            <a:r>
              <a:rPr lang="sl-SI" b="1" dirty="0">
                <a:latin typeface="Times New Roman" panose="02020603050405020304" pitchFamily="18" charset="0"/>
                <a:cs typeface="Times New Roman" panose="02020603050405020304" pitchFamily="18" charset="0"/>
              </a:rPr>
              <a:t>Rim je nastal 753 pr. Kr. </a:t>
            </a:r>
            <a:br>
              <a:rPr lang="sl-SI" b="1" dirty="0">
                <a:latin typeface="Times New Roman" panose="02020603050405020304" pitchFamily="18" charset="0"/>
                <a:cs typeface="Times New Roman" panose="02020603050405020304" pitchFamily="18" charset="0"/>
              </a:rPr>
            </a:br>
            <a:r>
              <a:rPr lang="sl-SI" b="1" dirty="0">
                <a:latin typeface="Times New Roman" panose="02020603050405020304" pitchFamily="18" charset="0"/>
                <a:cs typeface="Times New Roman" panose="02020603050405020304" pitchFamily="18" charset="0"/>
              </a:rPr>
              <a:t>-Legenda o Romulu in Remu-</a:t>
            </a:r>
            <a:r>
              <a:rPr lang="sl-SI" dirty="0">
                <a:latin typeface="Times New Roman" panose="02020603050405020304" pitchFamily="18" charset="0"/>
                <a:cs typeface="Times New Roman" panose="02020603050405020304" pitchFamily="18" charset="0"/>
              </a:rPr>
              <a:t> v tem obdobju sta dva brata ob reki Tiberi ustanovila Rim.</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Zgodovinski dokazi -</a:t>
            </a:r>
            <a:r>
              <a:rPr lang="sl-SI" dirty="0">
                <a:latin typeface="Times New Roman" panose="02020603050405020304" pitchFamily="18" charset="0"/>
                <a:cs typeface="Times New Roman" panose="02020603050405020304" pitchFamily="18" charset="0"/>
              </a:rPr>
              <a:t>mestna državica Rim, ki ji sprva vladajo etruščanski kralji, nastane v tem času na območju 7 rimskih gričev v močvirnatem svetu ob Tiberi.</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Prednosti mesta Rim po zapisih Tit </a:t>
            </a:r>
            <a:r>
              <a:rPr lang="sl-SI" b="1" dirty="0" err="1">
                <a:latin typeface="Times New Roman" panose="02020603050405020304" pitchFamily="18" charset="0"/>
                <a:cs typeface="Times New Roman" panose="02020603050405020304" pitchFamily="18" charset="0"/>
              </a:rPr>
              <a:t>Livija</a:t>
            </a:r>
            <a:r>
              <a:rPr lang="sl-SI" b="1" dirty="0">
                <a:latin typeface="Times New Roman" panose="02020603050405020304" pitchFamily="18" charset="0"/>
                <a:cs typeface="Times New Roman" panose="02020603050405020304" pitchFamily="18" charset="0"/>
              </a:rPr>
              <a:t>  </a:t>
            </a:r>
            <a:r>
              <a:rPr lang="sl-SI" dirty="0">
                <a:latin typeface="Times New Roman" panose="02020603050405020304" pitchFamily="18" charset="0"/>
                <a:cs typeface="Times New Roman" panose="02020603050405020304" pitchFamily="18" charset="0"/>
              </a:rPr>
              <a:t>sta varnost (rahla oddaljenost od morja, med griči sredi močvirja) in dobra prometna lega (v osrednjem delu Sredozemlja in polotoka, ob trgovskih poteh).</a:t>
            </a:r>
            <a:br>
              <a:rPr lang="sl-SI" dirty="0">
                <a:latin typeface="Times New Roman" panose="02020603050405020304" pitchFamily="18" charset="0"/>
                <a:cs typeface="Times New Roman" panose="02020603050405020304" pitchFamily="18" charset="0"/>
              </a:rPr>
            </a:br>
            <a:endParaRPr 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6505933"/>
      </p:ext>
    </p:extLst>
  </p:cSld>
  <p:clrMapOvr>
    <a:masterClrMapping/>
  </p:clrMapOvr>
  <p:transition spd="slow" advClick="0">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3</a:t>
            </a:r>
          </a:p>
        </p:txBody>
      </p:sp>
      <p:sp>
        <p:nvSpPr>
          <p:cNvPr id="3" name="Ograda vsebine 2"/>
          <p:cNvSpPr>
            <a:spLocks noGrp="1"/>
          </p:cNvSpPr>
          <p:nvPr>
            <p:ph sz="half" idx="1"/>
          </p:nvPr>
        </p:nvSpPr>
        <p:spPr/>
        <p:txBody>
          <a:bodyPr/>
          <a:lstStyle/>
          <a:p>
            <a:r>
              <a:rPr lang="sl-SI" dirty="0"/>
              <a:t>Kaj veš o Latinih, ustanoviteljih mesta Rim? Naštej tri obdobja v zgodovini rimske države.</a:t>
            </a:r>
          </a:p>
          <a:p>
            <a:pPr marL="0" indent="0">
              <a:buNone/>
            </a:pPr>
            <a:endParaRPr lang="sl-SI" dirty="0"/>
          </a:p>
        </p:txBody>
      </p:sp>
    </p:spTree>
    <p:extLst>
      <p:ext uri="{BB962C8B-B14F-4D97-AF65-F5344CB8AC3E}">
        <p14:creationId xmlns:p14="http://schemas.microsoft.com/office/powerpoint/2010/main" val="311396743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388118" y="188640"/>
            <a:ext cx="8229600" cy="1143000"/>
          </a:xfrm>
        </p:spPr>
        <p:txBody>
          <a:bodyPr/>
          <a:lstStyle/>
          <a:p>
            <a:r>
              <a:rPr lang="sl-SI" dirty="0"/>
              <a:t>In odgovor je</a:t>
            </a:r>
          </a:p>
        </p:txBody>
      </p:sp>
      <p:sp>
        <p:nvSpPr>
          <p:cNvPr id="3" name="Ograda vsebine 2"/>
          <p:cNvSpPr>
            <a:spLocks noGrp="1"/>
          </p:cNvSpPr>
          <p:nvPr>
            <p:ph sz="half" idx="1"/>
          </p:nvPr>
        </p:nvSpPr>
        <p:spPr>
          <a:xfrm>
            <a:off x="388118" y="1331640"/>
            <a:ext cx="8075240" cy="5340326"/>
          </a:xfrm>
        </p:spPr>
        <p:txBody>
          <a:bodyPr>
            <a:normAutofit fontScale="92500"/>
          </a:bodyPr>
          <a:lstStyle/>
          <a:p>
            <a:r>
              <a:rPr lang="sl-SI" b="1" dirty="0">
                <a:latin typeface="Times New Roman" panose="02020603050405020304" pitchFamily="18" charset="0"/>
                <a:cs typeface="Times New Roman" panose="02020603050405020304" pitchFamily="18" charset="0"/>
              </a:rPr>
              <a:t>Vrline Latinov ustanoviteljev Rima</a:t>
            </a:r>
            <a:r>
              <a:rPr lang="sl-SI" dirty="0">
                <a:latin typeface="Times New Roman" panose="02020603050405020304" pitchFamily="18" charset="0"/>
                <a:cs typeface="Times New Roman" panose="02020603050405020304" pitchFamily="18" charset="0"/>
              </a:rPr>
              <a:t>-skromnost, pobožnost, čast</a:t>
            </a:r>
            <a:br>
              <a:rPr lang="sl-SI" dirty="0">
                <a:latin typeface="Times New Roman" panose="02020603050405020304" pitchFamily="18" charset="0"/>
                <a:cs typeface="Times New Roman" panose="02020603050405020304" pitchFamily="18" charset="0"/>
              </a:rPr>
            </a:br>
            <a:r>
              <a:rPr lang="sl-SI" b="1" dirty="0">
                <a:latin typeface="Times New Roman" panose="02020603050405020304" pitchFamily="18" charset="0"/>
                <a:cs typeface="Times New Roman" panose="02020603050405020304" pitchFamily="18" charset="0"/>
              </a:rPr>
              <a:t> - Lastnosti Latinov so: </a:t>
            </a:r>
            <a:r>
              <a:rPr lang="sl-SI" dirty="0">
                <a:latin typeface="Times New Roman" panose="02020603050405020304" pitchFamily="18" charset="0"/>
                <a:cs typeface="Times New Roman" panose="02020603050405020304" pitchFamily="18" charset="0"/>
              </a:rPr>
              <a:t>vedoželjnost (gradbeništvo in vodovod, pisava) praktičnost (sistem bogov) in vztrajnost (močna vojska)</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a:t>
            </a:r>
            <a:r>
              <a:rPr lang="sl-SI" b="1" dirty="0">
                <a:latin typeface="Times New Roman" panose="02020603050405020304" pitchFamily="18" charset="0"/>
                <a:cs typeface="Times New Roman" panose="02020603050405020304" pitchFamily="18" charset="0"/>
              </a:rPr>
              <a:t>3 obdobja rimske države:</a:t>
            </a:r>
          </a:p>
          <a:p>
            <a:r>
              <a:rPr lang="sl-SI" dirty="0">
                <a:latin typeface="Times New Roman" panose="02020603050405020304" pitchFamily="18" charset="0"/>
                <a:cs typeface="Times New Roman" panose="02020603050405020304" pitchFamily="18" charset="0"/>
              </a:rPr>
              <a:t>-kraljevina do l. 500 </a:t>
            </a:r>
            <a:r>
              <a:rPr lang="sl-SI" dirty="0" err="1">
                <a:latin typeface="Times New Roman" panose="02020603050405020304" pitchFamily="18" charset="0"/>
                <a:cs typeface="Times New Roman" panose="02020603050405020304" pitchFamily="18" charset="0"/>
              </a:rPr>
              <a:t>p.n.š</a:t>
            </a:r>
            <a:r>
              <a:rPr lang="sl-SI" dirty="0">
                <a:latin typeface="Times New Roman" panose="02020603050405020304" pitchFamily="18" charset="0"/>
                <a:cs typeface="Times New Roman" panose="02020603050405020304" pitchFamily="18" charset="0"/>
              </a:rPr>
              <a:t>. </a:t>
            </a:r>
            <a:br>
              <a:rPr lang="sl-SI" dirty="0">
                <a:latin typeface="Times New Roman" panose="02020603050405020304" pitchFamily="18" charset="0"/>
                <a:cs typeface="Times New Roman" panose="02020603050405020304" pitchFamily="18" charset="0"/>
              </a:rPr>
            </a:br>
            <a:r>
              <a:rPr lang="sl-SI" dirty="0">
                <a:latin typeface="Times New Roman" panose="02020603050405020304" pitchFamily="18" charset="0"/>
                <a:cs typeface="Times New Roman" panose="02020603050405020304" pitchFamily="18" charset="0"/>
              </a:rPr>
              <a:t>-republika  (patriciji izženejo zadnjega etruščanskega </a:t>
            </a:r>
            <a:r>
              <a:rPr lang="sl-SI" dirty="0" err="1">
                <a:latin typeface="Times New Roman" panose="02020603050405020304" pitchFamily="18" charset="0"/>
                <a:cs typeface="Times New Roman" panose="02020603050405020304" pitchFamily="18" charset="0"/>
              </a:rPr>
              <a:t>kraljaTarkvinija</a:t>
            </a:r>
            <a:r>
              <a:rPr lang="sl-SI" dirty="0">
                <a:latin typeface="Times New Roman" panose="02020603050405020304" pitchFamily="18" charset="0"/>
                <a:cs typeface="Times New Roman" panose="02020603050405020304" pitchFamily="18" charset="0"/>
              </a:rPr>
              <a:t> Ošabnega)                          -cesarstvo(31 </a:t>
            </a:r>
            <a:r>
              <a:rPr lang="sl-SI" dirty="0" err="1">
                <a:latin typeface="Times New Roman" panose="02020603050405020304" pitchFamily="18" charset="0"/>
                <a:cs typeface="Times New Roman" panose="02020603050405020304" pitchFamily="18" charset="0"/>
              </a:rPr>
              <a:t>pr.n.št</a:t>
            </a:r>
            <a:r>
              <a:rPr lang="sl-SI" dirty="0">
                <a:latin typeface="Times New Roman" panose="02020603050405020304" pitchFamily="18" charset="0"/>
                <a:cs typeface="Times New Roman" panose="02020603050405020304" pitchFamily="18" charset="0"/>
              </a:rPr>
              <a:t>.)</a:t>
            </a:r>
            <a:endParaRPr lang="sl-SI" dirty="0"/>
          </a:p>
        </p:txBody>
      </p:sp>
      <p:pic>
        <p:nvPicPr>
          <p:cNvPr id="6" name="Picture 10" descr="C:\Documents and Settings\user\My Documents\SPLETNE\PREPIS\KVIZIITD\HotPot\memorySlike\stavbe\house-wt.gif">
            <a:hlinkClick r:id="rId2" action="ppaction://hlinksldjump"/>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64028" y="5979816"/>
            <a:ext cx="6858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20128416"/>
      </p:ext>
    </p:extLst>
  </p:cSld>
  <p:clrMapOvr>
    <a:masterClrMapping/>
  </p:clrMapOvr>
  <p:transition spd="slow" advClick="0">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dirty="0"/>
              <a:t>Vprašanje št. 4</a:t>
            </a:r>
          </a:p>
        </p:txBody>
      </p:sp>
      <p:sp>
        <p:nvSpPr>
          <p:cNvPr id="3" name="Ograda vsebine 2"/>
          <p:cNvSpPr>
            <a:spLocks noGrp="1"/>
          </p:cNvSpPr>
          <p:nvPr>
            <p:ph sz="half" idx="1"/>
          </p:nvPr>
        </p:nvSpPr>
        <p:spPr/>
        <p:txBody>
          <a:bodyPr/>
          <a:lstStyle/>
          <a:p>
            <a:r>
              <a:rPr lang="sl-SI" dirty="0"/>
              <a:t>Kaj veš o rimski družini in razslojenosti družbe v času kraljevine in zgodnje republike? Kaj pomeni izraz res </a:t>
            </a:r>
            <a:r>
              <a:rPr lang="sl-SI" dirty="0" err="1"/>
              <a:t>publica</a:t>
            </a:r>
            <a:r>
              <a:rPr lang="sl-SI" dirty="0"/>
              <a:t>? Kdo je vladal v državi v času republike? Zakaj je prišlo sporov med bogatimi in preprostimi in kakšen je bil dosežek plebejcev?</a:t>
            </a:r>
          </a:p>
          <a:p>
            <a:pPr marL="0" indent="0">
              <a:buNone/>
            </a:pPr>
            <a:endParaRPr lang="sl-SI" dirty="0"/>
          </a:p>
        </p:txBody>
      </p:sp>
    </p:spTree>
    <p:extLst>
      <p:ext uri="{BB962C8B-B14F-4D97-AF65-F5344CB8AC3E}">
        <p14:creationId xmlns:p14="http://schemas.microsoft.com/office/powerpoint/2010/main" val="2148608586"/>
      </p:ext>
    </p:extLst>
  </p:cSld>
  <p:clrMapOvr>
    <a:masterClrMapping/>
  </p:clrMapOvr>
  <p:transition spd="slow">
    <p:wipe/>
  </p:transition>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8a528397b5bcdd2f1343e92f42c50108f356757"/>
</p:tagLst>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706</TotalTime>
  <Words>2934</Words>
  <Application>Microsoft Office PowerPoint</Application>
  <PresentationFormat>Diaprojekcija na zaslonu (4:3)</PresentationFormat>
  <Paragraphs>132</Paragraphs>
  <Slides>43</Slides>
  <Notes>2</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43</vt:i4>
      </vt:variant>
    </vt:vector>
  </HeadingPairs>
  <TitlesOfParts>
    <vt:vector size="47" baseType="lpstr">
      <vt:lpstr>Arial</vt:lpstr>
      <vt:lpstr>Calibri</vt:lpstr>
      <vt:lpstr>Times New Roman</vt:lpstr>
      <vt:lpstr>Officeova tema</vt:lpstr>
      <vt:lpstr>Preveri znanje o Rimljanih?</vt:lpstr>
      <vt:lpstr>Izberi vprašanje</vt:lpstr>
      <vt:lpstr>Vprašanje št. 1</vt:lpstr>
      <vt:lpstr>In odgovor je</vt:lpstr>
      <vt:lpstr>Vprašanje št. 2</vt:lpstr>
      <vt:lpstr>In odgovor je</vt:lpstr>
      <vt:lpstr>Vprašanje št. 3</vt:lpstr>
      <vt:lpstr>In odgovor je</vt:lpstr>
      <vt:lpstr>Vprašanje št. 4</vt:lpstr>
      <vt:lpstr>In odgovor je</vt:lpstr>
      <vt:lpstr>Vprašanje št. 5</vt:lpstr>
      <vt:lpstr>In odgovor je</vt:lpstr>
      <vt:lpstr>Vprašanje št. 6</vt:lpstr>
      <vt:lpstr>In odgovor je</vt:lpstr>
      <vt:lpstr>Vprašanje št. 7</vt:lpstr>
      <vt:lpstr>In odgovor je</vt:lpstr>
      <vt:lpstr>Vprašanje št. 8</vt:lpstr>
      <vt:lpstr>In odgovor je</vt:lpstr>
      <vt:lpstr>Vprašanje št. 9</vt:lpstr>
      <vt:lpstr>In odgovor je</vt:lpstr>
      <vt:lpstr>Vprašanje št. 10</vt:lpstr>
      <vt:lpstr>In odgovor je</vt:lpstr>
      <vt:lpstr>Vprašanje št. 11</vt:lpstr>
      <vt:lpstr>In odgovor je</vt:lpstr>
      <vt:lpstr>Vprašanje št. 12</vt:lpstr>
      <vt:lpstr>In odgovor je</vt:lpstr>
      <vt:lpstr>Vprašanje št. 13</vt:lpstr>
      <vt:lpstr>In odgovor je</vt:lpstr>
      <vt:lpstr>Vprašanje št. 14</vt:lpstr>
      <vt:lpstr>In odgovor je</vt:lpstr>
      <vt:lpstr>Vprašanje št. 15</vt:lpstr>
      <vt:lpstr>In odgovor je</vt:lpstr>
      <vt:lpstr>Vprašanje št. 16</vt:lpstr>
      <vt:lpstr>In odgovor je</vt:lpstr>
      <vt:lpstr>Vprašanje št. 17</vt:lpstr>
      <vt:lpstr>In odgovor je</vt:lpstr>
      <vt:lpstr>Vprašanje št. 18</vt:lpstr>
      <vt:lpstr>In odgovor je</vt:lpstr>
      <vt:lpstr>Vprašanje št. 19</vt:lpstr>
      <vt:lpstr>In odgovor je</vt:lpstr>
      <vt:lpstr>Vprašanje št. 20</vt:lpstr>
      <vt:lpstr>In odgovor je</vt:lpstr>
      <vt:lpstr>PowerPointova predstavitev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predstavitev</dc:title>
  <dc:creator>Nataša</dc:creator>
  <cp:lastModifiedBy>Anka</cp:lastModifiedBy>
  <cp:revision>107</cp:revision>
  <cp:lastPrinted>2020-11-30T07:10:58Z</cp:lastPrinted>
  <dcterms:created xsi:type="dcterms:W3CDTF">2015-04-18T08:08:21Z</dcterms:created>
  <dcterms:modified xsi:type="dcterms:W3CDTF">2026-04-28T18:20:40Z</dcterms:modified>
</cp:coreProperties>
</file>