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62" r:id="rId4"/>
    <p:sldId id="259" r:id="rId5"/>
    <p:sldId id="263" r:id="rId6"/>
    <p:sldId id="261" r:id="rId7"/>
    <p:sldId id="264" r:id="rId8"/>
    <p:sldId id="257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FF9DD-C1BA-479B-B897-CF8A6B8434AA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60F4-B1FB-461A-B8E4-D55C258F289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1161939-DF48-4C7D-BC19-06E7793AB697}" type="datetimeFigureOut">
              <a:rPr lang="sl-SI" smtClean="0"/>
              <a:pPr/>
              <a:t>30. 09. 2020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4D2C96-D5C2-43BD-9F12-5A7A1C46195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1268760"/>
            <a:ext cx="5760640" cy="980680"/>
          </a:xfrm>
          <a:solidFill>
            <a:srgbClr val="C00000"/>
          </a:solidFill>
        </p:spPr>
        <p:txBody>
          <a:bodyPr/>
          <a:lstStyle/>
          <a:p>
            <a:pPr algn="ctr"/>
            <a:r>
              <a:rPr lang="sl-SI" dirty="0" smtClean="0">
                <a:latin typeface="Comic Sans MS" pitchFamily="66" charset="0"/>
              </a:rPr>
              <a:t>PAST SIMPLE</a:t>
            </a:r>
            <a:endParaRPr lang="sl-SI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6136" y="2492896"/>
            <a:ext cx="2810522" cy="720080"/>
          </a:xfrm>
          <a:solidFill>
            <a:srgbClr val="C00000"/>
          </a:solidFill>
        </p:spPr>
        <p:txBody>
          <a:bodyPr>
            <a:normAutofit fontScale="92500"/>
          </a:bodyPr>
          <a:lstStyle/>
          <a:p>
            <a:pPr algn="l"/>
            <a:endParaRPr lang="sl-SI" sz="1000" dirty="0" smtClean="0">
              <a:latin typeface="Comic Sans MS" pitchFamily="66" charset="0"/>
            </a:endParaRPr>
          </a:p>
          <a:p>
            <a:r>
              <a:rPr lang="sl-SI" dirty="0" smtClean="0">
                <a:latin typeface="Comic Sans MS" pitchFamily="66" charset="0"/>
              </a:rPr>
              <a:t>DOVRŠNI PRETEKLIK</a:t>
            </a:r>
          </a:p>
          <a:p>
            <a:endParaRPr lang="sl-SI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116632"/>
            <a:ext cx="3888432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AFFIRMATIVE FORM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916832"/>
            <a:ext cx="795637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WALK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school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START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ED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to run.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CALL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ED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police.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3284984"/>
            <a:ext cx="7236296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Sometimes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there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are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small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changes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when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add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–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ed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to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verbs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3861048"/>
            <a:ext cx="784887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2060"/>
                </a:solidFill>
              </a:rPr>
              <a:t>1</a:t>
            </a:r>
            <a:r>
              <a:rPr lang="sl-SI" b="1" dirty="0" smtClean="0">
                <a:solidFill>
                  <a:srgbClr val="002060"/>
                </a:solidFill>
              </a:rPr>
              <a:t>) </a:t>
            </a:r>
            <a:r>
              <a:rPr lang="sl-SI" b="1" dirty="0" err="1" smtClean="0">
                <a:solidFill>
                  <a:srgbClr val="002060"/>
                </a:solidFill>
              </a:rPr>
              <a:t>If</a:t>
            </a:r>
            <a:r>
              <a:rPr lang="sl-SI" b="1" dirty="0" smtClean="0">
                <a:solidFill>
                  <a:srgbClr val="002060"/>
                </a:solidFill>
              </a:rPr>
              <a:t> a </a:t>
            </a:r>
            <a:r>
              <a:rPr lang="sl-SI" b="1" dirty="0" err="1" smtClean="0">
                <a:solidFill>
                  <a:srgbClr val="002060"/>
                </a:solidFill>
              </a:rPr>
              <a:t>verb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ends</a:t>
            </a:r>
            <a:r>
              <a:rPr lang="sl-SI" b="1" dirty="0" smtClean="0">
                <a:solidFill>
                  <a:srgbClr val="002060"/>
                </a:solidFill>
              </a:rPr>
              <a:t> in a </a:t>
            </a:r>
            <a:r>
              <a:rPr lang="sl-SI" b="1" dirty="0" err="1" smtClean="0">
                <a:solidFill>
                  <a:srgbClr val="002060"/>
                </a:solidFill>
              </a:rPr>
              <a:t>consonant</a:t>
            </a:r>
            <a:r>
              <a:rPr lang="sl-SI" b="1" dirty="0" smtClean="0">
                <a:solidFill>
                  <a:srgbClr val="002060"/>
                </a:solidFill>
              </a:rPr>
              <a:t> (</a:t>
            </a:r>
            <a:r>
              <a:rPr lang="sl-SI" b="1" strike="sngStrike" dirty="0" smtClean="0">
                <a:solidFill>
                  <a:srgbClr val="002060"/>
                </a:solidFill>
              </a:rPr>
              <a:t>a</a:t>
            </a:r>
            <a:r>
              <a:rPr lang="sl-SI" b="1" dirty="0" smtClean="0">
                <a:solidFill>
                  <a:srgbClr val="002060"/>
                </a:solidFill>
              </a:rPr>
              <a:t>, </a:t>
            </a:r>
            <a:r>
              <a:rPr lang="sl-SI" b="1" strike="sngStrike" dirty="0" smtClean="0">
                <a:solidFill>
                  <a:srgbClr val="002060"/>
                </a:solidFill>
              </a:rPr>
              <a:t>e</a:t>
            </a:r>
            <a:r>
              <a:rPr lang="sl-SI" b="1" dirty="0" smtClean="0">
                <a:solidFill>
                  <a:srgbClr val="002060"/>
                </a:solidFill>
              </a:rPr>
              <a:t>, </a:t>
            </a:r>
            <a:r>
              <a:rPr lang="sl-SI" b="1" strike="sngStrike" dirty="0" smtClean="0">
                <a:solidFill>
                  <a:srgbClr val="002060"/>
                </a:solidFill>
              </a:rPr>
              <a:t>i</a:t>
            </a:r>
            <a:r>
              <a:rPr lang="sl-SI" b="1" dirty="0" smtClean="0">
                <a:solidFill>
                  <a:srgbClr val="002060"/>
                </a:solidFill>
              </a:rPr>
              <a:t>, </a:t>
            </a:r>
            <a:r>
              <a:rPr lang="sl-SI" b="1" strike="sngStrike" dirty="0" smtClean="0">
                <a:solidFill>
                  <a:srgbClr val="002060"/>
                </a:solidFill>
              </a:rPr>
              <a:t>o</a:t>
            </a:r>
            <a:r>
              <a:rPr lang="sl-SI" b="1" dirty="0" smtClean="0">
                <a:solidFill>
                  <a:srgbClr val="002060"/>
                </a:solidFill>
              </a:rPr>
              <a:t>,</a:t>
            </a:r>
            <a:r>
              <a:rPr lang="sl-SI" b="1" strike="sngStrike" dirty="0" smtClean="0">
                <a:solidFill>
                  <a:srgbClr val="002060"/>
                </a:solidFill>
              </a:rPr>
              <a:t>u</a:t>
            </a:r>
            <a:r>
              <a:rPr lang="sl-SI" b="1" dirty="0" smtClean="0">
                <a:solidFill>
                  <a:srgbClr val="002060"/>
                </a:solidFill>
              </a:rPr>
              <a:t>) + </a:t>
            </a:r>
            <a:r>
              <a:rPr lang="sl-SI" b="1" i="1" dirty="0">
                <a:solidFill>
                  <a:srgbClr val="002060"/>
                </a:solidFill>
              </a:rPr>
              <a:t>y</a:t>
            </a:r>
            <a:r>
              <a:rPr lang="sl-SI" b="1" dirty="0">
                <a:solidFill>
                  <a:srgbClr val="002060"/>
                </a:solidFill>
              </a:rPr>
              <a:t>, </a:t>
            </a:r>
            <a:r>
              <a:rPr lang="sl-SI" b="1" i="1" dirty="0" err="1">
                <a:solidFill>
                  <a:srgbClr val="002060"/>
                </a:solidFill>
              </a:rPr>
              <a:t>y</a:t>
            </a:r>
            <a:r>
              <a:rPr lang="sl-SI" b="1" dirty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changes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into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i="1" u="sng" dirty="0" smtClean="0">
                <a:solidFill>
                  <a:srgbClr val="002060"/>
                </a:solidFill>
              </a:rPr>
              <a:t>i</a:t>
            </a:r>
            <a:r>
              <a:rPr lang="sl-SI" b="1" dirty="0" smtClean="0">
                <a:solidFill>
                  <a:srgbClr val="002060"/>
                </a:solidFill>
              </a:rPr>
              <a:t>: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4437112"/>
            <a:ext cx="770485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rgbClr val="00B050"/>
                </a:solidFill>
              </a:rPr>
              <a:t>she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studIED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>
                <a:solidFill>
                  <a:srgbClr val="00B050"/>
                </a:solidFill>
              </a:rPr>
              <a:t>he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trIED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>
                <a:solidFill>
                  <a:srgbClr val="00B050"/>
                </a:solidFill>
              </a:rPr>
              <a:t>the</a:t>
            </a:r>
            <a:r>
              <a:rPr lang="sl-SI" dirty="0">
                <a:solidFill>
                  <a:srgbClr val="00B050"/>
                </a:solidFill>
              </a:rPr>
              <a:t> dog </a:t>
            </a:r>
            <a:r>
              <a:rPr lang="sl-SI" dirty="0" err="1" smtClean="0">
                <a:solidFill>
                  <a:srgbClr val="00B050"/>
                </a:solidFill>
              </a:rPr>
              <a:t>crIED</a:t>
            </a:r>
            <a:r>
              <a:rPr lang="sl-SI" dirty="0" smtClean="0">
                <a:solidFill>
                  <a:srgbClr val="00B050"/>
                </a:solidFill>
              </a:rPr>
              <a:t>;  </a:t>
            </a:r>
            <a:r>
              <a:rPr lang="sl-SI" dirty="0" err="1" smtClean="0">
                <a:solidFill>
                  <a:srgbClr val="00B050"/>
                </a:solidFill>
              </a:rPr>
              <a:t>but</a:t>
            </a:r>
            <a:r>
              <a:rPr lang="sl-SI" dirty="0" smtClean="0">
                <a:solidFill>
                  <a:srgbClr val="00B050"/>
                </a:solidFill>
              </a:rPr>
              <a:t>: </a:t>
            </a:r>
            <a:r>
              <a:rPr lang="sl-SI" dirty="0" err="1">
                <a:solidFill>
                  <a:srgbClr val="00B050"/>
                </a:solidFill>
              </a:rPr>
              <a:t>my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>
                <a:solidFill>
                  <a:srgbClr val="00B050"/>
                </a:solidFill>
              </a:rPr>
              <a:t>brother</a:t>
            </a:r>
            <a:r>
              <a:rPr lang="sl-SI" dirty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plaYED</a:t>
            </a:r>
            <a:r>
              <a:rPr lang="sl-SI" dirty="0" smtClean="0">
                <a:solidFill>
                  <a:srgbClr val="00B050"/>
                </a:solidFill>
              </a:rPr>
              <a:t>, </a:t>
            </a:r>
            <a:r>
              <a:rPr lang="sl-SI" dirty="0" err="1" smtClean="0">
                <a:solidFill>
                  <a:srgbClr val="00B050"/>
                </a:solidFill>
              </a:rPr>
              <a:t>enjoYED</a:t>
            </a:r>
            <a:r>
              <a:rPr lang="sl-SI" dirty="0" smtClean="0">
                <a:solidFill>
                  <a:srgbClr val="00B050"/>
                </a:solidFill>
              </a:rPr>
              <a:t>…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5013176"/>
            <a:ext cx="756084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002060"/>
                </a:solidFill>
              </a:rPr>
              <a:t>2) </a:t>
            </a:r>
            <a:r>
              <a:rPr lang="sl-SI" b="1" dirty="0" err="1" smtClean="0">
                <a:solidFill>
                  <a:srgbClr val="002060"/>
                </a:solidFill>
              </a:rPr>
              <a:t>If</a:t>
            </a:r>
            <a:r>
              <a:rPr lang="sl-SI" b="1" dirty="0" smtClean="0">
                <a:solidFill>
                  <a:srgbClr val="002060"/>
                </a:solidFill>
              </a:rPr>
              <a:t> a </a:t>
            </a:r>
            <a:r>
              <a:rPr lang="sl-SI" b="1" dirty="0" err="1" smtClean="0">
                <a:solidFill>
                  <a:srgbClr val="002060"/>
                </a:solidFill>
              </a:rPr>
              <a:t>regular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verb</a:t>
            </a:r>
            <a:r>
              <a:rPr lang="sl-SI" b="1" dirty="0" smtClean="0">
                <a:solidFill>
                  <a:srgbClr val="002060"/>
                </a:solidFill>
              </a:rPr>
              <a:t> is </a:t>
            </a:r>
            <a:r>
              <a:rPr lang="sl-SI" b="1" dirty="0" err="1" smtClean="0">
                <a:solidFill>
                  <a:srgbClr val="002060"/>
                </a:solidFill>
              </a:rPr>
              <a:t>very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short</a:t>
            </a:r>
            <a:r>
              <a:rPr lang="sl-SI" b="1" dirty="0" smtClean="0">
                <a:solidFill>
                  <a:srgbClr val="002060"/>
                </a:solidFill>
              </a:rPr>
              <a:t>, </a:t>
            </a:r>
            <a:r>
              <a:rPr lang="sl-SI" b="1" dirty="0" err="1" smtClean="0">
                <a:solidFill>
                  <a:srgbClr val="002060"/>
                </a:solidFill>
              </a:rPr>
              <a:t>we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double</a:t>
            </a:r>
            <a:r>
              <a:rPr lang="sl-SI" b="1" dirty="0" smtClean="0">
                <a:solidFill>
                  <a:srgbClr val="002060"/>
                </a:solidFill>
              </a:rPr>
              <a:t> </a:t>
            </a:r>
            <a:r>
              <a:rPr lang="sl-SI" b="1" dirty="0" err="1" smtClean="0">
                <a:solidFill>
                  <a:srgbClr val="002060"/>
                </a:solidFill>
              </a:rPr>
              <a:t>the</a:t>
            </a:r>
            <a:r>
              <a:rPr lang="sl-SI" b="1" dirty="0" smtClean="0">
                <a:solidFill>
                  <a:srgbClr val="002060"/>
                </a:solidFill>
              </a:rPr>
              <a:t> last </a:t>
            </a:r>
            <a:r>
              <a:rPr lang="sl-SI" b="1" dirty="0" err="1" smtClean="0">
                <a:solidFill>
                  <a:srgbClr val="002060"/>
                </a:solidFill>
              </a:rPr>
              <a:t>consonant</a:t>
            </a:r>
            <a:r>
              <a:rPr lang="sl-SI" b="1" dirty="0" smtClean="0">
                <a:solidFill>
                  <a:srgbClr val="002060"/>
                </a:solidFill>
              </a:rPr>
              <a:t>: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95736" y="5517232"/>
            <a:ext cx="396044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</a:rPr>
              <a:t>it </a:t>
            </a:r>
            <a:r>
              <a:rPr lang="sl-SI" dirty="0" err="1" smtClean="0">
                <a:solidFill>
                  <a:srgbClr val="00B050"/>
                </a:solidFill>
              </a:rPr>
              <a:t>stoPPed</a:t>
            </a:r>
            <a:r>
              <a:rPr lang="sl-SI" dirty="0" smtClean="0">
                <a:solidFill>
                  <a:srgbClr val="00B050"/>
                </a:solidFill>
              </a:rPr>
              <a:t>,  I </a:t>
            </a:r>
            <a:r>
              <a:rPr lang="sl-SI" dirty="0" err="1" smtClean="0">
                <a:solidFill>
                  <a:srgbClr val="00B050"/>
                </a:solidFill>
              </a:rPr>
              <a:t>graBBed</a:t>
            </a:r>
            <a:r>
              <a:rPr lang="sl-SI" dirty="0" smtClean="0">
                <a:solidFill>
                  <a:srgbClr val="00B050"/>
                </a:solidFill>
              </a:rPr>
              <a:t>,   </a:t>
            </a:r>
            <a:r>
              <a:rPr lang="sl-SI" dirty="0" err="1" smtClean="0">
                <a:solidFill>
                  <a:srgbClr val="00B050"/>
                </a:solidFill>
              </a:rPr>
              <a:t>she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err="1" smtClean="0">
                <a:solidFill>
                  <a:srgbClr val="00B050"/>
                </a:solidFill>
              </a:rPr>
              <a:t>stePPed</a:t>
            </a:r>
            <a:endParaRPr lang="sl-SI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620688"/>
            <a:ext cx="302433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1)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REGULAR VERBS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1268760"/>
            <a:ext cx="35283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add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–ED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infinitive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302433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2)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IRREGULAR VERBS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908720"/>
            <a:ext cx="756084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have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different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forms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in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past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simple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don’t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add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–ED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infinitve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), so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must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study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them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heart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1916832"/>
            <a:ext cx="795637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WENT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there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bus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it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you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BOUGHT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some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milk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SAW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a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ghost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88640"/>
            <a:ext cx="3312368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NEGATIVE FORM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933056"/>
            <a:ext cx="8100392" cy="12928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WHEN YOU NEGATE A VERB IN THE PAST SIMPLE, YOU USE DIDN’T. BUT BE CAREFUL: REGULAR VERBS LOSE –ED, AND IRREGULAR VERBS RETURN TO THEIR INFINITIVE FORM.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2420888"/>
            <a:ext cx="7416824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GO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there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bus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I / …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 NOT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DIDN’T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BUY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any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milk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SEE a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ghost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2" y="908720"/>
            <a:ext cx="795637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WALK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school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I / …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 NOT 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/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DIDN’T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START to run.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                 CALL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police.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3707904" y="1988840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Down Arrow 16"/>
          <p:cNvSpPr/>
          <p:nvPr/>
        </p:nvSpPr>
        <p:spPr>
          <a:xfrm>
            <a:off x="3779912" y="3429000"/>
            <a:ext cx="288032" cy="360040"/>
          </a:xfrm>
          <a:prstGeom prst="downArrow">
            <a:avLst>
              <a:gd name="adj1" fmla="val 7447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08104" y="2924944"/>
            <a:ext cx="2232248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we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No,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DIDN’T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4509120"/>
            <a:ext cx="7416824" cy="923330"/>
          </a:xfrm>
          <a:prstGeom prst="rect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WHEN YOU MAKE QUESTIONS, REGULAR VERBS LOSE –ED, AND IRREGULAR VERBS RETURN TO THEIR INFINITIVE FORM.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188640"/>
            <a:ext cx="5616624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INTERROGATIVE FORM &amp; SHORT ANSWERS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24128" y="980728"/>
            <a:ext cx="2232248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Yes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she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No, </a:t>
            </a:r>
            <a:r>
              <a:rPr lang="sl-SI" b="1" dirty="0" err="1">
                <a:solidFill>
                  <a:srgbClr val="FF0000"/>
                </a:solidFill>
                <a:latin typeface="Comic Sans MS" pitchFamily="66" charset="0"/>
              </a:rPr>
              <a:t>he</a:t>
            </a:r>
            <a:r>
              <a:rPr lang="sl-SI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DIDN’T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908720"/>
            <a:ext cx="5148064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WALK to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school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I / …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START to run?</a:t>
            </a:r>
          </a:p>
          <a:p>
            <a:pPr algn="ctr"/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CALL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police?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2780928"/>
            <a:ext cx="518457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GO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there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bus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</a:t>
            </a:r>
            <a:r>
              <a:rPr lang="sl-SI" b="1" u="sng" dirty="0" smtClean="0">
                <a:solidFill>
                  <a:srgbClr val="FF0000"/>
                </a:solidFill>
                <a:latin typeface="Comic Sans MS" pitchFamily="66" charset="0"/>
              </a:rPr>
              <a:t>DID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I / … /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BUY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any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milk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SEE a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ghost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? </a:t>
            </a:r>
          </a:p>
        </p:txBody>
      </p:sp>
      <p:sp>
        <p:nvSpPr>
          <p:cNvPr id="9" name="Down Arrow 8"/>
          <p:cNvSpPr/>
          <p:nvPr/>
        </p:nvSpPr>
        <p:spPr>
          <a:xfrm>
            <a:off x="2987824" y="4005064"/>
            <a:ext cx="288032" cy="360040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Down Arrow 9"/>
          <p:cNvSpPr/>
          <p:nvPr/>
        </p:nvSpPr>
        <p:spPr>
          <a:xfrm>
            <a:off x="2915816" y="1988840"/>
            <a:ext cx="288032" cy="360040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237626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DON’T FORGET!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251520" y="764704"/>
            <a:ext cx="518457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Two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verbs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are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special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in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past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simple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endParaRPr lang="sl-SI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TextBox 3"/>
          <p:cNvSpPr txBox="1"/>
          <p:nvPr/>
        </p:nvSpPr>
        <p:spPr>
          <a:xfrm>
            <a:off x="251520" y="1412776"/>
            <a:ext cx="3168352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rgbClr val="00B050"/>
                </a:solidFill>
                <a:latin typeface="Comic Sans MS" pitchFamily="66" charset="0"/>
              </a:rPr>
              <a:t>1) BE </a:t>
            </a:r>
            <a:r>
              <a:rPr lang="sl-SI" sz="2000" dirty="0" smtClean="0">
                <a:solidFill>
                  <a:srgbClr val="00B050"/>
                </a:solidFill>
                <a:latin typeface="Calibri"/>
              </a:rPr>
              <a:t>→ </a:t>
            </a:r>
            <a:r>
              <a:rPr lang="sl-SI" sz="2000" b="1" u="sng" dirty="0" smtClean="0">
                <a:solidFill>
                  <a:srgbClr val="00B050"/>
                </a:solidFill>
                <a:latin typeface="Comic Sans MS" pitchFamily="66" charset="0"/>
              </a:rPr>
              <a:t>WAS, WERE</a:t>
            </a:r>
            <a:endParaRPr lang="sl-SI" sz="2000" b="1" u="sng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988840"/>
            <a:ext cx="6264696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I /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/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she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/ it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ill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last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week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 NOT 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at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party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I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WASN’T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very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happy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in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my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childhood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dog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angry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? –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Yes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, it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 No, it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WASN’T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sl-SI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645024"/>
            <a:ext cx="6696744" cy="132343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You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/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/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they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in London last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year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 NOT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alone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They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WEREN’T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in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our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class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you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at home? –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Yes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 No,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WEREN’T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251520" y="332656"/>
            <a:ext cx="2304256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smtClean="0">
                <a:solidFill>
                  <a:srgbClr val="00B050"/>
                </a:solidFill>
                <a:latin typeface="Comic Sans MS" pitchFamily="66" charset="0"/>
              </a:rPr>
              <a:t>2) </a:t>
            </a:r>
            <a:r>
              <a:rPr lang="sl-SI" sz="2000" dirty="0" smtClean="0">
                <a:solidFill>
                  <a:srgbClr val="00B050"/>
                </a:solidFill>
                <a:latin typeface="Comic Sans MS" pitchFamily="66" charset="0"/>
              </a:rPr>
              <a:t>CAN </a:t>
            </a:r>
            <a:r>
              <a:rPr lang="sl-SI" sz="2000" dirty="0" smtClean="0">
                <a:solidFill>
                  <a:srgbClr val="00B050"/>
                </a:solidFill>
                <a:latin typeface="Calibri"/>
              </a:rPr>
              <a:t>→ </a:t>
            </a:r>
            <a:r>
              <a:rPr lang="sl-SI" sz="2000" b="1" u="sng" dirty="0" smtClean="0">
                <a:solidFill>
                  <a:srgbClr val="00B050"/>
                </a:solidFill>
                <a:latin typeface="Comic Sans MS" pitchFamily="66" charset="0"/>
              </a:rPr>
              <a:t>COULD</a:t>
            </a:r>
            <a:endParaRPr lang="sl-SI" sz="2000" b="1" u="sng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80728"/>
            <a:ext cx="817240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She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COULD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ski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at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age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of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4.</a:t>
            </a:r>
          </a:p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I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COULD NOT</a:t>
            </a:r>
            <a:r>
              <a:rPr lang="sl-SI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speak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Tom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COULDN’T</a:t>
            </a:r>
            <a:r>
              <a:rPr lang="sl-SI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move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his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legs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-COULD</a:t>
            </a:r>
            <a:r>
              <a:rPr lang="sl-SI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you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swim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when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you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were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 3? – </a:t>
            </a:r>
            <a:r>
              <a:rPr lang="sl-SI" sz="2000" dirty="0" err="1" smtClean="0">
                <a:solidFill>
                  <a:schemeClr val="accent3">
                    <a:lumMod val="50000"/>
                  </a:schemeClr>
                </a:solidFill>
              </a:rPr>
              <a:t>Yes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, I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COULD</a:t>
            </a:r>
            <a:r>
              <a:rPr lang="sl-SI" sz="2000" dirty="0" smtClean="0">
                <a:solidFill>
                  <a:schemeClr val="accent3">
                    <a:lumMod val="50000"/>
                  </a:schemeClr>
                </a:solidFill>
              </a:rPr>
              <a:t>. No, I </a:t>
            </a:r>
            <a:r>
              <a:rPr lang="sl-SI" sz="2000" b="1" u="sng" dirty="0" smtClean="0">
                <a:solidFill>
                  <a:schemeClr val="accent3">
                    <a:lumMod val="50000"/>
                  </a:schemeClr>
                </a:solidFill>
              </a:rPr>
              <a:t>COULDN’T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1"/>
            <a:ext cx="7056784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Z njim izražamo pretekla dejanja in stanja. Le-ta so tudi dovršna oz. končana, pogosto gre tudi za nenadna dejanja: </a:t>
            </a:r>
          </a:p>
          <a:p>
            <a:endParaRPr lang="sl-SI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676875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I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broke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my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arm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yesterday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We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went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to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cinema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last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night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276872"/>
            <a:ext cx="5832648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When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Don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was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little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,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he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didn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’t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speak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rgbClr val="00B050"/>
                </a:solidFill>
                <a:latin typeface="Comic Sans MS" pitchFamily="66" charset="0"/>
              </a:rPr>
              <a:t>French</a:t>
            </a:r>
            <a:r>
              <a:rPr lang="sl-SI" dirty="0" smtClean="0">
                <a:solidFill>
                  <a:srgbClr val="00B050"/>
                </a:solidFill>
                <a:latin typeface="Comic Sans MS" pitchFamily="66" charset="0"/>
              </a:rPr>
              <a:t>. </a:t>
            </a:r>
            <a:endParaRPr lang="sl-SI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140968"/>
            <a:ext cx="7488832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bus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suddenly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stopped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teacher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came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into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FF0000"/>
                </a:solidFill>
                <a:latin typeface="Comic Sans MS" pitchFamily="66" charset="0"/>
              </a:rPr>
              <a:t>clasroom</a:t>
            </a:r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. </a:t>
            </a:r>
            <a:endParaRPr lang="sl-SI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4293096"/>
            <a:ext cx="468052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Comic Sans MS" pitchFamily="66" charset="0"/>
              </a:rPr>
              <a:t>SOME TYPICAL TIME EXPRESSIONS: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1720" y="4869160"/>
            <a:ext cx="3744416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YESTERDAY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THE DAY BEFORE YESTERDAY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LAST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week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/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month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/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summer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…</a:t>
            </a:r>
          </a:p>
          <a:p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2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days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/ a </a:t>
            </a:r>
            <a:r>
              <a:rPr lang="sl-SI" dirty="0" err="1" smtClean="0">
                <a:solidFill>
                  <a:srgbClr val="002060"/>
                </a:solidFill>
                <a:latin typeface="Comic Sans MS" pitchFamily="66" charset="0"/>
              </a:rPr>
              <a:t>year</a:t>
            </a:r>
            <a:r>
              <a:rPr lang="sl-SI" dirty="0" smtClean="0">
                <a:solidFill>
                  <a:srgbClr val="002060"/>
                </a:solidFill>
                <a:latin typeface="Comic Sans MS" pitchFamily="66" charset="0"/>
              </a:rPr>
              <a:t> AGO</a:t>
            </a:r>
            <a:endParaRPr lang="sl-SI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290</TotalTime>
  <Words>589</Words>
  <Application>Microsoft Office PowerPoint</Application>
  <PresentationFormat>Diaprojekcija na zaslonu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Calibri</vt:lpstr>
      <vt:lpstr>Comic Sans MS</vt:lpstr>
      <vt:lpstr>Trebuchet MS</vt:lpstr>
      <vt:lpstr>Wingdings</vt:lpstr>
      <vt:lpstr>Wingdings 2</vt:lpstr>
      <vt:lpstr>Opulent</vt:lpstr>
      <vt:lpstr>PAST SIMPLE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Katarina</dc:creator>
  <cp:lastModifiedBy>Uporabnik</cp:lastModifiedBy>
  <cp:revision>31</cp:revision>
  <dcterms:created xsi:type="dcterms:W3CDTF">2015-01-05T19:59:06Z</dcterms:created>
  <dcterms:modified xsi:type="dcterms:W3CDTF">2020-09-30T09:54:23Z</dcterms:modified>
</cp:coreProperties>
</file>