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vetel slog 3 – poudarek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55" d="100"/>
          <a:sy n="155" d="100"/>
        </p:scale>
        <p:origin x="-2189" y="-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53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7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6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29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988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48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271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89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454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468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935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91D18-B296-4BD0-81A2-027E6DF1340F}" type="datetimeFigureOut">
              <a:rPr lang="sl-SI" smtClean="0"/>
              <a:t>23. 11. 2023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90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ENAČBE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SEŠTEVANJA</a:t>
            </a: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2"/>
    </mc:Choice>
    <mc:Fallback xmlns="">
      <p:transition spd="slow" advTm="8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23181"/>
              </p:ext>
            </p:extLst>
          </p:nvPr>
        </p:nvGraphicFramePr>
        <p:xfrm>
          <a:off x="1244820" y="2047534"/>
          <a:ext cx="8127999" cy="1381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030850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185947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34469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b="0" dirty="0" smtClean="0"/>
                        <a:t>X  +  38  =  79</a:t>
                      </a:r>
                    </a:p>
                    <a:p>
                      <a:endParaRPr lang="sl-S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374"/>
                      </a:pPr>
                      <a:r>
                        <a:rPr lang="sl-SI" b="0" baseline="0" smtClean="0"/>
                        <a:t>  +  </a:t>
                      </a:r>
                      <a:r>
                        <a:rPr lang="sl-SI" b="0" baseline="0" dirty="0" smtClean="0"/>
                        <a:t>X  =  1209</a:t>
                      </a:r>
                    </a:p>
                    <a:p>
                      <a:pPr marL="342900" indent="-342900">
                        <a:buAutoNum type="arabicPlain" startAt="374"/>
                      </a:pPr>
                      <a:endParaRPr lang="sl-S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0" dirty="0" smtClean="0"/>
                        <a:t>X  +  302 =</a:t>
                      </a:r>
                      <a:r>
                        <a:rPr lang="sl-SI" b="0" baseline="0" dirty="0" smtClean="0"/>
                        <a:t>  591</a:t>
                      </a:r>
                      <a:r>
                        <a:rPr lang="sl-SI" b="0" dirty="0" smtClean="0"/>
                        <a:t> </a:t>
                      </a:r>
                      <a:endParaRPr lang="sl-S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9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5829  +  X  =  9298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X  +  498  =  3451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3994  +  x  = 10283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7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015401"/>
                  </a:ext>
                </a:extLst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2547068" y="55346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Vaja</a:t>
            </a:r>
          </a:p>
          <a:p>
            <a:r>
              <a:rPr lang="sl-SI" dirty="0" smtClean="0"/>
              <a:t>Enačbe reši</a:t>
            </a:r>
            <a:r>
              <a:rPr lang="sl-SI" baseline="0" dirty="0" smtClean="0"/>
              <a:t> po pravilnem postopku. Naredi tudi preizkus.</a:t>
            </a:r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2" name="Oblak 1"/>
          <p:cNvSpPr/>
          <p:nvPr/>
        </p:nvSpPr>
        <p:spPr>
          <a:xfrm>
            <a:off x="6241773" y="3896139"/>
            <a:ext cx="3784821" cy="232178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 spletni učilnici te čaka še učni list. Izberi ali zelene ali rdeče naloge in jih reši v karo zvezek.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83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2"/>
    </mc:Choice>
    <mc:Fallback xmlns="">
      <p:transition spd="slow" advTm="10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63995"/>
              </p:ext>
            </p:extLst>
          </p:nvPr>
        </p:nvGraphicFramePr>
        <p:xfrm>
          <a:off x="1523117" y="1872605"/>
          <a:ext cx="8128000" cy="2194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078579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3800" dirty="0" smtClean="0">
                          <a:solidFill>
                            <a:schemeClr val="accent2"/>
                          </a:solidFill>
                        </a:rPr>
                        <a:t>3 +</a:t>
                      </a:r>
                      <a:r>
                        <a:rPr lang="sl-SI" sz="13800" dirty="0" smtClean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sl-SI" sz="13800" dirty="0" smtClean="0">
                          <a:solidFill>
                            <a:srgbClr val="C00000"/>
                          </a:solidFill>
                        </a:rPr>
                        <a:t>=</a:t>
                      </a:r>
                      <a:r>
                        <a:rPr lang="sl-SI" sz="13800" dirty="0" smtClean="0">
                          <a:solidFill>
                            <a:srgbClr val="0070C0"/>
                          </a:solidFill>
                        </a:rPr>
                        <a:t> 5</a:t>
                      </a:r>
                      <a:endParaRPr lang="sl-SI" sz="13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279086"/>
                  </a:ext>
                </a:extLst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3896139" y="2317878"/>
            <a:ext cx="1304013" cy="145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" name="Raven puščični povezovalnik 4"/>
          <p:cNvCxnSpPr/>
          <p:nvPr/>
        </p:nvCxnSpPr>
        <p:spPr>
          <a:xfrm flipH="1" flipV="1">
            <a:off x="2568271" y="4285753"/>
            <a:ext cx="2981739" cy="7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6074797" y="4285753"/>
            <a:ext cx="1439186" cy="7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56936"/>
              </p:ext>
            </p:extLst>
          </p:nvPr>
        </p:nvGraphicFramePr>
        <p:xfrm>
          <a:off x="2408362" y="4568096"/>
          <a:ext cx="8128000" cy="192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939299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0070C0"/>
                          </a:solidFill>
                        </a:rPr>
                        <a:t>        </a:t>
                      </a:r>
                      <a:r>
                        <a:rPr lang="sl-SI" sz="2400" b="1" dirty="0" smtClean="0">
                          <a:solidFill>
                            <a:schemeClr val="accent2"/>
                          </a:solidFill>
                        </a:rPr>
                        <a:t>LEVA STRAN ENAČBE     </a:t>
                      </a:r>
                      <a:r>
                        <a:rPr lang="sl-SI" sz="2400" b="1" dirty="0" smtClean="0">
                          <a:solidFill>
                            <a:srgbClr val="0070C0"/>
                          </a:solidFill>
                        </a:rPr>
                        <a:t>   DESNA</a:t>
                      </a:r>
                      <a:r>
                        <a:rPr lang="sl-SI" sz="2400" b="1" baseline="0" dirty="0" smtClean="0">
                          <a:solidFill>
                            <a:srgbClr val="0070C0"/>
                          </a:solidFill>
                        </a:rPr>
                        <a:t> STRAN ENAČBE</a:t>
                      </a:r>
                    </a:p>
                    <a:p>
                      <a:endParaRPr lang="sl-SI" sz="24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sl-SI" sz="24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sl-SI" sz="2400" b="1" baseline="0" dirty="0" smtClean="0">
                          <a:solidFill>
                            <a:srgbClr val="C00000"/>
                          </a:solidFill>
                        </a:rPr>
                        <a:t>                           VMES STOJI ENAČAJ (znak =)</a:t>
                      </a:r>
                      <a:endParaRPr lang="sl-SI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580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19281"/>
                  </a:ext>
                </a:extLst>
              </a:tr>
            </a:tbl>
          </a:graphicData>
        </a:graphic>
      </p:graphicFrame>
      <p:cxnSp>
        <p:nvCxnSpPr>
          <p:cNvPr id="10" name="Raven puščični povezovalnik 9"/>
          <p:cNvCxnSpPr/>
          <p:nvPr/>
        </p:nvCxnSpPr>
        <p:spPr>
          <a:xfrm>
            <a:off x="5788550" y="3633746"/>
            <a:ext cx="0" cy="1852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Zvo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7"/>
    </mc:Choice>
    <mc:Fallback xmlns="">
      <p:transition spd="slow" advTm="14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ucbeniki.sio.si/mat5/732/732-2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23" y="559774"/>
            <a:ext cx="618172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580445" y="4904126"/>
            <a:ext cx="10304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0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Ker je tehtnica </a:t>
            </a:r>
            <a:r>
              <a:rPr lang="sl-SI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v ravnovesju</a:t>
            </a:r>
            <a:r>
              <a:rPr lang="sl-SI" sz="3200" b="0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, je masa predmetov na </a:t>
            </a:r>
            <a:r>
              <a:rPr lang="sl-SI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levi </a:t>
            </a:r>
            <a:r>
              <a:rPr lang="sl-SI" sz="3200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strani</a:t>
            </a:r>
            <a:r>
              <a:rPr lang="sl-SI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ENAKA </a:t>
            </a:r>
            <a:r>
              <a:rPr lang="sl-SI" sz="3200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masi na </a:t>
            </a:r>
            <a:r>
              <a:rPr lang="sl-SI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desni </a:t>
            </a:r>
            <a:r>
              <a:rPr lang="sl-SI" sz="3200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strani.</a:t>
            </a:r>
            <a:r>
              <a:rPr lang="sl-SI" sz="3200" dirty="0" smtClean="0">
                <a:solidFill>
                  <a:schemeClr val="accent2"/>
                </a:solidFill>
              </a:rPr>
              <a:t/>
            </a:r>
            <a:br>
              <a:rPr lang="sl-SI" sz="3200" dirty="0" smtClean="0">
                <a:solidFill>
                  <a:schemeClr val="accent2"/>
                </a:solidFill>
              </a:rPr>
            </a:br>
            <a:endParaRPr lang="sl-SI" sz="3200" dirty="0">
              <a:solidFill>
                <a:schemeClr val="accent2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6"/>
    </mc:Choice>
    <mc:Fallback xmlns="">
      <p:transition spd="slow" advTm="16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095"/>
              </p:ext>
            </p:extLst>
          </p:nvPr>
        </p:nvGraphicFramePr>
        <p:xfrm>
          <a:off x="688229" y="918449"/>
          <a:ext cx="10785502" cy="5029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392751">
                  <a:extLst>
                    <a:ext uri="{9D8B030D-6E8A-4147-A177-3AD203B41FA5}">
                      <a16:colId xmlns:a16="http://schemas.microsoft.com/office/drawing/2014/main" val="987134042"/>
                    </a:ext>
                  </a:extLst>
                </a:gridCol>
                <a:gridCol w="5392751">
                  <a:extLst>
                    <a:ext uri="{9D8B030D-6E8A-4147-A177-3AD203B41FA5}">
                      <a16:colId xmlns:a16="http://schemas.microsoft.com/office/drawing/2014/main" val="3750298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l-SI" sz="4000" b="0" dirty="0" smtClean="0">
                          <a:solidFill>
                            <a:srgbClr val="C00000"/>
                          </a:solidFill>
                        </a:rPr>
                        <a:t>Kaj</a:t>
                      </a:r>
                      <a:r>
                        <a:rPr lang="sl-SI" sz="4000" b="0" baseline="0" dirty="0" smtClean="0">
                          <a:solidFill>
                            <a:srgbClr val="C00000"/>
                          </a:solidFill>
                        </a:rPr>
                        <a:t> že znamo?</a:t>
                      </a:r>
                      <a:endParaRPr lang="sl-SI" sz="40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914400" indent="-914400">
                        <a:buAutoNum type="arabicPlain" startAt="3"/>
                      </a:pPr>
                      <a:r>
                        <a:rPr lang="sl-SI" sz="5400" dirty="0" smtClean="0"/>
                        <a:t>+        =  5  </a:t>
                      </a:r>
                    </a:p>
                    <a:p>
                      <a:pPr marL="0" indent="0">
                        <a:buNone/>
                      </a:pPr>
                      <a:endParaRPr lang="sl-SI" sz="5400" dirty="0" smtClean="0"/>
                    </a:p>
                    <a:p>
                      <a:pPr marL="0" indent="0">
                        <a:buNone/>
                      </a:pPr>
                      <a:r>
                        <a:rPr lang="sl-SI" sz="5400" dirty="0" smtClean="0"/>
                        <a:t>3    +   X   =  5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5400" dirty="0" smtClean="0"/>
                        <a:t>            X   =  5  -  3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5400" baseline="0" dirty="0" smtClean="0"/>
                        <a:t>            X   =  2</a:t>
                      </a:r>
                      <a:endParaRPr lang="sl-SI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sl-SI" sz="5400" dirty="0" smtClean="0"/>
                    </a:p>
                    <a:p>
                      <a:pPr marL="0" indent="0">
                        <a:buNone/>
                      </a:pPr>
                      <a:endParaRPr lang="sl-SI" sz="5400" dirty="0" smtClean="0"/>
                    </a:p>
                    <a:p>
                      <a:pPr marL="0" indent="0">
                        <a:buNone/>
                      </a:pPr>
                      <a:r>
                        <a:rPr lang="sl-SI" sz="5400" dirty="0" smtClean="0"/>
                        <a:t>   </a:t>
                      </a:r>
                      <a:r>
                        <a:rPr lang="sl-SI" sz="2800" b="0" dirty="0" smtClean="0"/>
                        <a:t>Preizkus:</a:t>
                      </a:r>
                      <a:endParaRPr lang="sl-SI" sz="5400" b="0" dirty="0" smtClean="0"/>
                    </a:p>
                    <a:p>
                      <a:pPr marL="0" indent="0">
                        <a:buNone/>
                      </a:pPr>
                      <a:r>
                        <a:rPr lang="sl-SI" sz="5400" dirty="0" smtClean="0"/>
                        <a:t>   3</a:t>
                      </a:r>
                      <a:r>
                        <a:rPr lang="sl-SI" sz="5400" baseline="0" dirty="0" smtClean="0"/>
                        <a:t>  +  2  =  5</a:t>
                      </a:r>
                      <a:endParaRPr lang="sl-SI" sz="5400" dirty="0" smtClean="0"/>
                    </a:p>
                    <a:p>
                      <a:pPr marL="0" indent="0">
                        <a:buNone/>
                      </a:pPr>
                      <a:r>
                        <a:rPr lang="sl-SI" sz="5400" dirty="0" smtClean="0"/>
                        <a:t>           </a:t>
                      </a:r>
                      <a:r>
                        <a:rPr lang="sl-SI" sz="5400" baseline="0" dirty="0" smtClean="0"/>
                        <a:t> 5  =  5</a:t>
                      </a:r>
                      <a:endParaRPr lang="sl-SI" sz="5400" dirty="0" smtClean="0"/>
                    </a:p>
                    <a:p>
                      <a:pPr marL="0" indent="0">
                        <a:buNone/>
                      </a:pPr>
                      <a:endParaRPr lang="sl-SI" sz="5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652355"/>
                  </a:ext>
                </a:extLst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2250219" y="1733383"/>
            <a:ext cx="715618" cy="5724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25"/>
    </mc:Choice>
    <mc:Fallback xmlns="">
      <p:transition spd="slow" advTm="47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42769"/>
              </p:ext>
            </p:extLst>
          </p:nvPr>
        </p:nvGraphicFramePr>
        <p:xfrm>
          <a:off x="1152938" y="946205"/>
          <a:ext cx="9285357" cy="5669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285357">
                  <a:extLst>
                    <a:ext uri="{9D8B030D-6E8A-4147-A177-3AD203B41FA5}">
                      <a16:colId xmlns:a16="http://schemas.microsoft.com/office/drawing/2014/main" val="1998721899"/>
                    </a:ext>
                  </a:extLst>
                </a:gridCol>
              </a:tblGrid>
              <a:tr h="3967701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r>
                        <a:rPr lang="sl-SI" sz="5400" dirty="0" smtClean="0"/>
                        <a:t>         </a:t>
                      </a:r>
                      <a:r>
                        <a:rPr lang="sl-SI" sz="8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sl-SI" sz="8000" dirty="0" smtClean="0"/>
                        <a:t>     +     </a:t>
                      </a:r>
                      <a:r>
                        <a:rPr lang="sl-SI" sz="8000" dirty="0" smtClean="0">
                          <a:solidFill>
                            <a:srgbClr val="0070C0"/>
                          </a:solidFill>
                        </a:rPr>
                        <a:t>2  </a:t>
                      </a:r>
                      <a:r>
                        <a:rPr lang="sl-SI" sz="8000" dirty="0" smtClean="0"/>
                        <a:t> =     </a:t>
                      </a:r>
                      <a:r>
                        <a:rPr lang="sl-SI" sz="80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  <a:p>
                      <a:r>
                        <a:rPr lang="sl-SI" sz="4000" dirty="0" smtClean="0"/>
                        <a:t>    </a:t>
                      </a:r>
                      <a:r>
                        <a:rPr lang="sl-SI" sz="4000" dirty="0" smtClean="0">
                          <a:solidFill>
                            <a:srgbClr val="C00000"/>
                          </a:solidFill>
                        </a:rPr>
                        <a:t>1.</a:t>
                      </a:r>
                      <a:r>
                        <a:rPr lang="sl-SI" sz="4000" baseline="0" dirty="0" smtClean="0"/>
                        <a:t> </a:t>
                      </a:r>
                      <a:r>
                        <a:rPr lang="sl-SI" sz="4000" dirty="0" smtClean="0">
                          <a:solidFill>
                            <a:srgbClr val="C00000"/>
                          </a:solidFill>
                        </a:rPr>
                        <a:t>seštevanec</a:t>
                      </a:r>
                      <a:r>
                        <a:rPr lang="sl-SI" sz="4000" baseline="0" dirty="0" smtClean="0"/>
                        <a:t>   </a:t>
                      </a:r>
                      <a:r>
                        <a:rPr lang="sl-SI" sz="4000" baseline="0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sl-SI" sz="4000" baseline="0" dirty="0" smtClean="0"/>
                        <a:t> </a:t>
                      </a:r>
                      <a:r>
                        <a:rPr lang="sl-SI" sz="4000" baseline="0" dirty="0" err="1" smtClean="0">
                          <a:solidFill>
                            <a:srgbClr val="0070C0"/>
                          </a:solidFill>
                        </a:rPr>
                        <a:t>seštevanec</a:t>
                      </a:r>
                      <a:r>
                        <a:rPr lang="sl-SI" sz="4000" baseline="0" dirty="0" smtClean="0"/>
                        <a:t>       </a:t>
                      </a:r>
                      <a:r>
                        <a:rPr lang="sl-SI" sz="4000" baseline="0" dirty="0" smtClean="0">
                          <a:solidFill>
                            <a:srgbClr val="00B050"/>
                          </a:solidFill>
                        </a:rPr>
                        <a:t>vsota</a:t>
                      </a:r>
                    </a:p>
                    <a:p>
                      <a:endParaRPr lang="sl-SI" sz="40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sl-SI" sz="40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sl-SI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391898"/>
                  </a:ext>
                </a:extLst>
              </a:tr>
            </a:tbl>
          </a:graphicData>
        </a:graphic>
      </p:graphicFrame>
      <p:sp>
        <p:nvSpPr>
          <p:cNvPr id="3" name="Zaobljeni pravokotnik 2"/>
          <p:cNvSpPr/>
          <p:nvPr/>
        </p:nvSpPr>
        <p:spPr>
          <a:xfrm>
            <a:off x="7490129" y="636103"/>
            <a:ext cx="3641698" cy="23933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Ponovimo poimenovanje členov v računu seštevanja.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1"/>
    </mc:Choice>
    <mc:Fallback xmlns="">
      <p:transition spd="slow" advTm="18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74643" y="1121134"/>
            <a:ext cx="1004249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Kako se lotim računanja vrednosti neznanega člena?</a:t>
            </a:r>
          </a:p>
          <a:p>
            <a:endParaRPr lang="sl-SI" sz="3600" b="1" dirty="0" smtClean="0">
              <a:solidFill>
                <a:srgbClr val="C00000"/>
              </a:solidFill>
            </a:endParaRPr>
          </a:p>
          <a:p>
            <a:r>
              <a:rPr lang="sl-SI" sz="5400" b="1" dirty="0" smtClean="0"/>
              <a:t>3    </a:t>
            </a:r>
            <a:r>
              <a:rPr lang="sl-SI" sz="5400" b="1" dirty="0"/>
              <a:t>+   X   =  5</a:t>
            </a:r>
          </a:p>
          <a:p>
            <a:r>
              <a:rPr lang="sl-SI" sz="5400" b="1" dirty="0"/>
              <a:t>            X   =  5  -  3</a:t>
            </a:r>
          </a:p>
          <a:p>
            <a:r>
              <a:rPr lang="sl-SI" sz="5400" b="1" dirty="0"/>
              <a:t>            X   =  2</a:t>
            </a:r>
            <a:endParaRPr lang="sl-SI" sz="3200" b="1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82"/>
    </mc:Choice>
    <mc:Fallback xmlns="">
      <p:transition spd="slow" advTm="24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37306"/>
              </p:ext>
            </p:extLst>
          </p:nvPr>
        </p:nvGraphicFramePr>
        <p:xfrm>
          <a:off x="707667" y="1244453"/>
          <a:ext cx="9515944" cy="34747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515944">
                  <a:extLst>
                    <a:ext uri="{9D8B030D-6E8A-4147-A177-3AD203B41FA5}">
                      <a16:colId xmlns:a16="http://schemas.microsoft.com/office/drawing/2014/main" val="1838228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sl-SI" dirty="0" smtClean="0"/>
                        <a:t>Primer</a:t>
                      </a:r>
                    </a:p>
                    <a:p>
                      <a:pPr marL="0" indent="0">
                        <a:buNone/>
                      </a:pPr>
                      <a:endParaRPr lang="sl-SI" dirty="0" smtClean="0"/>
                    </a:p>
                    <a:p>
                      <a:pPr marL="0" indent="0">
                        <a:buNone/>
                      </a:pPr>
                      <a:r>
                        <a:rPr lang="sl-SI" sz="2800" b="0" dirty="0" smtClean="0"/>
                        <a:t>V avtobusu je zasedenih</a:t>
                      </a:r>
                      <a:r>
                        <a:rPr lang="sl-SI" sz="2800" b="0" baseline="0" dirty="0" smtClean="0"/>
                        <a:t> 32 sedežev. Koliko sedežev je praznih, če je v avtobusu vse skupaj 54 sedežev?</a:t>
                      </a:r>
                    </a:p>
                    <a:p>
                      <a:pPr marL="0" indent="0">
                        <a:buNone/>
                      </a:pPr>
                      <a:endParaRPr lang="sl-SI" sz="2800" b="0" baseline="0" dirty="0" smtClean="0"/>
                    </a:p>
                    <a:p>
                      <a:pPr marL="342900" indent="-342900">
                        <a:buAutoNum type="arabicPlain" startAt="32"/>
                      </a:pPr>
                      <a:r>
                        <a:rPr lang="sl-SI" sz="2800" b="0" baseline="0" dirty="0" smtClean="0"/>
                        <a:t>  +  X  =  54                                    Preizkus: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2800" b="0" baseline="0" dirty="0" smtClean="0"/>
                        <a:t>           X =  54  -  32                           32  +  22  =  54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2800" b="0" baseline="0" dirty="0" smtClean="0"/>
                        <a:t>           X =  22                                                54  =  54</a:t>
                      </a:r>
                      <a:endParaRPr lang="sl-SI" sz="2800" b="0" dirty="0" smtClean="0"/>
                    </a:p>
                    <a:p>
                      <a:pPr marL="342900" indent="-342900">
                        <a:buAutoNum type="arabicPeriod"/>
                      </a:pP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09881"/>
                  </a:ext>
                </a:extLst>
              </a:tr>
            </a:tbl>
          </a:graphicData>
        </a:graphic>
      </p:graphicFrame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48981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80"/>
    </mc:Choice>
    <mc:Fallback xmlns="">
      <p:transition spd="slow" advTm="52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42980"/>
              </p:ext>
            </p:extLst>
          </p:nvPr>
        </p:nvGraphicFramePr>
        <p:xfrm>
          <a:off x="910867" y="926400"/>
          <a:ext cx="10046030" cy="4053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046030">
                  <a:extLst>
                    <a:ext uri="{9D8B030D-6E8A-4147-A177-3AD203B41FA5}">
                      <a16:colId xmlns:a16="http://schemas.microsoft.com/office/drawing/2014/main" val="163865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2. Primer</a:t>
                      </a:r>
                    </a:p>
                    <a:p>
                      <a:endParaRPr lang="sl-SI" dirty="0" smtClean="0"/>
                    </a:p>
                    <a:p>
                      <a:r>
                        <a:rPr lang="sl-SI" sz="2800" b="0" dirty="0" smtClean="0"/>
                        <a:t>Meta je imela na knjižni polici nekaj knjig. Na knjižnem sejmu je</a:t>
                      </a:r>
                      <a:r>
                        <a:rPr lang="sl-SI" sz="2800" b="0" baseline="0" dirty="0" smtClean="0"/>
                        <a:t> kupila zbirko</a:t>
                      </a:r>
                      <a:r>
                        <a:rPr lang="sl-SI" sz="2800" b="0" dirty="0" smtClean="0"/>
                        <a:t> 34 knjig. Zdaj jih ima vse skupaj 83. Koliko knjig je imela Meta na polici pred nakupom zbirke?</a:t>
                      </a:r>
                    </a:p>
                    <a:p>
                      <a:endParaRPr lang="sl-SI" sz="2800" b="0" dirty="0" smtClean="0"/>
                    </a:p>
                    <a:p>
                      <a:endParaRPr lang="sl-SI" sz="2800" b="0" dirty="0" smtClean="0"/>
                    </a:p>
                    <a:p>
                      <a:r>
                        <a:rPr lang="sl-SI" sz="2800" b="0" dirty="0" smtClean="0"/>
                        <a:t>X  +  34  =  83                                        Preizkus:</a:t>
                      </a:r>
                    </a:p>
                    <a:p>
                      <a:r>
                        <a:rPr lang="sl-SI" sz="2800" b="0" dirty="0" smtClean="0"/>
                        <a:t>          X</a:t>
                      </a:r>
                      <a:r>
                        <a:rPr lang="sl-SI" sz="2800" b="0" baseline="0" dirty="0" smtClean="0"/>
                        <a:t>  =  83  -  34                               49  +  34  =  83</a:t>
                      </a:r>
                    </a:p>
                    <a:p>
                      <a:r>
                        <a:rPr lang="sl-SI" sz="2800" b="0" baseline="0" dirty="0" smtClean="0"/>
                        <a:t>          X  =  49                                                     83 = 83</a:t>
                      </a:r>
                      <a:endParaRPr lang="sl-SI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333962"/>
                  </a:ext>
                </a:extLst>
              </a:tr>
            </a:tbl>
          </a:graphicData>
        </a:graphic>
      </p:graphicFrame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86"/>
    </mc:Choice>
    <mc:Fallback xmlns="">
      <p:transition spd="slow" advTm="40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31407"/>
              </p:ext>
            </p:extLst>
          </p:nvPr>
        </p:nvGraphicFramePr>
        <p:xfrm>
          <a:off x="708366" y="1339635"/>
          <a:ext cx="11059564" cy="400745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515641">
                  <a:extLst>
                    <a:ext uri="{9D8B030D-6E8A-4147-A177-3AD203B41FA5}">
                      <a16:colId xmlns:a16="http://schemas.microsoft.com/office/drawing/2014/main" val="998662203"/>
                    </a:ext>
                  </a:extLst>
                </a:gridCol>
                <a:gridCol w="6543923">
                  <a:extLst>
                    <a:ext uri="{9D8B030D-6E8A-4147-A177-3AD203B41FA5}">
                      <a16:colId xmlns:a16="http://schemas.microsoft.com/office/drawing/2014/main" val="1301608556"/>
                    </a:ext>
                  </a:extLst>
                </a:gridCol>
              </a:tblGrid>
              <a:tr h="1995777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 </a:t>
                      </a:r>
                      <a:r>
                        <a:rPr lang="sl-SI" sz="2000" dirty="0" smtClean="0"/>
                        <a:t>1. </a:t>
                      </a:r>
                      <a:r>
                        <a:rPr lang="sl-SI" sz="1800" b="0" dirty="0" smtClean="0"/>
                        <a:t>Poimenovanje členov pri seštevanju</a:t>
                      </a:r>
                      <a:endParaRPr lang="sl-SI" sz="2000" b="0" dirty="0" smtClean="0"/>
                    </a:p>
                    <a:p>
                      <a:r>
                        <a:rPr lang="sl-SI" sz="4400" dirty="0" smtClean="0"/>
                        <a:t>    3     +     2   =     5</a:t>
                      </a:r>
                    </a:p>
                    <a:p>
                      <a:r>
                        <a:rPr lang="sl-SI" sz="1800" dirty="0" smtClean="0"/>
                        <a:t>1.</a:t>
                      </a:r>
                      <a:r>
                        <a:rPr lang="sl-SI" sz="1800" baseline="0" dirty="0" smtClean="0"/>
                        <a:t> </a:t>
                      </a:r>
                      <a:r>
                        <a:rPr lang="sl-SI" sz="1800" dirty="0" smtClean="0"/>
                        <a:t>seštevanec</a:t>
                      </a:r>
                      <a:r>
                        <a:rPr lang="sl-SI" sz="1800" baseline="0" dirty="0" smtClean="0"/>
                        <a:t>              2. seštevanec          vsota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3. </a:t>
                      </a:r>
                    </a:p>
                    <a:p>
                      <a:endParaRPr lang="sl-SI" dirty="0" smtClean="0"/>
                    </a:p>
                    <a:p>
                      <a:pPr marL="342900" indent="-342900">
                        <a:buAutoNum type="arabicPlain" startAt="32"/>
                      </a:pPr>
                      <a:r>
                        <a:rPr lang="sl-SI" sz="1800" baseline="0" dirty="0" smtClean="0"/>
                        <a:t> +  X  =  54                                    Preizkus: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1800" baseline="0" dirty="0" smtClean="0"/>
                        <a:t>           X =  54  -  32                           32  +  22  =  54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1800" baseline="0" dirty="0" smtClean="0"/>
                        <a:t>           X =  22                                                54  =  54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62828"/>
                  </a:ext>
                </a:extLst>
              </a:tr>
              <a:tr h="199577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l-SI" sz="1800" dirty="0" smtClean="0"/>
                        <a:t>2.</a:t>
                      </a:r>
                      <a:r>
                        <a:rPr lang="sl-SI" sz="1800" baseline="0" dirty="0" smtClean="0"/>
                        <a:t> </a:t>
                      </a:r>
                      <a:r>
                        <a:rPr lang="sl-SI" sz="1800" dirty="0" smtClean="0"/>
                        <a:t> Zapis enačbe seštevanja</a:t>
                      </a:r>
                    </a:p>
                    <a:p>
                      <a:pPr marL="0" indent="0">
                        <a:buNone/>
                      </a:pPr>
                      <a:endParaRPr lang="sl-SI" sz="1800" dirty="0" smtClean="0"/>
                    </a:p>
                    <a:p>
                      <a:pPr marL="0" indent="0">
                        <a:buNone/>
                      </a:pPr>
                      <a:r>
                        <a:rPr lang="sl-SI" sz="1800" dirty="0" smtClean="0"/>
                        <a:t>3    +   X   =  5                            Preizkus: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1800" dirty="0" smtClean="0"/>
                        <a:t>            X   =  5  -  3                     3  +  2  =  5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1800" baseline="0" dirty="0" smtClean="0"/>
                        <a:t>            X   =  2                                     5  =  5</a:t>
                      </a:r>
                      <a:endParaRPr lang="sl-SI" sz="1800" dirty="0" smtClean="0"/>
                    </a:p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4.</a:t>
                      </a:r>
                    </a:p>
                    <a:p>
                      <a:r>
                        <a:rPr lang="sl-SI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698555"/>
                  </a:ext>
                </a:extLst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3836691" y="416305"/>
            <a:ext cx="3574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Tabelska slika – prepiši v karo zvezek</a:t>
            </a:r>
          </a:p>
          <a:p>
            <a:endParaRPr lang="sl-SI" dirty="0" smtClean="0"/>
          </a:p>
          <a:p>
            <a:r>
              <a:rPr lang="sl-SI" b="1" dirty="0" smtClean="0">
                <a:solidFill>
                  <a:srgbClr val="C00000"/>
                </a:solidFill>
              </a:rPr>
              <a:t>ENAČBE</a:t>
            </a:r>
            <a:r>
              <a:rPr lang="sl-SI" b="1" baseline="0" dirty="0" smtClean="0">
                <a:solidFill>
                  <a:srgbClr val="C00000"/>
                </a:solidFill>
              </a:rPr>
              <a:t> SEŠTEVANJA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8760542" y="4109884"/>
            <a:ext cx="93406" cy="162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9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0869561" y="4109884"/>
            <a:ext cx="103239" cy="1966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9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503" y="3744904"/>
            <a:ext cx="4572459" cy="10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1"/>
    </mc:Choice>
    <mc:Fallback xmlns="">
      <p:transition spd="slow" advTm="2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384</Words>
  <Application>Microsoft Office PowerPoint</Application>
  <PresentationFormat>Širokozaslonsko</PresentationFormat>
  <Paragraphs>79</Paragraphs>
  <Slides>10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ENAČBE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ENAČBE</dc:title>
  <dc:creator>IngridŠB</dc:creator>
  <cp:lastModifiedBy>IngridŠB</cp:lastModifiedBy>
  <cp:revision>22</cp:revision>
  <dcterms:created xsi:type="dcterms:W3CDTF">2020-11-20T11:09:00Z</dcterms:created>
  <dcterms:modified xsi:type="dcterms:W3CDTF">2023-11-23T07:16:46Z</dcterms:modified>
</cp:coreProperties>
</file>