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sldIdLst>
    <p:sldId id="314" r:id="rId3"/>
    <p:sldId id="315" r:id="rId4"/>
    <p:sldId id="316" r:id="rId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0F38F8-DE9E-467E-84A7-8E66B873F815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D3A373-DA8E-40D4-9052-7E400BA4EA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3356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54D3CB-E23F-45DE-8D52-CB74137E58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C53A759-3AD7-4CED-A4C6-7BFE965C2B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FD80423-5CD5-4FCE-AAEE-85D03B4FE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1DBC824-43F9-49A5-9846-812F579D0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9E83529-4380-43C7-A5A6-7698FD123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50357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E20954-F1A5-4C30-BDE4-71E321C3A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0D9DD165-9353-4298-8408-A0BDF5D13E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03C5ADB-E155-4C2D-BCC1-F056D1E32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804DED5-14EB-4E71-8F00-23A3808A0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8DDB6B5-55F4-46AA-941D-3FCA5E0AD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3476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C5D332B0-28FF-47B7-9F27-6B3DA44BCF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9C2EE19F-2286-4C26-BF26-03205F2D0A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4F8A80D-F6B2-4285-98D0-22BD7248A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A9FCEA0-F26E-4E75-B78A-165D30B6D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9F4806A-16AA-4500-80F9-5C27F2AF1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8795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/>
              <a:t>Uredite slog podnaslova matrice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ED83-C335-4FA4-BDA6-179399F756AF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4670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D372B-98C9-45C1-B3E4-0BB45466FF19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552555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FC54D-B943-45B3-B5E2-99D8C109FCA4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874756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95B58-2672-420F-A83F-490BC50CA272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342150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1E4B-E72E-4AA2-ADB0-98F0264233BE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647428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E36E0-6D9A-4190-9200-1A7B025678ED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293116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BB38-EF53-41DB-B574-B2714CC58532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089224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A22FC-E472-4603-8085-7E8C7182AB6E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081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47179B8-463C-47F8-BD3E-7978712D5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49A1578-9D37-46CE-A401-E36F0DC66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99ABD8A-0EAD-448F-A857-2C2FEFCEC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5A0D537-312F-419C-8942-6EC483CED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332041A-CF60-42A4-BC69-8AB7E08E9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73578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8CC9E-CCC7-4B27-9C8A-D0E9DAFC469C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678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803D-59A1-47A9-A29E-85B68C4F61F4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924815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667A5-1DA1-48F3-B53A-014B6633B534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54827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0F46EE-0725-4714-940F-B07F36FE9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AC5A338-44FB-491E-9AD5-EE7CF9C460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31FF0B8-1CB8-4919-B08D-645F363C3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F491ECA-C27D-459C-AEAB-C7B2E0D00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C801C16-A9CC-41E4-858D-48D8C18FD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0035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8433EC1-69C5-449D-8B96-DCC27E195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EB05AFD-CAF2-4A2A-9F63-CA94393E7D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C4D24DF6-557C-4ABB-A633-26A66EACCC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8A4AA0F1-840C-45B9-A741-45508AD13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912AD9F-F609-42C2-A263-2E1E0D01A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B771790E-A822-4533-AB62-8BCF72B8E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311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B53DD1-AA7D-4273-AE3B-279BD2BB2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95D4C92-68B5-4BBC-B144-4B3975EDF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BF9D5A4-ED44-4595-8518-91BBB9D9F5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717AFDF4-16D2-42B3-B339-D9FFD2EB10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7AE40605-3935-43DB-8A9B-E0CB50DA8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40ED7143-0B24-436E-8D17-DFB7E111A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E6C17AED-345B-4C7A-9CA2-D5B081FFA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08E00EDB-7C22-48A5-A6AB-E0B56D569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830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1D8EDB8-4F61-4899-9E5F-213F65412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2E2211D5-40C6-4450-BF26-B8E8D6BCF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8CDE4DFC-AD18-4E92-8554-9768FD996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76EC8894-FDF7-4133-A176-6658DF558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91329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D1FD7A58-173A-4964-A56C-7409DFE01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D94A64EC-2E1F-4F37-8DEB-AB52C760B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3F04447F-336D-49F8-923F-02CE4E558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0453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880F6F7-C77D-48A3-AD85-72DCA9ABA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8E266ED-AF03-4E7E-95C8-90643ED3A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0F068D4-9B7B-435C-BC16-88B34DCC49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8CB97A23-E02A-4952-88C4-305041026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1FD7DCC-097C-4819-A1F9-BF7810E59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828F120F-9CD4-45C4-B855-2EB4C2C9E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6014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20F1B20-C29B-4E33-A840-ECBB636C9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FBF87F70-6A22-4E40-AEB2-2D4FAFFFC0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948059C7-6DB0-4D4F-AA3F-34DB5CBA0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9947BAAE-1DCE-4025-AD0D-9AC03C29B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0AAB9676-0600-443E-BAF3-223AEEDF4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4637E2AC-8F5B-4F37-83B7-9DED12D56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0378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5A9ACA45-A6CB-445F-9300-BB27DAA4F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DC9103C-8D9C-4D87-8979-0E9299A9A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D04A771-6612-4B12-A78B-B2F4DCF1D8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3176079-29DB-400A-A842-9F8934148E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AE631D9-E343-4F36-83D3-FEA5D3E353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54255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9E51A5B0-DD74-4BC7-96D3-901634CACEF2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847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11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0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11.png"/><Relationship Id="rId2" Type="http://schemas.openxmlformats.org/officeDocument/2006/relationships/image" Target="../media/image4110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4.png"/><Relationship Id="rId4" Type="http://schemas.openxmlformats.org/officeDocument/2006/relationships/image" Target="../media/image43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84742" y="184029"/>
            <a:ext cx="10796530" cy="818506"/>
          </a:xfrm>
        </p:spPr>
        <p:txBody>
          <a:bodyPr>
            <a:normAutofit/>
          </a:bodyPr>
          <a:lstStyle/>
          <a:p>
            <a:r>
              <a:rPr lang="sl-SI" sz="3600" dirty="0"/>
              <a:t>1.5 STATIČNA DOLOČENOST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793213" y="1266940"/>
                <a:ext cx="10025351" cy="522199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l-SI" b="1" dirty="0"/>
                  <a:t>Za sile v ravnini, ki delujejo na telo in nimajo skupnega prijemališča, imamo 3 ravnotežne enačbe, iz katerih lahko izračunamo 3 neznane sile oziroma momente. Takšne sisteme imenujemo </a:t>
                </a:r>
                <a:r>
                  <a:rPr lang="sl-SI" b="1" dirty="0">
                    <a:solidFill>
                      <a:schemeClr val="accent1"/>
                    </a:solidFill>
                  </a:rPr>
                  <a:t>statično določeni sistemi </a:t>
                </a:r>
                <a:r>
                  <a:rPr lang="sl-SI" b="1" dirty="0"/>
                  <a:t>in imajo število enačb E enako številu neznank N. Neznanke, ki jih izračunamo iz ravnotežnih enačb, imenujemo </a:t>
                </a:r>
                <a:r>
                  <a:rPr lang="sl-SI" b="1" dirty="0">
                    <a:solidFill>
                      <a:schemeClr val="accent1"/>
                    </a:solidFill>
                  </a:rPr>
                  <a:t>reakcije</a:t>
                </a:r>
                <a:r>
                  <a:rPr lang="sl-SI" b="1" dirty="0"/>
                  <a:t> in se pojavijo v podporah v smereh, v katerih ni možen premik in zasuk telesa. </a:t>
                </a:r>
              </a:p>
              <a:p>
                <a:pPr marL="0" indent="0">
                  <a:buNone/>
                </a:pPr>
                <a:r>
                  <a:rPr lang="sl-SI" b="1" dirty="0"/>
                  <a:t>Sile brez skupnega prijemališča v ravnini </a:t>
                </a:r>
                <a:r>
                  <a:rPr lang="sl-SI" b="1" dirty="0" err="1"/>
                  <a:t>xy</a:t>
                </a:r>
                <a:r>
                  <a:rPr lang="sl-SI" b="1" dirty="0"/>
                  <a:t> so v ravnotežju, kadar je:</a:t>
                </a:r>
              </a:p>
              <a:p>
                <a:pPr marL="457200" indent="-457200">
                  <a:buAutoNum type="arabicPeriod"/>
                </a:pPr>
                <a:r>
                  <a:rPr lang="sl-SI" b="1" dirty="0"/>
                  <a:t>rezultanta sil enaka nič;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b="1" i="1" smtClean="0"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  <m:sub>
                        <m:r>
                          <a:rPr lang="sl-SI" b="1" i="1" smtClean="0">
                            <a:latin typeface="Cambria Math" panose="02040503050406030204" pitchFamily="18" charset="0"/>
                          </a:rPr>
                          <m:t>𝑹</m:t>
                        </m:r>
                      </m:sub>
                    </m:sSub>
                    <m:r>
                      <a:rPr lang="sl-SI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b="1" i="1" smtClean="0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sl-SI" b="1" dirty="0"/>
                  <a:t> (ni pomika) in</a:t>
                </a:r>
              </a:p>
              <a:p>
                <a:pPr marL="457200" indent="-457200">
                  <a:buAutoNum type="arabicPeriod"/>
                </a:pPr>
                <a:r>
                  <a:rPr lang="sl-SI" b="1" dirty="0"/>
                  <a:t>Vsota momentov vseh sil za poljubno točko 0 enaka nič;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b="1" i="1" smtClean="0">
                            <a:latin typeface="Cambria Math" panose="02040503050406030204" pitchFamily="18" charset="0"/>
                          </a:rPr>
                          <m:t>𝑴</m:t>
                        </m:r>
                      </m:e>
                      <m:sub>
                        <m:r>
                          <a:rPr lang="sl-SI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sl-SI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b="1" i="1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sl-SI" b="1" dirty="0"/>
                  <a:t> (ni zasuka).</a:t>
                </a:r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93213" y="1266940"/>
                <a:ext cx="10025351" cy="5221995"/>
              </a:xfrm>
              <a:blipFill>
                <a:blip r:embed="rId2"/>
                <a:stretch>
                  <a:fillRect l="-608" t="-105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0012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815249" y="308472"/>
                <a:ext cx="10091450" cy="623554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l-SI" b="1" dirty="0"/>
                  <a:t>Pogoj za ravnotežje zapišemo z ravnotežnima enačbama:</a:t>
                </a:r>
              </a:p>
              <a:p>
                <a:pPr marL="0" indent="0">
                  <a:buNone/>
                </a:pPr>
                <a:r>
                  <a:rPr lang="sl-SI" b="1" dirty="0"/>
                  <a:t>                                         in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b="1" i="1" smtClean="0"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  <m:sub>
                        <m:r>
                          <a:rPr lang="sl-SI" b="1" i="1" smtClean="0">
                            <a:latin typeface="Cambria Math" panose="02040503050406030204" pitchFamily="18" charset="0"/>
                          </a:rPr>
                          <m:t>𝑹</m:t>
                        </m:r>
                      </m:sub>
                    </m:sSub>
                    <m:r>
                      <a:rPr lang="sl-SI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b="1" i="1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sl-SI" b="1" dirty="0"/>
                  <a:t> lahko zapišemo s projekcijskima enačbama v obliki:</a:t>
                </a:r>
              </a:p>
              <a:p>
                <a:r>
                  <a:rPr lang="sl-SI" b="1" dirty="0"/>
                  <a:t>vsota vseh sil v smeri x je enaka 0;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sl-SI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sl-SI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b="1" i="1" smtClean="0"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sl-SI" b="1" i="1" smtClean="0">
                                <a:latin typeface="Cambria Math" panose="02040503050406030204" pitchFamily="18" charset="0"/>
                              </a:rPr>
                              <m:t>𝒊𝒙</m:t>
                            </m:r>
                          </m:sub>
                        </m:sSub>
                        <m:r>
                          <a:rPr lang="sl-SI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sl-SI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e>
                    </m:nary>
                  </m:oMath>
                </a14:m>
                <a:endParaRPr lang="sl-SI" b="1" dirty="0"/>
              </a:p>
              <a:p>
                <a:r>
                  <a:rPr lang="sl-SI" b="1" dirty="0"/>
                  <a:t>vsota vseh sil v smeri x je enaka 0;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sl-SI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sl-SI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b="1" i="1"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sl-SI" b="1" i="1">
                                <a:latin typeface="Cambria Math" panose="02040503050406030204" pitchFamily="18" charset="0"/>
                              </a:rPr>
                              <m:t>𝒊</m:t>
                            </m:r>
                            <m:r>
                              <a:rPr lang="sl-SI" b="1" i="1" smtClean="0">
                                <a:latin typeface="Cambria Math" panose="02040503050406030204" pitchFamily="18" charset="0"/>
                              </a:rPr>
                              <m:t>𝒚</m:t>
                            </m:r>
                          </m:sub>
                        </m:sSub>
                        <m:r>
                          <a:rPr lang="sl-SI" b="1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𝟎</m:t>
                        </m:r>
                      </m:e>
                    </m:nary>
                  </m:oMath>
                </a14:m>
                <a:endParaRPr lang="sl-SI" b="1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𝑴</m:t>
                        </m:r>
                      </m:e>
                      <m:sub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sl-SI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b="1" i="1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sl-SI" b="1" dirty="0"/>
                  <a:t> lahko zapišemo v obliki:</a:t>
                </a:r>
              </a:p>
              <a:p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sl-SI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sl-SI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b="1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sl-SI" b="1" i="1"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sl-SI" b="1" i="1"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sl-SI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sl-SI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b>
                          <m:sSubPr>
                            <m:ctrlPr>
                              <a:rPr lang="sl-SI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sl-SI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sl-SI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  <m:r>
                          <a:rPr lang="sl-SI" b="1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𝟎</m:t>
                        </m:r>
                      </m:e>
                    </m:nary>
                  </m:oMath>
                </a14:m>
                <a:r>
                  <a:rPr lang="sl-SI" b="1" dirty="0"/>
                  <a:t> ali</a:t>
                </a:r>
              </a:p>
              <a:p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sl-SI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d>
                          <m:dPr>
                            <m:ctrlPr>
                              <a:rPr lang="sl-SI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sl-SI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l-SI" b="1" i="1" smtClean="0"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sl-SI" b="1" i="1" smtClean="0">
                                    <a:latin typeface="Cambria Math" panose="02040503050406030204" pitchFamily="18" charset="0"/>
                                  </a:rPr>
                                  <m:t>𝒊𝒚</m:t>
                                </m:r>
                              </m:sub>
                            </m:sSub>
                            <m:r>
                              <a:rPr lang="sl-SI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sSub>
                              <m:sSubPr>
                                <m:ctrlPr>
                                  <a:rPr lang="sl-SI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l-SI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b>
                                <m:r>
                                  <a:rPr lang="sl-SI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𝒊</m:t>
                                </m:r>
                              </m:sub>
                            </m:sSub>
                            <m:r>
                              <a:rPr lang="sl-SI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sl-SI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l-SI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sl-SI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𝒊𝒙</m:t>
                                </m:r>
                              </m:sub>
                            </m:sSub>
                            <m:r>
                              <a:rPr lang="sl-SI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sSub>
                              <m:sSubPr>
                                <m:ctrlPr>
                                  <a:rPr lang="sl-SI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l-SI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𝒚</m:t>
                                </m:r>
                              </m:e>
                              <m:sub>
                                <m:r>
                                  <a:rPr lang="sl-SI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𝒊</m:t>
                                </m:r>
                              </m:sub>
                            </m:sSub>
                          </m:e>
                        </m:d>
                        <m:r>
                          <a:rPr lang="sl-SI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sl-SI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e>
                    </m:nary>
                  </m:oMath>
                </a14:m>
                <a:endParaRPr lang="sl-SI" b="1" dirty="0"/>
              </a:p>
              <a:p>
                <a:pPr marL="0" indent="0">
                  <a:buNone/>
                </a:pPr>
                <a:endParaRPr lang="sl-SI" b="1" dirty="0"/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15249" y="308472"/>
                <a:ext cx="10091450" cy="6235547"/>
              </a:xfrm>
              <a:blipFill rotWithShape="0">
                <a:blip r:embed="rId2"/>
                <a:stretch>
                  <a:fillRect l="-1934" t="-88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značba mesta številke diapozitiva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PoljeZBesedilom 4"/>
              <p:cNvSpPr txBox="1"/>
              <p:nvPr/>
            </p:nvSpPr>
            <p:spPr>
              <a:xfrm>
                <a:off x="1559803" y="770431"/>
                <a:ext cx="963060" cy="400110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sl-SI" sz="20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sl-SI" sz="20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𝐹</m:t>
                          </m:r>
                        </m:e>
                        <m:sub>
                          <m:r>
                            <a:rPr kumimoji="0" lang="sl-SI" sz="20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</m:t>
                          </m:r>
                        </m:sub>
                      </m:sSub>
                      <m:r>
                        <a:rPr kumimoji="0" lang="sl-SI" sz="2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=0</m:t>
                      </m:r>
                    </m:oMath>
                  </m:oMathPara>
                </a14:m>
                <a:endParaRPr kumimoji="0" lang="sl-SI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Schoolbook" panose="020406040505050203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PoljeZBesedilom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9803" y="770431"/>
                <a:ext cx="963060" cy="400110"/>
              </a:xfrm>
              <a:prstGeom prst="rect">
                <a:avLst/>
              </a:prstGeom>
              <a:blipFill rotWithShape="0">
                <a:blip r:embed="rId3"/>
                <a:stretch>
                  <a:fillRect b="-1471"/>
                </a:stretch>
              </a:blipFill>
              <a:ln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PoljeZBesedilom 5"/>
              <p:cNvSpPr txBox="1"/>
              <p:nvPr/>
            </p:nvSpPr>
            <p:spPr>
              <a:xfrm>
                <a:off x="6233251" y="770431"/>
                <a:ext cx="982797" cy="400110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sl-SI" sz="20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sl-SI" sz="20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𝑀</m:t>
                          </m:r>
                        </m:e>
                        <m:sub>
                          <m:r>
                            <a:rPr kumimoji="0" lang="sl-SI" sz="20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0</m:t>
                          </m:r>
                        </m:sub>
                      </m:sSub>
                      <m:r>
                        <a:rPr kumimoji="0" lang="sl-SI" sz="2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=0</m:t>
                      </m:r>
                    </m:oMath>
                  </m:oMathPara>
                </a14:m>
                <a:endParaRPr kumimoji="0" lang="sl-SI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Schoolbook" panose="020406040505050203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PoljeZBesedilom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3251" y="770431"/>
                <a:ext cx="982797" cy="400110"/>
              </a:xfrm>
              <a:prstGeom prst="rect">
                <a:avLst/>
              </a:prstGeom>
              <a:blipFill rotWithShape="0">
                <a:blip r:embed="rId4"/>
                <a:stretch>
                  <a:fillRect b="-1471"/>
                </a:stretch>
              </a:blipFill>
              <a:ln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5347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815249" y="308472"/>
                <a:ext cx="10091450" cy="623554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l-SI" b="1" dirty="0"/>
                  <a:t>Tako dobimo tri ravnotežne enačbe:</a:t>
                </a:r>
              </a:p>
              <a:p>
                <a:pPr marL="0" indent="0">
                  <a:buNone/>
                </a:pPr>
                <a:endParaRPr lang="sl-SI" b="1" dirty="0"/>
              </a:p>
              <a:p>
                <a:pPr marL="0" indent="0">
                  <a:buNone/>
                </a:pPr>
                <a:endParaRPr lang="sl-SI" b="1" dirty="0"/>
              </a:p>
              <a:p>
                <a:pPr marL="0" indent="0">
                  <a:buNone/>
                </a:pPr>
                <a:r>
                  <a:rPr lang="sl-SI" b="1" dirty="0"/>
                  <a:t>Namesto dveh projekcijskih enačb in ene momentne enačbe lahko uporabimo tudi eno projekcijsko enačbo in dve momentni ravnotežni enačbi, ki se nanašata na dve poljubni točki A in B, pri čemer pa os x in y ne smeta biti pravokotni na zveznico AB: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sl-SI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sl-SI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b="1" i="1"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sl-SI" b="1" i="1">
                                <a:latin typeface="Cambria Math" panose="02040503050406030204" pitchFamily="18" charset="0"/>
                              </a:rPr>
                              <m:t>𝒊𝒙</m:t>
                            </m:r>
                          </m:sub>
                        </m:sSub>
                        <m:r>
                          <a:rPr lang="sl-SI" b="1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𝟎</m:t>
                        </m:r>
                      </m:e>
                    </m:nary>
                  </m:oMath>
                </a14:m>
                <a:r>
                  <a:rPr lang="sl-SI" b="1" dirty="0"/>
                  <a:t>                                        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sl-SI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sl-SI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b="1" i="1" smtClean="0">
                                <a:latin typeface="Cambria Math" panose="02040503050406030204" pitchFamily="18" charset="0"/>
                              </a:rPr>
                              <m:t>𝑴</m:t>
                            </m:r>
                          </m:e>
                          <m:sub>
                            <m:r>
                              <a:rPr lang="sl-SI" b="1" i="1" smtClean="0">
                                <a:latin typeface="Cambria Math" panose="02040503050406030204" pitchFamily="18" charset="0"/>
                              </a:rPr>
                              <m:t>𝒊</m:t>
                            </m:r>
                            <m:r>
                              <a:rPr lang="sl-SI" b="1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sl-SI" b="1" i="1" smtClean="0">
                                <a:latin typeface="Cambria Math" panose="02040503050406030204" pitchFamily="18" charset="0"/>
                              </a:rPr>
                              <m:t>𝑨</m:t>
                            </m:r>
                            <m:r>
                              <a:rPr lang="sl-SI" b="1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</m:sSub>
                        <m:r>
                          <a:rPr lang="sl-SI" b="1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𝟎</m:t>
                        </m:r>
                      </m:e>
                    </m:nary>
                  </m:oMath>
                </a14:m>
                <a:r>
                  <a:rPr lang="sl-SI" b="1" dirty="0"/>
                  <a:t>                                     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sl-SI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sl-SI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b="1" i="1" smtClean="0">
                                <a:latin typeface="Cambria Math" panose="02040503050406030204" pitchFamily="18" charset="0"/>
                              </a:rPr>
                              <m:t>𝑴</m:t>
                            </m:r>
                          </m:e>
                          <m:sub>
                            <m:r>
                              <a:rPr lang="sl-SI" b="1" i="1">
                                <a:latin typeface="Cambria Math" panose="02040503050406030204" pitchFamily="18" charset="0"/>
                              </a:rPr>
                              <m:t>𝒊</m:t>
                            </m:r>
                            <m:r>
                              <a:rPr lang="sl-SI" b="1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sl-SI" b="1" i="1" smtClean="0">
                                <a:latin typeface="Cambria Math" panose="02040503050406030204" pitchFamily="18" charset="0"/>
                              </a:rPr>
                              <m:t>𝑩</m:t>
                            </m:r>
                            <m:r>
                              <a:rPr lang="sl-SI" b="1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</m:sSub>
                        <m:r>
                          <a:rPr lang="sl-SI" b="1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𝟎</m:t>
                        </m:r>
                      </m:e>
                    </m:nary>
                  </m:oMath>
                </a14:m>
                <a:endParaRPr lang="sl-SI" b="1" dirty="0"/>
              </a:p>
              <a:p>
                <a:pPr marL="0" indent="0">
                  <a:buNone/>
                </a:pPr>
                <a:r>
                  <a:rPr lang="sl-SI" b="1" dirty="0"/>
                  <a:t>Uporabimo lahko tudi tri momentne ravnotežne enačbe, glede na točke A, B in C, ki ne smejo ležati na isti premici; tvoriti morajo trikotnik: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sl-SI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sl-SI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b="1" i="1">
                                <a:latin typeface="Cambria Math" panose="02040503050406030204" pitchFamily="18" charset="0"/>
                              </a:rPr>
                              <m:t>𝑴</m:t>
                            </m:r>
                          </m:e>
                          <m:sub>
                            <m:r>
                              <a:rPr lang="sl-SI" b="1" i="1">
                                <a:latin typeface="Cambria Math" panose="02040503050406030204" pitchFamily="18" charset="0"/>
                              </a:rPr>
                              <m:t>𝒊</m:t>
                            </m:r>
                            <m:r>
                              <a:rPr lang="sl-SI" b="1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sl-SI" b="1" i="1">
                                <a:latin typeface="Cambria Math" panose="02040503050406030204" pitchFamily="18" charset="0"/>
                              </a:rPr>
                              <m:t>𝑨</m:t>
                            </m:r>
                            <m:r>
                              <a:rPr lang="sl-SI" b="1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</m:sSub>
                        <m:r>
                          <a:rPr lang="sl-SI" b="1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𝟎</m:t>
                        </m:r>
                      </m:e>
                    </m:nary>
                  </m:oMath>
                </a14:m>
                <a:r>
                  <a:rPr lang="sl-SI" b="1" dirty="0"/>
                  <a:t>                                       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sl-SI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sl-SI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b="1" i="1">
                                <a:latin typeface="Cambria Math" panose="02040503050406030204" pitchFamily="18" charset="0"/>
                              </a:rPr>
                              <m:t>𝑴</m:t>
                            </m:r>
                          </m:e>
                          <m:sub>
                            <m:r>
                              <a:rPr lang="sl-SI" b="1" i="1">
                                <a:latin typeface="Cambria Math" panose="02040503050406030204" pitchFamily="18" charset="0"/>
                              </a:rPr>
                              <m:t>𝒊</m:t>
                            </m:r>
                            <m:r>
                              <a:rPr lang="sl-SI" b="1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sl-SI" b="1" i="1">
                                <a:latin typeface="Cambria Math" panose="02040503050406030204" pitchFamily="18" charset="0"/>
                              </a:rPr>
                              <m:t>𝑩</m:t>
                            </m:r>
                            <m:r>
                              <a:rPr lang="sl-SI" b="1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</m:sSub>
                        <m:r>
                          <a:rPr lang="sl-SI" b="1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𝟎</m:t>
                        </m:r>
                      </m:e>
                    </m:nary>
                  </m:oMath>
                </a14:m>
                <a:r>
                  <a:rPr lang="sl-SI" b="1" dirty="0"/>
                  <a:t>                                     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sl-SI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sl-SI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b="1" i="1">
                                <a:latin typeface="Cambria Math" panose="02040503050406030204" pitchFamily="18" charset="0"/>
                              </a:rPr>
                              <m:t>𝑴</m:t>
                            </m:r>
                          </m:e>
                          <m:sub>
                            <m:r>
                              <a:rPr lang="sl-SI" b="1" i="1">
                                <a:latin typeface="Cambria Math" panose="02040503050406030204" pitchFamily="18" charset="0"/>
                              </a:rPr>
                              <m:t>𝒊</m:t>
                            </m:r>
                            <m:r>
                              <a:rPr lang="sl-SI" b="1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sl-SI" b="1" i="1">
                                <a:latin typeface="Cambria Math" panose="02040503050406030204" pitchFamily="18" charset="0"/>
                              </a:rPr>
                              <m:t>𝑪</m:t>
                            </m:r>
                            <m:r>
                              <a:rPr lang="sl-SI" b="1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</m:sSub>
                        <m:r>
                          <a:rPr lang="sl-SI" b="1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sl-SI" b="1" i="1">
                            <a:latin typeface="Cambria Math" panose="02040503050406030204" pitchFamily="18" charset="0"/>
                          </a:rPr>
                          <m:t>𝟎</m:t>
                        </m:r>
                      </m:e>
                    </m:nary>
                  </m:oMath>
                </a14:m>
                <a:endParaRPr lang="sl-SI" b="1" dirty="0"/>
              </a:p>
              <a:p>
                <a:pPr marL="0" indent="0">
                  <a:buNone/>
                </a:pPr>
                <a:endParaRPr lang="sl-SI" b="1" dirty="0"/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15249" y="308472"/>
                <a:ext cx="10091450" cy="6235547"/>
              </a:xfrm>
              <a:blipFill rotWithShape="0">
                <a:blip r:embed="rId2"/>
                <a:stretch>
                  <a:fillRect l="-3746" t="-881" r="-48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značba mesta številke diapozitiva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PoljeZBesedilom 6"/>
              <p:cNvSpPr txBox="1"/>
              <p:nvPr/>
            </p:nvSpPr>
            <p:spPr>
              <a:xfrm>
                <a:off x="1559803" y="770432"/>
                <a:ext cx="1425768" cy="837665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kumimoji="0" lang="sl-SI" sz="2000" b="1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kumimoji="0" lang="sl-SI" sz="2000" b="1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sl-SI" sz="2000" b="1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𝑭</m:t>
                              </m:r>
                            </m:e>
                            <m:sub>
                              <m:r>
                                <a:rPr kumimoji="0" lang="sl-SI" sz="2000" b="1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𝒊𝒙</m:t>
                              </m:r>
                            </m:sub>
                          </m:sSub>
                          <m:r>
                            <a:rPr kumimoji="0" lang="sl-SI" sz="2000" b="1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sl-SI" sz="2000" b="1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𝟎</m:t>
                          </m:r>
                        </m:e>
                      </m:nary>
                    </m:oMath>
                  </m:oMathPara>
                </a14:m>
                <a:endParaRPr kumimoji="0" lang="sl-SI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Schoolbook" panose="020406040505050203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" name="PoljeZBesedilom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9803" y="770432"/>
                <a:ext cx="1425768" cy="837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PoljeZBesedilom 7"/>
              <p:cNvSpPr txBox="1"/>
              <p:nvPr/>
            </p:nvSpPr>
            <p:spPr>
              <a:xfrm>
                <a:off x="3730125" y="770432"/>
                <a:ext cx="1425768" cy="837665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kumimoji="0" lang="sl-SI" sz="2000" b="1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kumimoji="0" lang="sl-SI" sz="2000" b="1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sl-SI" sz="2000" b="1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𝑭</m:t>
                              </m:r>
                            </m:e>
                            <m:sub>
                              <m:r>
                                <a:rPr kumimoji="0" lang="sl-SI" sz="2000" b="1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𝒊𝒚</m:t>
                              </m:r>
                            </m:sub>
                          </m:sSub>
                          <m:r>
                            <a:rPr kumimoji="0" lang="sl-SI" sz="2000" b="1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sl-SI" sz="2000" b="1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𝟎</m:t>
                          </m:r>
                        </m:e>
                      </m:nary>
                    </m:oMath>
                  </m:oMathPara>
                </a14:m>
                <a:endParaRPr kumimoji="0" lang="sl-SI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Schoolbook" panose="020406040505050203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" name="PoljeZBesedilom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0125" y="770432"/>
                <a:ext cx="1425768" cy="837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PoljeZBesedilom 8"/>
              <p:cNvSpPr txBox="1"/>
              <p:nvPr/>
            </p:nvSpPr>
            <p:spPr>
              <a:xfrm>
                <a:off x="5900447" y="764000"/>
                <a:ext cx="3089315" cy="837665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kumimoji="0" lang="sl-SI" sz="2000" b="1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kumimoji="0" lang="sl-SI" sz="2000" b="1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kumimoji="0" lang="sl-SI" sz="2000" b="1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sl-SI" sz="2000" b="1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kumimoji="0" lang="sl-SI" sz="2000" b="1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𝒊𝒚</m:t>
                                  </m:r>
                                </m:sub>
                              </m:sSub>
                              <m:r>
                                <a:rPr kumimoji="0" lang="sl-SI" sz="2000" b="1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∙</m:t>
                              </m:r>
                              <m:sSub>
                                <m:sSubPr>
                                  <m:ctrlPr>
                                    <a:rPr kumimoji="0" lang="sl-SI" sz="2000" b="1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sl-SI" sz="2000" b="1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kumimoji="0" lang="sl-SI" sz="2000" b="1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𝒊</m:t>
                                  </m:r>
                                </m:sub>
                              </m:sSub>
                              <m:r>
                                <a:rPr kumimoji="0" lang="sl-SI" sz="2000" b="1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kumimoji="0" lang="sl-SI" sz="2000" b="1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sl-SI" sz="2000" b="1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kumimoji="0" lang="sl-SI" sz="2000" b="1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𝒊𝒙</m:t>
                                  </m:r>
                                </m:sub>
                              </m:sSub>
                              <m:r>
                                <a:rPr kumimoji="0" lang="sl-SI" sz="2000" b="1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∙</m:t>
                              </m:r>
                              <m:sSub>
                                <m:sSubPr>
                                  <m:ctrlPr>
                                    <a:rPr kumimoji="0" lang="sl-SI" sz="2000" b="1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sl-SI" sz="2000" b="1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𝒚</m:t>
                                  </m:r>
                                </m:e>
                                <m:sub>
                                  <m:r>
                                    <a:rPr kumimoji="0" lang="sl-SI" sz="2000" b="1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𝒊</m:t>
                                  </m:r>
                                </m:sub>
                              </m:sSub>
                            </m:e>
                          </m:d>
                          <m:r>
                            <a:rPr kumimoji="0" lang="sl-SI" sz="2000" b="1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=</m:t>
                          </m:r>
                          <m:r>
                            <a:rPr kumimoji="0" lang="sl-SI" sz="2000" b="1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𝟎</m:t>
                          </m:r>
                        </m:e>
                      </m:nary>
                    </m:oMath>
                  </m:oMathPara>
                </a14:m>
                <a:endParaRPr kumimoji="0" lang="sl-SI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Schoolbook" panose="020406040505050203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PoljeZBesedilom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0447" y="764000"/>
                <a:ext cx="3089315" cy="837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4846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7B713C7F-58B7-4AE9-B361-B13EB9EC4C0C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274</Words>
  <Application>Microsoft Office PowerPoint</Application>
  <PresentationFormat>Širokozaslonsko</PresentationFormat>
  <Paragraphs>28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Century Schoolbook</vt:lpstr>
      <vt:lpstr>Wingdings 2</vt:lpstr>
      <vt:lpstr>Officeova tema</vt:lpstr>
      <vt:lpstr>View</vt:lpstr>
      <vt:lpstr>1.5 STATIČNA DOLOČENOST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3.2.2 Sestavljanje sil – rezultanta dveh in več vzporednih sil</dc:title>
  <dc:creator>Vouk, Gaja</dc:creator>
  <cp:lastModifiedBy>Vouk, Gaja</cp:lastModifiedBy>
  <cp:revision>5</cp:revision>
  <dcterms:created xsi:type="dcterms:W3CDTF">2022-02-07T18:07:31Z</dcterms:created>
  <dcterms:modified xsi:type="dcterms:W3CDTF">2022-02-07T18:34:01Z</dcterms:modified>
</cp:coreProperties>
</file>