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19125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95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3286439-33CB-4CA1-A3A5-0EF854CEBC47}">
  <a:tblStyle styleId="{63286439-33CB-4CA1-A3A5-0EF854CEBC4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02" y="72"/>
      </p:cViewPr>
      <p:guideLst>
        <p:guide orient="horz" pos="195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97122" y="685800"/>
            <a:ext cx="5064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685800"/>
            <a:ext cx="5064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9b435cf5c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685800"/>
            <a:ext cx="5064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9b435cf5c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9b435cf5c1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685800"/>
            <a:ext cx="5064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9b435cf5c1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896248"/>
            <a:ext cx="8520600" cy="24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411447"/>
            <a:ext cx="8520600" cy="9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31447"/>
            <a:ext cx="8520600" cy="236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794345"/>
            <a:ext cx="8520600" cy="15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588986"/>
            <a:ext cx="8520600" cy="10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35678"/>
            <a:ext cx="8520600" cy="6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387238"/>
            <a:ext cx="8520600" cy="4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35678"/>
            <a:ext cx="8520600" cy="6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387238"/>
            <a:ext cx="3999900" cy="4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387238"/>
            <a:ext cx="3999900" cy="4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35678"/>
            <a:ext cx="8520600" cy="6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668778"/>
            <a:ext cx="2808000" cy="9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672667"/>
            <a:ext cx="2808000" cy="382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541847"/>
            <a:ext cx="6367800" cy="492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50"/>
            <a:ext cx="4572000" cy="6191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484377"/>
            <a:ext cx="4045200" cy="178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374072"/>
            <a:ext cx="4045200" cy="14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871572"/>
            <a:ext cx="3837000" cy="44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092359"/>
            <a:ext cx="5998800" cy="7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35678"/>
            <a:ext cx="8520600" cy="68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387238"/>
            <a:ext cx="8520600" cy="41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5613131"/>
            <a:ext cx="548700" cy="4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hyperlink" Target="https://youtu.be/f-ldPgEfAH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en.wikipedia.org/wiki/Mitosi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518400" y="127322"/>
            <a:ext cx="8520600" cy="7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000000"/>
                </a:solidFill>
              </a:rPr>
              <a:t>Mitoza in celični cikel</a:t>
            </a:r>
            <a:endParaRPr b="1" dirty="0">
              <a:solidFill>
                <a:srgbClr val="000000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73000" y="3298000"/>
            <a:ext cx="7857300" cy="8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/>
              <a:t>Nauči se faze celičnega cikla, kako si sledijo. Mitoza je pomembna, ker se s tem postopkom omogoča rast živih bitij, nadomeščanje odmrlih in poškodovanih tkiv ter tvorbo novih celic. </a:t>
            </a:r>
            <a:endParaRPr sz="1500" dirty="0"/>
          </a:p>
        </p:txBody>
      </p:sp>
      <p:sp>
        <p:nvSpPr>
          <p:cNvPr id="56" name="Google Shape;56;p13"/>
          <p:cNvSpPr txBox="1"/>
          <p:nvPr/>
        </p:nvSpPr>
        <p:spPr>
          <a:xfrm>
            <a:off x="773000" y="4192863"/>
            <a:ext cx="7776000" cy="8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Celice s popolno garnituro kromosomov so diploidne (2n). To so telesne celice. Spolne celice imajo enojno garnituro kromosomov in so hapolidne (n). Z mitozo dobimo dve hčerinski celici, ki sta identični materinski.</a:t>
            </a:r>
            <a:endParaRPr dirty="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3100" y="869219"/>
            <a:ext cx="6726072" cy="24422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2480538" y="5112475"/>
            <a:ext cx="4071300" cy="647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Video o mitozi </a:t>
            </a:r>
            <a:r>
              <a:rPr lang="en" u="sng" dirty="0">
                <a:solidFill>
                  <a:schemeClr val="hlink"/>
                </a:solidFill>
                <a:hlinkClick r:id="rId4"/>
              </a:rPr>
              <a:t>amoeba sisters video</a:t>
            </a:r>
            <a:r>
              <a:rPr lang="en" dirty="0"/>
              <a:t>.</a:t>
            </a:r>
            <a:endParaRPr dirty="0"/>
          </a:p>
        </p:txBody>
      </p:sp>
      <p:pic>
        <p:nvPicPr>
          <p:cNvPr id="59" name="Google Shape;59;p13" descr="The Amoeba Sisters - Home | Facebook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61753" y="4995325"/>
            <a:ext cx="881700" cy="88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/>
          <p:nvPr/>
        </p:nvSpPr>
        <p:spPr>
          <a:xfrm>
            <a:off x="262650" y="885903"/>
            <a:ext cx="1622700" cy="337800"/>
          </a:xfrm>
          <a:prstGeom prst="rect">
            <a:avLst/>
          </a:prstGeom>
          <a:solidFill>
            <a:srgbClr val="FFF2CC"/>
          </a:solidFill>
          <a:ln w="1905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674EA7"/>
                </a:solidFill>
              </a:rPr>
              <a:t>ANAPHASE</a:t>
            </a:r>
            <a:endParaRPr b="1" dirty="0">
              <a:solidFill>
                <a:srgbClr val="674EA7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197000" y="93800"/>
            <a:ext cx="2314500" cy="637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Naloga 1:</a:t>
            </a:r>
            <a:r>
              <a:rPr lang="en" dirty="0"/>
              <a:t>  V sliko vnestite pravilna imena posamezne faze.</a:t>
            </a:r>
            <a:endParaRPr dirty="0"/>
          </a:p>
        </p:txBody>
      </p:sp>
      <p:sp>
        <p:nvSpPr>
          <p:cNvPr id="66" name="Google Shape;66;p14"/>
          <p:cNvSpPr/>
          <p:nvPr/>
        </p:nvSpPr>
        <p:spPr>
          <a:xfrm>
            <a:off x="262650" y="1324975"/>
            <a:ext cx="1622700" cy="337800"/>
          </a:xfrm>
          <a:prstGeom prst="rect">
            <a:avLst/>
          </a:prstGeom>
          <a:solidFill>
            <a:srgbClr val="FFF2CC"/>
          </a:solidFill>
          <a:ln w="1905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674EA7"/>
                </a:solidFill>
              </a:rPr>
              <a:t>TELOPHASE</a:t>
            </a:r>
            <a:endParaRPr b="1">
              <a:solidFill>
                <a:srgbClr val="674EA7"/>
              </a:solidFill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262650" y="1730650"/>
            <a:ext cx="1622700" cy="337800"/>
          </a:xfrm>
          <a:prstGeom prst="rect">
            <a:avLst/>
          </a:prstGeom>
          <a:solidFill>
            <a:srgbClr val="FFF2CC"/>
          </a:solidFill>
          <a:ln w="1905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674EA7"/>
                </a:solidFill>
              </a:rPr>
              <a:t>PROPHASE</a:t>
            </a:r>
            <a:endParaRPr b="1">
              <a:solidFill>
                <a:srgbClr val="674EA7"/>
              </a:solidFill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262650" y="2136325"/>
            <a:ext cx="1622700" cy="337800"/>
          </a:xfrm>
          <a:prstGeom prst="rect">
            <a:avLst/>
          </a:prstGeom>
          <a:solidFill>
            <a:srgbClr val="FFF2CC"/>
          </a:solidFill>
          <a:ln w="1905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674EA7"/>
                </a:solidFill>
              </a:rPr>
              <a:t>METAPHASE</a:t>
            </a:r>
            <a:endParaRPr b="1">
              <a:solidFill>
                <a:srgbClr val="674EA7"/>
              </a:solidFill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262650" y="2542000"/>
            <a:ext cx="1622700" cy="337800"/>
          </a:xfrm>
          <a:prstGeom prst="rect">
            <a:avLst/>
          </a:prstGeom>
          <a:solidFill>
            <a:srgbClr val="FFF2CC"/>
          </a:solidFill>
          <a:ln w="1905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674EA7"/>
                </a:solidFill>
              </a:rPr>
              <a:t>INTERPHASE</a:t>
            </a:r>
            <a:endParaRPr b="1">
              <a:solidFill>
                <a:srgbClr val="674EA7"/>
              </a:solidFill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197000" y="2917600"/>
            <a:ext cx="24144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Naloga 2:</a:t>
            </a:r>
            <a:r>
              <a:rPr lang="en" dirty="0"/>
              <a:t>  Nekatere strukture celic so označene. </a:t>
            </a:r>
            <a:r>
              <a:rPr lang="en-US" dirty="0"/>
              <a:t>O</a:t>
            </a:r>
            <a:r>
              <a:rPr lang="en" dirty="0"/>
              <a:t>b oznaki dodajte pravilno črko.</a:t>
            </a:r>
            <a:endParaRPr dirty="0"/>
          </a:p>
        </p:txBody>
      </p:sp>
      <p:sp>
        <p:nvSpPr>
          <p:cNvPr id="71" name="Google Shape;71;p14"/>
          <p:cNvSpPr/>
          <p:nvPr/>
        </p:nvSpPr>
        <p:spPr>
          <a:xfrm>
            <a:off x="262650" y="3800134"/>
            <a:ext cx="403500" cy="273600"/>
          </a:xfrm>
          <a:prstGeom prst="ellipse">
            <a:avLst/>
          </a:prstGeom>
          <a:solidFill>
            <a:srgbClr val="CFE2F3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</a:t>
            </a:r>
            <a:endParaRPr dirty="0"/>
          </a:p>
        </p:txBody>
      </p:sp>
      <p:sp>
        <p:nvSpPr>
          <p:cNvPr id="72" name="Google Shape;72;p14"/>
          <p:cNvSpPr/>
          <p:nvPr/>
        </p:nvSpPr>
        <p:spPr>
          <a:xfrm>
            <a:off x="266100" y="4137016"/>
            <a:ext cx="403500" cy="273600"/>
          </a:xfrm>
          <a:prstGeom prst="ellipse">
            <a:avLst/>
          </a:prstGeom>
          <a:solidFill>
            <a:srgbClr val="CFE2F3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endParaRPr/>
          </a:p>
        </p:txBody>
      </p:sp>
      <p:sp>
        <p:nvSpPr>
          <p:cNvPr id="73" name="Google Shape;73;p14"/>
          <p:cNvSpPr/>
          <p:nvPr/>
        </p:nvSpPr>
        <p:spPr>
          <a:xfrm>
            <a:off x="266100" y="4499931"/>
            <a:ext cx="403500" cy="273600"/>
          </a:xfrm>
          <a:prstGeom prst="ellipse">
            <a:avLst/>
          </a:prstGeom>
          <a:solidFill>
            <a:srgbClr val="CFE2F3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74" name="Google Shape;74;p14"/>
          <p:cNvSpPr/>
          <p:nvPr/>
        </p:nvSpPr>
        <p:spPr>
          <a:xfrm>
            <a:off x="266100" y="4862847"/>
            <a:ext cx="403500" cy="273600"/>
          </a:xfrm>
          <a:prstGeom prst="ellipse">
            <a:avLst/>
          </a:prstGeom>
          <a:solidFill>
            <a:srgbClr val="CFE2F3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</a:t>
            </a:r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266100" y="5225763"/>
            <a:ext cx="403500" cy="273600"/>
          </a:xfrm>
          <a:prstGeom prst="ellipse">
            <a:avLst/>
          </a:prstGeom>
          <a:solidFill>
            <a:srgbClr val="CFE2F3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</a:t>
            </a:r>
            <a:endParaRPr/>
          </a:p>
        </p:txBody>
      </p:sp>
      <p:sp>
        <p:nvSpPr>
          <p:cNvPr id="76" name="Google Shape;76;p14"/>
          <p:cNvSpPr txBox="1"/>
          <p:nvPr/>
        </p:nvSpPr>
        <p:spPr>
          <a:xfrm>
            <a:off x="669599" y="3759025"/>
            <a:ext cx="2147741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/>
              <a:t>A: Niti delitvenega vretena</a:t>
            </a:r>
            <a:endParaRPr sz="1300" dirty="0"/>
          </a:p>
        </p:txBody>
      </p:sp>
      <p:sp>
        <p:nvSpPr>
          <p:cNvPr id="77" name="Google Shape;77;p14"/>
          <p:cNvSpPr txBox="1"/>
          <p:nvPr/>
        </p:nvSpPr>
        <p:spPr>
          <a:xfrm>
            <a:off x="669600" y="4119569"/>
            <a:ext cx="11517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/>
              <a:t>B: Kromatida</a:t>
            </a:r>
            <a:endParaRPr sz="1300" dirty="0"/>
          </a:p>
        </p:txBody>
      </p:sp>
      <p:sp>
        <p:nvSpPr>
          <p:cNvPr id="78" name="Google Shape;78;p14"/>
          <p:cNvSpPr txBox="1"/>
          <p:nvPr/>
        </p:nvSpPr>
        <p:spPr>
          <a:xfrm>
            <a:off x="669600" y="4480125"/>
            <a:ext cx="13932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/>
              <a:t>C: Kromosom</a:t>
            </a:r>
            <a:endParaRPr sz="1300" dirty="0"/>
          </a:p>
        </p:txBody>
      </p:sp>
      <p:sp>
        <p:nvSpPr>
          <p:cNvPr id="79" name="Google Shape;79;p14"/>
          <p:cNvSpPr txBox="1"/>
          <p:nvPr/>
        </p:nvSpPr>
        <p:spPr>
          <a:xfrm>
            <a:off x="669600" y="4840656"/>
            <a:ext cx="11517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/>
              <a:t>D: Centriol </a:t>
            </a:r>
            <a:endParaRPr sz="1300" dirty="0"/>
          </a:p>
        </p:txBody>
      </p:sp>
      <p:sp>
        <p:nvSpPr>
          <p:cNvPr id="80" name="Google Shape;80;p14"/>
          <p:cNvSpPr txBox="1"/>
          <p:nvPr/>
        </p:nvSpPr>
        <p:spPr>
          <a:xfrm>
            <a:off x="669600" y="5201200"/>
            <a:ext cx="15621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/>
              <a:t>E: Hčerinski celici</a:t>
            </a:r>
            <a:endParaRPr sz="1300" dirty="0"/>
          </a:p>
        </p:txBody>
      </p:sp>
      <p:sp>
        <p:nvSpPr>
          <p:cNvPr id="81" name="Google Shape;81;p14"/>
          <p:cNvSpPr/>
          <p:nvPr/>
        </p:nvSpPr>
        <p:spPr>
          <a:xfrm>
            <a:off x="262650" y="5586313"/>
            <a:ext cx="403500" cy="273600"/>
          </a:xfrm>
          <a:prstGeom prst="ellipse">
            <a:avLst/>
          </a:prstGeom>
          <a:solidFill>
            <a:srgbClr val="CFE2F3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</a:t>
            </a:r>
            <a:endParaRPr/>
          </a:p>
        </p:txBody>
      </p:sp>
      <p:sp>
        <p:nvSpPr>
          <p:cNvPr id="82" name="Google Shape;82;p14"/>
          <p:cNvSpPr txBox="1"/>
          <p:nvPr/>
        </p:nvSpPr>
        <p:spPr>
          <a:xfrm>
            <a:off x="666150" y="5561750"/>
            <a:ext cx="15621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/>
              <a:t>F: Jedro</a:t>
            </a:r>
            <a:endParaRPr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>
            <a:spLocks noGrp="1"/>
          </p:cNvSpPr>
          <p:nvPr>
            <p:ph type="title"/>
          </p:nvPr>
        </p:nvSpPr>
        <p:spPr>
          <a:xfrm>
            <a:off x="311700" y="160451"/>
            <a:ext cx="8520600" cy="47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dirty="0"/>
              <a:t>V kateri fazi pride do navedenih sprememb? Vpišite ime faze. </a:t>
            </a:r>
            <a:endParaRPr sz="1900" dirty="0"/>
          </a:p>
        </p:txBody>
      </p:sp>
      <p:graphicFrame>
        <p:nvGraphicFramePr>
          <p:cNvPr id="88" name="Google Shape;88;p15"/>
          <p:cNvGraphicFramePr/>
          <p:nvPr>
            <p:extLst>
              <p:ext uri="{D42A27DB-BD31-4B8C-83A1-F6EECF244321}">
                <p14:modId xmlns:p14="http://schemas.microsoft.com/office/powerpoint/2010/main" val="3468320920"/>
              </p:ext>
            </p:extLst>
          </p:nvPr>
        </p:nvGraphicFramePr>
        <p:xfrm>
          <a:off x="952500" y="904875"/>
          <a:ext cx="7239000" cy="1981050"/>
        </p:xfrm>
        <a:graphic>
          <a:graphicData uri="http://schemas.openxmlformats.org/drawingml/2006/table">
            <a:tbl>
              <a:tblPr>
                <a:noFill/>
                <a:tableStyleId>{63286439-33CB-4CA1-A3A5-0EF854CEBC47}</a:tableStyleId>
              </a:tblPr>
              <a:tblGrid>
                <a:gridCol w="216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Kromosomi se postavijo v ekvatorialno ravnino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Začetek citokineze; dobimo dve hčerinski celici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DNA se podvoji, celica se pripravlja na delitev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Jedrna membrana razpade, tvori se delitveno vreteno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dirty="0">
                          <a:solidFill>
                            <a:schemeClr val="dk1"/>
                          </a:solidFill>
                        </a:rPr>
                        <a:t>Sestrski kromatidi se ločita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89" name="Google Shape;8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3435668"/>
            <a:ext cx="8839200" cy="1850707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5"/>
          <p:cNvSpPr txBox="1"/>
          <p:nvPr/>
        </p:nvSpPr>
        <p:spPr>
          <a:xfrm>
            <a:off x="6148093" y="5383542"/>
            <a:ext cx="2560800" cy="3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/>
              <a:t>Vir: </a:t>
            </a:r>
            <a:r>
              <a:rPr lang="en" sz="800" u="sng" dirty="0">
                <a:solidFill>
                  <a:schemeClr val="hlink"/>
                </a:solidFill>
                <a:hlinkClick r:id="rId4"/>
              </a:rPr>
              <a:t> https://en.wikipedia.org/wiki/Mitosis</a:t>
            </a:r>
            <a:endParaRPr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202</Words>
  <Application>Microsoft Office PowerPoint</Application>
  <PresentationFormat>Po meri</PresentationFormat>
  <Paragraphs>30</Paragraphs>
  <Slides>3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PowerPointova predstavitev</vt:lpstr>
      <vt:lpstr>PowerPointova predstavitev</vt:lpstr>
      <vt:lpstr>V kateri fazi pride do navedenih sprememb? Vpišite ime faze.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Starši</dc:creator>
  <cp:lastModifiedBy>smiljana.skvarc@outlook.com</cp:lastModifiedBy>
  <cp:revision>5</cp:revision>
  <dcterms:modified xsi:type="dcterms:W3CDTF">2024-03-26T19:05:34Z</dcterms:modified>
</cp:coreProperties>
</file>