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85" r:id="rId3"/>
    <p:sldId id="305" r:id="rId4"/>
    <p:sldId id="290" r:id="rId5"/>
    <p:sldId id="304" r:id="rId6"/>
    <p:sldId id="280" r:id="rId7"/>
    <p:sldId id="306" r:id="rId8"/>
    <p:sldId id="295" r:id="rId9"/>
    <p:sldId id="307" r:id="rId10"/>
    <p:sldId id="259" r:id="rId11"/>
    <p:sldId id="308" r:id="rId12"/>
    <p:sldId id="265" r:id="rId13"/>
    <p:sldId id="309" r:id="rId14"/>
    <p:sldId id="270" r:id="rId15"/>
    <p:sldId id="310" r:id="rId16"/>
    <p:sldId id="312" r:id="rId17"/>
    <p:sldId id="311" r:id="rId18"/>
  </p:sldIdLst>
  <p:sldSz cx="12192000" cy="6858000"/>
  <p:notesSz cx="9866313" cy="673576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10F"/>
    <a:srgbClr val="D76213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4957-57D5-4EA6-BB4B-9875DFA2C1C9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10C92-66A3-444F-9602-CDE670BC8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856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F2C301-DD34-4365-9C47-7B27E725B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246826-5C29-44F5-A1DF-33498187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EBAA1DD-39F6-426D-878C-3005D7E0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15DC478-0E11-4DEC-B5B4-78EE685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9DE8E35-C379-43DF-96CD-A8F3F047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54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C595C-AD8C-4467-8A9F-ED4C0949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090CED2-F474-41BC-B770-E3E1898BD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F07D743-1BD1-479C-B87F-600D1C68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B10A205-CC97-46DE-A64F-CF74810C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0A32545-5F7F-438D-8135-7BC5E62F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402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D1B798C-DE50-4831-8C75-8A017C524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C16916-4F21-4BB8-A49D-2457CDF23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1984E39-E607-4A1A-BAF2-F8C581E6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A9E6A0-3FEC-4BA5-8A96-8B8429C9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A68AB10-1959-4FE2-B6A4-6A05328D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027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CF3CB9-B453-4231-88B0-6D5655F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A4EB19-45F4-4F86-8196-D62976A90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531808E-FA80-4C60-88D9-ED809814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0E172EA-902A-4782-A6C3-FABFB6D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92E7477-F4A4-4019-A1BF-2304A723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99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275B71-BDE3-4D26-881D-304F3C8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65EAB75-460F-4353-90AC-90894D23B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B6A1F1-9375-40B8-89AB-3AC9B010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6ACDD99-30C9-44A7-92F1-7367C47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B26381-D778-434D-9F96-BBC99814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605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119BDB-3823-4E54-9991-A53A66DF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DD3930-2FAC-4D6F-9D4A-401A23416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06B3784-157D-4346-BDD0-87E05029B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3BDE2FE-7F9B-4E4B-9E52-A633CCF0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A935C64-126E-465E-854B-CF8AA592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72D719D-E737-4754-B163-2D1C2967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041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EDD054-22C7-4E3E-AEF5-F939F951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28572C3-CA81-468A-BCAC-479DA055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88B20A3-7818-4421-81BC-9402A3B90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73D056D-35DF-4855-BD19-8774402FE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0E1F845-DF5D-4119-955D-D7F8E746D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D09E389-6193-46EA-9796-DE13C406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FB8D0D8-EA9E-47C0-97B8-CD16F1E4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F6DCAC5-59F1-45C3-B20D-6204F63F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21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88E0FB-F008-4E73-A868-FEFC6366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B72E530-27D0-479D-B9E5-629269B3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0A74413-60D7-4B62-B69A-04D4EFE0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3EF5CD4-EE6F-485B-8B51-B7F035EA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649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05954CFE-A9F3-470C-88DC-71790BBC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698024C-4A8C-45F8-AD4D-88590A74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05C5D15-A3E7-48FC-BEEB-3B0744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912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84BB87-481D-4DA5-85AE-F73610AF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BFF92C2-5054-42DB-AE11-A71B2F795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15D5BB1-B42E-4373-B7B0-820EA7AC5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2398788-CD37-4636-BCF8-EFFFE7C3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D25E1CC-CD1D-40D7-9759-ACACCB9D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0053E0F-A3E3-49BE-86B7-DF8F1BF9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84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9FFF48-E968-4F64-9AF4-BD2A2042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409992B-80FE-4F8A-B141-18432A5E4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DCFB8DC-ECBB-4D6F-BC8C-A41683E6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5D54C4-00BE-4FED-9AB4-977C4A79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9A5E721-5192-469D-BF1F-10E83A6F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A6878E4-FAC3-4F90-AC31-A0F29C60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851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FE8EFCA-D766-49E2-A3FF-AEB29AC3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F16D38-818F-4986-9FCC-099E8F38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91E3833-8987-4542-8C7C-EC8352719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2F4DA1-7BFB-4A3D-BD23-14F6289CF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D362E49-39BB-4CEE-A88B-79417C3A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212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cilnice.arnes.si/course/view.php?id=5909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EF09B-8059-4215-B167-A4790B41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71140">
            <a:off x="4048924" y="4475462"/>
            <a:ext cx="6583613" cy="1579013"/>
          </a:xfrm>
        </p:spPr>
        <p:txBody>
          <a:bodyPr>
            <a:normAutofit/>
          </a:bodyPr>
          <a:lstStyle/>
          <a:p>
            <a:r>
              <a:rPr lang="sl-SI" sz="53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Učne pesmi</a:t>
            </a:r>
            <a:br>
              <a:rPr lang="sl-SI" sz="53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</a:br>
            <a:endParaRPr lang="sl-SI" sz="3100" b="1" dirty="0">
              <a:ln>
                <a:solidFill>
                  <a:schemeClr val="bg1"/>
                </a:solidFill>
              </a:ln>
              <a:solidFill>
                <a:srgbClr val="D76213"/>
              </a:solidFill>
              <a:latin typeface="+mn-lt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71140">
            <a:off x="7264766" y="3988056"/>
            <a:ext cx="2628166" cy="4377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Katja Gruber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71140">
            <a:off x="1219273" y="1991001"/>
            <a:ext cx="3400069" cy="4377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FIT AKTIVNO PETJE</a:t>
            </a:r>
            <a:r>
              <a:rPr lang="sl-SI" sz="2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D76213"/>
              </a:solidFill>
              <a:latin typeface="+mn-lt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469011" y="5942050"/>
            <a:ext cx="4162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3"/>
              </a:rPr>
              <a:t>Predmet: GLASBENA UMETNOST (arnes.si)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 rot="21169022">
            <a:off x="381248" y="568270"/>
            <a:ext cx="6005383" cy="206960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Za ustno oceno lahko </a:t>
            </a:r>
          </a:p>
          <a:p>
            <a:pPr algn="ctr"/>
            <a:r>
              <a:rPr lang="sl-SI" sz="2800" b="1" dirty="0"/>
              <a:t>poješ izžrebano</a:t>
            </a:r>
          </a:p>
          <a:p>
            <a:pPr algn="ctr"/>
            <a:r>
              <a:rPr lang="sl-SI" sz="2800" b="1" dirty="0"/>
              <a:t>učno pesem </a:t>
            </a:r>
          </a:p>
          <a:p>
            <a:pPr algn="ctr"/>
            <a:r>
              <a:rPr lang="sl-SI" sz="2800" b="1" dirty="0"/>
              <a:t>ali odgovarjaš učno snov</a:t>
            </a:r>
            <a:endParaRPr lang="sl-SI" sz="900" b="1" dirty="0"/>
          </a:p>
        </p:txBody>
      </p:sp>
    </p:spTree>
    <p:extLst>
      <p:ext uri="{BB962C8B-B14F-4D97-AF65-F5344CB8AC3E}">
        <p14:creationId xmlns:p14="http://schemas.microsoft.com/office/powerpoint/2010/main" val="61166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1" y="291604"/>
            <a:ext cx="77623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NOTNE ČRTE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že poznam,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pet jih je, to so vse.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TAKTNICE in PONAVLJAJ,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na koncu pa KONČAJ.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Na črte note rišemo,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med črtami PRAZNINE so,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in s POMOŽNO ČRTO si pomagamo.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Saj note res različne so,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 VRATOM </a:t>
            </a:r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al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' ZASTAVICO,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 PRAZNO ali POLNO GLAVICO</a:t>
            </a: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764367" y="272935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1.4 - Notna pisa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0010" y="2943307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5957901" y="544448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195158" y="1240851"/>
            <a:ext cx="102644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200" b="1" dirty="0">
                <a:solidFill>
                  <a:schemeClr val="accent2">
                    <a:lumMod val="50000"/>
                  </a:schemeClr>
                </a:solidFill>
              </a:rPr>
              <a:t>Glasba je VOKALNA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če jo zapojemo,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ter INŠTRUMENTALNA, če zaigramo jo.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Ko pa skupaj vsi </a:t>
            </a:r>
            <a:r>
              <a:rPr lang="sl-SI" sz="4200" dirty="0" err="1">
                <a:solidFill>
                  <a:schemeClr val="accent2">
                    <a:lumMod val="50000"/>
                  </a:schemeClr>
                </a:solidFill>
              </a:rPr>
              <a:t>zamuziciramo</a:t>
            </a:r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izvedba to VOKALNO-INŠTRUMENTALNA bo.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Ko si PEVEC ali INŠTRUMENTALIST,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je najbolje, da si NOTALIST.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459566" y="5491927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2.4 - Glasba in glasben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6420" y="5677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221853" y="762346"/>
            <a:ext cx="102644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GODALA in BRENKALA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strune zamajala.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PIHALA in TROBILA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se z zrakom napolnila.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In S TIPKAMI GLASBILA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nežno zaigrala,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na koncu pa TOLKALA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rompompom pridala</a:t>
            </a:r>
            <a:r>
              <a:rPr lang="sl-SI" sz="35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sl-SI" sz="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572316" y="541145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03.4 - Družine glasbi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202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2667" y="5597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230318" y="793377"/>
            <a:ext cx="102644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FF0000"/>
                </a:solidFill>
              </a:rPr>
              <a:t>SOPRANI vitke 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zvezde so in dive,   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ALTISTKE nizke vedno so iskrive.</a:t>
            </a:r>
          </a:p>
          <a:p>
            <a:pPr algn="ctr"/>
            <a:r>
              <a:rPr lang="sl-SI" sz="3600" dirty="0">
                <a:solidFill>
                  <a:srgbClr val="00B0F0"/>
                </a:solidFill>
              </a:rPr>
              <a:t>TENORJI moški so v višinah radi,</a:t>
            </a:r>
          </a:p>
          <a:p>
            <a:pPr algn="ctr"/>
            <a:r>
              <a:rPr lang="sl-SI" sz="3600" dirty="0">
                <a:solidFill>
                  <a:srgbClr val="00B0F0"/>
                </a:solidFill>
              </a:rPr>
              <a:t>globoki BASI niso nič več mladi.</a:t>
            </a:r>
          </a:p>
          <a:p>
            <a:pPr algn="ctr"/>
            <a:endParaRPr lang="sl-SI" sz="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sl-SI" sz="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rgbClr val="00B050"/>
                </a:solidFill>
              </a:rPr>
              <a:t>Če pa poješ nekaj vmes, te ne jemljejo zares,</a:t>
            </a:r>
          </a:p>
          <a:p>
            <a:pPr algn="ctr"/>
            <a:r>
              <a:rPr lang="sl-SI" sz="3600" dirty="0">
                <a:solidFill>
                  <a:srgbClr val="00B050"/>
                </a:solidFill>
              </a:rPr>
              <a:t>nisi nizek ne visok, po sredini gre tvoj tok.</a:t>
            </a:r>
          </a:p>
          <a:p>
            <a:pPr algn="ctr"/>
            <a:r>
              <a:rPr lang="sl-SI" sz="3600" dirty="0">
                <a:solidFill>
                  <a:srgbClr val="00B0F0"/>
                </a:solidFill>
              </a:rPr>
              <a:t>BARITON </a:t>
            </a:r>
            <a:r>
              <a:rPr lang="sl-SI" sz="3600" dirty="0" err="1">
                <a:solidFill>
                  <a:srgbClr val="00B0F0"/>
                </a:solidFill>
              </a:rPr>
              <a:t>al</a:t>
            </a:r>
            <a:r>
              <a:rPr lang="sl-SI" sz="3600" dirty="0">
                <a:solidFill>
                  <a:srgbClr val="00B0F0"/>
                </a:solidFill>
              </a:rPr>
              <a:t>' </a:t>
            </a:r>
            <a:r>
              <a:rPr lang="sl-SI" sz="3600" dirty="0" err="1">
                <a:solidFill>
                  <a:srgbClr val="00B0F0"/>
                </a:solidFill>
              </a:rPr>
              <a:t>kvariton</a:t>
            </a:r>
            <a:r>
              <a:rPr lang="sl-SI" sz="3600" dirty="0">
                <a:solidFill>
                  <a:srgbClr val="00B0F0"/>
                </a:solidFill>
              </a:rPr>
              <a:t>, </a:t>
            </a:r>
            <a:r>
              <a:rPr lang="sl-SI" sz="3600" dirty="0">
                <a:solidFill>
                  <a:srgbClr val="FF0000"/>
                </a:solidFill>
              </a:rPr>
              <a:t>srednji MEZZO z majonezo,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da le poješ prav in rad, glas je tvoj zaklad.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SOPRANI vitke …</a:t>
            </a:r>
          </a:p>
        </p:txBody>
      </p:sp>
      <p:sp>
        <p:nvSpPr>
          <p:cNvPr id="31" name="Pravokotnik: zaokroženi vogali 30">
            <a:hlinkClick r:id="rId4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658373" y="218456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4.4 - Pevski glaso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9808" y="2384379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CA4EAC8A-D955-12CC-639F-1BB7FC17F53B}"/>
              </a:ext>
            </a:extLst>
          </p:cNvPr>
          <p:cNvSpPr/>
          <p:nvPr/>
        </p:nvSpPr>
        <p:spPr>
          <a:xfrm>
            <a:off x="1599215" y="874048"/>
            <a:ext cx="1699128" cy="6492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PUNCE</a:t>
            </a:r>
          </a:p>
        </p:txBody>
      </p: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E09AFEE5-484B-D755-C9DC-9E59C452FC36}"/>
              </a:ext>
            </a:extLst>
          </p:cNvPr>
          <p:cNvSpPr/>
          <p:nvPr/>
        </p:nvSpPr>
        <p:spPr>
          <a:xfrm>
            <a:off x="451774" y="2516858"/>
            <a:ext cx="1699128" cy="649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FANTJE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9914DF81-5CEB-3DC1-0E80-73F5268F7519}"/>
              </a:ext>
            </a:extLst>
          </p:cNvPr>
          <p:cNvSpPr/>
          <p:nvPr/>
        </p:nvSpPr>
        <p:spPr>
          <a:xfrm>
            <a:off x="230318" y="3691919"/>
            <a:ext cx="857818" cy="6492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VSI</a:t>
            </a:r>
          </a:p>
        </p:txBody>
      </p:sp>
    </p:spTree>
    <p:extLst>
      <p:ext uri="{BB962C8B-B14F-4D97-AF65-F5344CB8AC3E}">
        <p14:creationId xmlns:p14="http://schemas.microsoft.com/office/powerpoint/2010/main" val="24862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5D53BC8D-E8E3-4EBC-94DF-4B81875CCF9F}"/>
              </a:ext>
            </a:extLst>
          </p:cNvPr>
          <p:cNvSpPr txBox="1">
            <a:spLocks/>
          </p:cNvSpPr>
          <p:nvPr/>
        </p:nvSpPr>
        <p:spPr>
          <a:xfrm rot="271140">
            <a:off x="7059764" y="87046"/>
            <a:ext cx="4890476" cy="483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8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Obdobja glasbene zgodovine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762346"/>
            <a:ext cx="102644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PRAZGODOVINA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STARI VEK,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SREDNJI VEK, pa RENESANSA in BAROK, 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KLASICIZEM in ROMANTIKA, </a:t>
            </a:r>
          </a:p>
          <a:p>
            <a:pPr algn="ctr">
              <a:lnSpc>
                <a:spcPct val="150000"/>
              </a:lnSpc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NOVA GLASBA </a:t>
            </a:r>
            <a:r>
              <a:rPr lang="sl-SI" sz="4800">
                <a:solidFill>
                  <a:schemeClr val="accent2">
                    <a:lumMod val="50000"/>
                  </a:schemeClr>
                </a:solidFill>
              </a:rPr>
              <a:t>je sodobna, 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kar se da.</a:t>
            </a:r>
          </a:p>
        </p:txBody>
      </p:sp>
      <p:sp>
        <p:nvSpPr>
          <p:cNvPr id="7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541836" y="1562275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6.4 - Obdobja glasbene zgodov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2466" y="1748232"/>
            <a:ext cx="609600" cy="609600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0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593674"/>
            <a:ext cx="10264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Prvo je glasbilo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blizu nas doma,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je PIŠČAL iz kosti medveda jamskega.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Lepša so glasbila iz veka starega,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iz EGIPTA, INDIJE, pa iz KITAJSKE in MEZOPOTAMIJE.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Radi nežno so na HARFE brenkali,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tolkli na TOLKALA, v AULOS pihali.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Petje spremljal je HARMONIJ v Indiji,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Kitajci peli v PENTATONIKI.</a:t>
            </a: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775737" y="5354255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7.4 - Glasbila prazgodovine in starega ve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592" y="5540212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5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859580"/>
            <a:ext cx="102644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MOTIV – MOTIV – MOTIV - MOTIV </a:t>
            </a:r>
          </a:p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je vedno kratek in iskriv</a:t>
            </a: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(2x)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TÉMA prepoznavna je,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brez težav zasliši se,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daljša od MOTIVA je,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v njej karakter skriva se.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MELODIJA ta je kot pesmica,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samostojna, urejena in zaključena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844521" y="5784682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5.4 - Glasbeni motiv in té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375" y="5970639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61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79" y="640859"/>
            <a:ext cx="1045938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V začetku veka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srednjega DUHOVNA GLASBA je bila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le enoglasno péta vsa, KORAL iz Pisma svetega.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Je papež GREGOR VÉLIKI po svetu razposlal ljudi,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da vse korale zbrali bi, po njem KORAL ime dobi. 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 AREZZA GUIDO </a:t>
            </a:r>
            <a:r>
              <a:rPr lang="sl-SI" sz="3200" dirty="0">
                <a:solidFill>
                  <a:schemeClr val="accent2">
                    <a:lumMod val="50000"/>
                  </a:schemeClr>
                </a:solidFill>
              </a:rPr>
              <a:t>nauči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pisati NOTE vse ljudi,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KVADRATNA je NOTACIJA na ČRTE ŠTIRI pisana.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 RAZDALJE PA MED NOTAMI določi kar po pesmici.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Iz HIMNE SVET'GA JANEZA rodi se SOLMIZACIJA.</a:t>
            </a: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470939" y="5773050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8.4 - Srednjeveška duhovna glas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4366" y="5976111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99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568</Words>
  <Application>Microsoft Office PowerPoint</Application>
  <PresentationFormat>Širokozaslonsko</PresentationFormat>
  <Paragraphs>136</Paragraphs>
  <Slides>17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Berlin Sans FB Demi</vt:lpstr>
      <vt:lpstr>Calibri</vt:lpstr>
      <vt:lpstr>Calibri Light</vt:lpstr>
      <vt:lpstr>Officeova tema</vt:lpstr>
      <vt:lpstr>Učne pesmi 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Učne pesmi Didaktično gradivo za pouk glasbene vzgoje</dc:title>
  <dc:creator>Igor Gruber</dc:creator>
  <cp:lastModifiedBy>Tomaž Sok Ivan</cp:lastModifiedBy>
  <cp:revision>236</cp:revision>
  <cp:lastPrinted>2021-03-04T05:36:38Z</cp:lastPrinted>
  <dcterms:created xsi:type="dcterms:W3CDTF">2019-09-28T11:19:34Z</dcterms:created>
  <dcterms:modified xsi:type="dcterms:W3CDTF">2024-10-24T08:40:55Z</dcterms:modified>
</cp:coreProperties>
</file>