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5" r:id="rId3"/>
    <p:sldId id="257" r:id="rId4"/>
    <p:sldId id="261" r:id="rId5"/>
    <p:sldId id="266" r:id="rId6"/>
    <p:sldId id="267" r:id="rId7"/>
    <p:sldId id="260" r:id="rId8"/>
    <p:sldId id="268" r:id="rId9"/>
    <p:sldId id="262" r:id="rId10"/>
    <p:sldId id="269" r:id="rId11"/>
    <p:sldId id="259" r:id="rId12"/>
    <p:sldId id="270" r:id="rId13"/>
    <p:sldId id="271" r:id="rId14"/>
    <p:sldId id="272" r:id="rId15"/>
    <p:sldId id="285" r:id="rId16"/>
    <p:sldId id="275" r:id="rId17"/>
    <p:sldId id="276" r:id="rId18"/>
    <p:sldId id="277" r:id="rId19"/>
    <p:sldId id="278" r:id="rId20"/>
    <p:sldId id="279" r:id="rId21"/>
    <p:sldId id="280" r:id="rId22"/>
    <p:sldId id="281" r:id="rId23"/>
    <p:sldId id="282" r:id="rId24"/>
    <p:sldId id="283" r:id="rId25"/>
    <p:sldId id="284" r:id="rId26"/>
    <p:sldId id="273" r:id="rId27"/>
    <p:sldId id="274" r:id="rId2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49ACA-137A-418A-BA1B-5D8816495482}" type="datetimeFigureOut">
              <a:rPr lang="sl-SI" smtClean="0"/>
              <a:t>3. 02. 2022</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E6A39-4102-4D1C-A4C0-B537F9F5B618}" type="slidenum">
              <a:rPr lang="sl-SI" smtClean="0"/>
              <a:t>‹#›</a:t>
            </a:fld>
            <a:endParaRPr lang="sl-SI"/>
          </a:p>
        </p:txBody>
      </p:sp>
    </p:spTree>
    <p:extLst>
      <p:ext uri="{BB962C8B-B14F-4D97-AF65-F5344CB8AC3E}">
        <p14:creationId xmlns:p14="http://schemas.microsoft.com/office/powerpoint/2010/main" val="19671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8F5411CE-1008-43C2-A647-CD0E9DFA01C0}" type="slidenum">
              <a:rPr lang="sl-SI" smtClean="0"/>
              <a:t>15</a:t>
            </a:fld>
            <a:endParaRPr lang="sl-SI"/>
          </a:p>
        </p:txBody>
      </p:sp>
    </p:spTree>
    <p:extLst>
      <p:ext uri="{BB962C8B-B14F-4D97-AF65-F5344CB8AC3E}">
        <p14:creationId xmlns:p14="http://schemas.microsoft.com/office/powerpoint/2010/main" val="394592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8F5411CE-1008-43C2-A647-CD0E9DFA01C0}" type="slidenum">
              <a:rPr lang="sl-SI" smtClean="0"/>
              <a:t>27</a:t>
            </a:fld>
            <a:endParaRPr lang="sl-SI"/>
          </a:p>
        </p:txBody>
      </p:sp>
    </p:spTree>
    <p:extLst>
      <p:ext uri="{BB962C8B-B14F-4D97-AF65-F5344CB8AC3E}">
        <p14:creationId xmlns:p14="http://schemas.microsoft.com/office/powerpoint/2010/main" val="13654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D07A86A2-7021-4B97-AB52-FC13D50E8C14}" type="datetimeFigureOut">
              <a:rPr lang="sl-SI" smtClean="0"/>
              <a:t>3. 02. 2022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52634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D07A86A2-7021-4B97-AB52-FC13D50E8C14}" type="datetimeFigureOut">
              <a:rPr lang="sl-SI" smtClean="0"/>
              <a:t>3. 02. 2022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185218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D07A86A2-7021-4B97-AB52-FC13D50E8C14}" type="datetimeFigureOut">
              <a:rPr lang="sl-SI" smtClean="0"/>
              <a:t>3. 02. 2022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144642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D07A86A2-7021-4B97-AB52-FC13D50E8C14}" type="datetimeFigureOut">
              <a:rPr lang="sl-SI" smtClean="0"/>
              <a:t>3. 02. 2022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127009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A86A2-7021-4B97-AB52-FC13D50E8C14}" type="datetimeFigureOut">
              <a:rPr lang="sl-SI" smtClean="0"/>
              <a:t>3. 02. 2022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359248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D07A86A2-7021-4B97-AB52-FC13D50E8C14}" type="datetimeFigureOut">
              <a:rPr lang="sl-SI" smtClean="0"/>
              <a:t>3. 02. 2022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92630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D07A86A2-7021-4B97-AB52-FC13D50E8C14}" type="datetimeFigureOut">
              <a:rPr lang="sl-SI" smtClean="0"/>
              <a:t>3. 02. 2022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341770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D07A86A2-7021-4B97-AB52-FC13D50E8C14}" type="datetimeFigureOut">
              <a:rPr lang="sl-SI" smtClean="0"/>
              <a:t>3. 02. 2022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336483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A86A2-7021-4B97-AB52-FC13D50E8C14}" type="datetimeFigureOut">
              <a:rPr lang="sl-SI" smtClean="0"/>
              <a:t>3. 02. 2022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407790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A86A2-7021-4B97-AB52-FC13D50E8C14}" type="datetimeFigureOut">
              <a:rPr lang="sl-SI" smtClean="0"/>
              <a:t>3. 02. 2022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73332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A86A2-7021-4B97-AB52-FC13D50E8C14}" type="datetimeFigureOut">
              <a:rPr lang="sl-SI" smtClean="0"/>
              <a:t>3. 02. 2022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EEDAC61-AC5A-4CFB-BB9B-652FC133FC24}" type="slidenum">
              <a:rPr lang="sl-SI" smtClean="0"/>
              <a:t>‹#›</a:t>
            </a:fld>
            <a:endParaRPr lang="sl-SI"/>
          </a:p>
        </p:txBody>
      </p:sp>
    </p:spTree>
    <p:extLst>
      <p:ext uri="{BB962C8B-B14F-4D97-AF65-F5344CB8AC3E}">
        <p14:creationId xmlns:p14="http://schemas.microsoft.com/office/powerpoint/2010/main" val="112432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A86A2-7021-4B97-AB52-FC13D50E8C14}" type="datetimeFigureOut">
              <a:rPr lang="sl-SI" smtClean="0"/>
              <a:t>3. 02. 2022</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AC61-AC5A-4CFB-BB9B-652FC133FC24}" type="slidenum">
              <a:rPr lang="sl-SI" smtClean="0"/>
              <a:t>‹#›</a:t>
            </a:fld>
            <a:endParaRPr lang="sl-SI"/>
          </a:p>
        </p:txBody>
      </p:sp>
    </p:spTree>
    <p:extLst>
      <p:ext uri="{BB962C8B-B14F-4D97-AF65-F5344CB8AC3E}">
        <p14:creationId xmlns:p14="http://schemas.microsoft.com/office/powerpoint/2010/main" val="323133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sl-SI" dirty="0"/>
          </a:p>
        </p:txBody>
      </p:sp>
      <p:pic>
        <p:nvPicPr>
          <p:cNvPr id="1026" name="Picture 2" descr="Rezultat iskanja slik za dragi avtomobi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28" y="450595"/>
            <a:ext cx="4010890" cy="20359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zultat iskanja slik za hammer 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527" y="86914"/>
            <a:ext cx="2812473" cy="15685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zultat iskanja slik za american c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4285" y="4791128"/>
            <a:ext cx="2091748" cy="1393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ovezana sli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515" y="1249234"/>
            <a:ext cx="2987392" cy="226072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8" descr="Rezultat iskanja slik za masera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1" name="AutoShape 24" descr="Rezultat iskanja slik za maserat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2" name="AutoShape 26" descr="Povezana slik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052" name="Picture 28" descr="Rezultat iskanja slik za maserat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329" y="3152430"/>
            <a:ext cx="2952750" cy="1657351"/>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0" descr="Rezultat iskanja slik za ferrar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058" name="Picture 34" descr="Povezana slik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6247" y="2399397"/>
            <a:ext cx="3416175" cy="1921598"/>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6" descr="Rezultat iskanja slik za porsch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6" name="AutoShape 38" descr="Rezultat iskanja slik za porsche"/>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dirty="0"/>
          </a:p>
        </p:txBody>
      </p:sp>
      <p:pic>
        <p:nvPicPr>
          <p:cNvPr id="1064" name="Picture 40" descr="Rezultat iskanja slik za porsch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6043" y="4320995"/>
            <a:ext cx="3934691" cy="221326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Rezultat iskanja slik za r8 aud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4524" y="4963213"/>
            <a:ext cx="3665191" cy="244204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Rezultat iskanja slik za tesl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97165" y="1718945"/>
            <a:ext cx="8051183" cy="401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32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a:xfrm>
            <a:off x="838200" y="1358034"/>
            <a:ext cx="10515600" cy="4351338"/>
          </a:xfrm>
        </p:spPr>
        <p:txBody>
          <a:bodyPr/>
          <a:lstStyle/>
          <a:p>
            <a:r>
              <a:rPr lang="sl-SI" dirty="0"/>
              <a:t>Kreking- postopek s katerim iz daljših molekul ogljikovodikov dobimo krajše molekule (potreba po teh je večja- to so: naftni plin, bencin kerozin)</a:t>
            </a:r>
          </a:p>
        </p:txBody>
      </p:sp>
      <p:sp>
        <p:nvSpPr>
          <p:cNvPr id="6" name="AutoShape 6" descr="Povezana slik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2056" name="Picture 8" descr="Povezana slika"/>
          <p:cNvPicPr>
            <a:picLocks noChangeAspect="1" noChangeArrowheads="1"/>
          </p:cNvPicPr>
          <p:nvPr/>
        </p:nvPicPr>
        <p:blipFill rotWithShape="1">
          <a:blip r:embed="rId2">
            <a:extLst>
              <a:ext uri="{28A0092B-C50C-407E-A947-70E740481C1C}">
                <a14:useLocalDpi xmlns:a14="http://schemas.microsoft.com/office/drawing/2010/main" val="0"/>
              </a:ext>
            </a:extLst>
          </a:blip>
          <a:srcRect l="-1502" t="34295"/>
          <a:stretch/>
        </p:blipFill>
        <p:spPr bwMode="auto">
          <a:xfrm>
            <a:off x="2796688" y="2867891"/>
            <a:ext cx="7093821" cy="344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486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600" y="836712"/>
            <a:ext cx="7024744" cy="313104"/>
          </a:xfrm>
        </p:spPr>
        <p:txBody>
          <a:bodyPr>
            <a:normAutofit fontScale="90000"/>
          </a:bodyPr>
          <a:lstStyle/>
          <a:p>
            <a:r>
              <a:rPr lang="sl-SI" dirty="0"/>
              <a:t>PREMOGOVNIK VELENJE</a:t>
            </a:r>
          </a:p>
        </p:txBody>
      </p:sp>
      <p:sp>
        <p:nvSpPr>
          <p:cNvPr id="3" name="Ograda vsebine 2"/>
          <p:cNvSpPr>
            <a:spLocks noGrp="1"/>
          </p:cNvSpPr>
          <p:nvPr>
            <p:ph idx="1"/>
          </p:nvPr>
        </p:nvSpPr>
        <p:spPr/>
        <p:txBody>
          <a:bodyPr/>
          <a:lstStyle/>
          <a:p>
            <a:endParaRPr lang="sl-SI" dirty="0"/>
          </a:p>
        </p:txBody>
      </p:sp>
      <p:pic>
        <p:nvPicPr>
          <p:cNvPr id="6148" name="Picture 4" descr="http://images0.zurnal24.si/slika-_original-1308042391-698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1124744"/>
            <a:ext cx="5077824" cy="3397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ohiocitizen.org/campaigns/coal/baard/p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40" y="3356992"/>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Oblak 3"/>
          <p:cNvSpPr/>
          <p:nvPr/>
        </p:nvSpPr>
        <p:spPr>
          <a:xfrm>
            <a:off x="6600056" y="1628800"/>
            <a:ext cx="3168352" cy="2016224"/>
          </a:xfrm>
          <a:prstGeom prst="cloudCallout">
            <a:avLst>
              <a:gd name="adj1" fmla="val -67330"/>
              <a:gd name="adj2" fmla="val 771"/>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RUDNIK LIGNITA</a:t>
            </a:r>
          </a:p>
        </p:txBody>
      </p:sp>
    </p:spTree>
    <p:extLst>
      <p:ext uri="{BB962C8B-B14F-4D97-AF65-F5344CB8AC3E}">
        <p14:creationId xmlns:p14="http://schemas.microsoft.com/office/powerpoint/2010/main" val="314920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solidFill>
                  <a:srgbClr val="FF0000"/>
                </a:solidFill>
              </a:rPr>
              <a:t>Zgradba ogljikovodikov</a:t>
            </a:r>
          </a:p>
        </p:txBody>
      </p:sp>
      <p:sp>
        <p:nvSpPr>
          <p:cNvPr id="4" name="Content Placeholder 3"/>
          <p:cNvSpPr>
            <a:spLocks noGrp="1"/>
          </p:cNvSpPr>
          <p:nvPr>
            <p:ph idx="1"/>
          </p:nvPr>
        </p:nvSpPr>
        <p:spPr/>
        <p:txBody>
          <a:bodyPr/>
          <a:lstStyle/>
          <a:p>
            <a:endParaRPr lang="sl-SI"/>
          </a:p>
        </p:txBody>
      </p:sp>
    </p:spTree>
    <p:extLst>
      <p:ext uri="{BB962C8B-B14F-4D97-AF65-F5344CB8AC3E}">
        <p14:creationId xmlns:p14="http://schemas.microsoft.com/office/powerpoint/2010/main" val="586382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116633"/>
            <a:ext cx="8435280" cy="6009531"/>
          </a:xfrm>
        </p:spPr>
        <p:txBody>
          <a:bodyPr>
            <a:normAutofit/>
          </a:bodyPr>
          <a:lstStyle/>
          <a:p>
            <a:r>
              <a:rPr lang="sl-SI" dirty="0"/>
              <a:t>Ogljik je ključni element vseh organskih spojin. Spojine, ki ne vsebujejo ogljika niso organske spojine. Vendar vse ogljikove spojine ne sodijo med organske (npr. karbonati, ogljikovi oksidi).</a:t>
            </a:r>
          </a:p>
          <a:p>
            <a:r>
              <a:rPr lang="sl-SI" dirty="0"/>
              <a:t>Razporeditev elektronov v ogljiku:</a:t>
            </a:r>
          </a:p>
          <a:p>
            <a:r>
              <a:rPr lang="sl-SI" dirty="0"/>
              <a:t>                           -  2 elektronski lupini</a:t>
            </a:r>
          </a:p>
          <a:p>
            <a:r>
              <a:rPr lang="sl-SI" dirty="0"/>
              <a:t>                           -   6 elektronov</a:t>
            </a:r>
          </a:p>
          <a:p>
            <a:r>
              <a:rPr lang="sl-SI" dirty="0"/>
              <a:t>                           -  (2,4)</a:t>
            </a:r>
          </a:p>
          <a:p>
            <a:r>
              <a:rPr lang="sl-SI" dirty="0"/>
              <a:t>                           -  je nekovina – s 4 elektroni                                         </a:t>
            </a:r>
          </a:p>
          <a:p>
            <a:r>
              <a:rPr lang="sl-SI" dirty="0"/>
              <a:t>                             tvori 4 močne kovalentne vezi </a:t>
            </a:r>
          </a:p>
        </p:txBody>
      </p:sp>
      <p:pic>
        <p:nvPicPr>
          <p:cNvPr id="2052" name="Picture 4" descr="http://ekemija.osbos.si/e-gradivo/3-sklop/izotopi_ogljika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2708920"/>
            <a:ext cx="2232248" cy="226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3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332657"/>
            <a:ext cx="7620000" cy="5793507"/>
          </a:xfrm>
        </p:spPr>
        <p:txBody>
          <a:bodyPr>
            <a:normAutofit/>
          </a:bodyPr>
          <a:lstStyle/>
          <a:p>
            <a:r>
              <a:rPr lang="sl-SI" dirty="0"/>
              <a:t>Kovalentne vezi nastajajo med atomi ogljika in med atomi vodika.</a:t>
            </a:r>
          </a:p>
        </p:txBody>
      </p:sp>
      <p:pic>
        <p:nvPicPr>
          <p:cNvPr id="3074" name="Picture 2" descr="http://ekemija.osbos.si/e-gradivo/4-sklop/me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61767"/>
            <a:ext cx="7241535" cy="3162137"/>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8943702" y="2177032"/>
            <a:ext cx="3082835" cy="461665"/>
          </a:xfrm>
          <a:prstGeom prst="rect">
            <a:avLst/>
          </a:prstGeom>
          <a:noFill/>
        </p:spPr>
        <p:txBody>
          <a:bodyPr wrap="square" rtlCol="0">
            <a:spAutoFit/>
          </a:bodyPr>
          <a:lstStyle/>
          <a:p>
            <a:r>
              <a:rPr lang="sl-SI" sz="2400" dirty="0"/>
              <a:t>v</a:t>
            </a:r>
            <a:r>
              <a:rPr lang="sl-SI" sz="2400" dirty="0" smtClean="0"/>
              <a:t>ezni elektronski par</a:t>
            </a:r>
            <a:endParaRPr lang="sl-SI" sz="2400" dirty="0"/>
          </a:p>
        </p:txBody>
      </p:sp>
      <p:cxnSp>
        <p:nvCxnSpPr>
          <p:cNvPr id="6" name="Raven puščični povezovalnik 5"/>
          <p:cNvCxnSpPr/>
          <p:nvPr/>
        </p:nvCxnSpPr>
        <p:spPr>
          <a:xfrm flipH="1">
            <a:off x="8133806" y="2481943"/>
            <a:ext cx="809896" cy="313509"/>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8" name="PoljeZBesedilom 7"/>
          <p:cNvSpPr txBox="1"/>
          <p:nvPr/>
        </p:nvSpPr>
        <p:spPr>
          <a:xfrm>
            <a:off x="6374674" y="4862115"/>
            <a:ext cx="4014651" cy="954107"/>
          </a:xfrm>
          <a:prstGeom prst="rect">
            <a:avLst/>
          </a:prstGeom>
          <a:noFill/>
        </p:spPr>
        <p:txBody>
          <a:bodyPr wrap="square" rtlCol="0">
            <a:spAutoFit/>
          </a:bodyPr>
          <a:lstStyle/>
          <a:p>
            <a:pPr marL="285750" indent="-285750">
              <a:buFontTx/>
              <a:buChar char="-"/>
            </a:pPr>
            <a:r>
              <a:rPr lang="sl-SI" sz="2800" dirty="0">
                <a:solidFill>
                  <a:srgbClr val="FF0000"/>
                </a:solidFill>
              </a:rPr>
              <a:t>p</a:t>
            </a:r>
            <a:r>
              <a:rPr lang="sl-SI" sz="2800" dirty="0" smtClean="0">
                <a:solidFill>
                  <a:srgbClr val="FF0000"/>
                </a:solidFill>
              </a:rPr>
              <a:t>olarna kovalentna vez</a:t>
            </a:r>
          </a:p>
          <a:p>
            <a:pPr marL="285750" indent="-285750">
              <a:buFontTx/>
              <a:buChar char="-"/>
            </a:pPr>
            <a:r>
              <a:rPr lang="sl-SI" sz="2800" dirty="0">
                <a:solidFill>
                  <a:srgbClr val="002060"/>
                </a:solidFill>
              </a:rPr>
              <a:t>n</a:t>
            </a:r>
            <a:r>
              <a:rPr lang="sl-SI" sz="2800" dirty="0" smtClean="0">
                <a:solidFill>
                  <a:srgbClr val="002060"/>
                </a:solidFill>
              </a:rPr>
              <a:t>epolarna molekula</a:t>
            </a:r>
            <a:endParaRPr lang="sl-SI" sz="2800" dirty="0">
              <a:solidFill>
                <a:srgbClr val="002060"/>
              </a:solidFill>
            </a:endParaRPr>
          </a:p>
        </p:txBody>
      </p:sp>
    </p:spTree>
    <p:extLst>
      <p:ext uri="{BB962C8B-B14F-4D97-AF65-F5344CB8AC3E}">
        <p14:creationId xmlns:p14="http://schemas.microsoft.com/office/powerpoint/2010/main" val="4714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260649"/>
            <a:ext cx="8291264" cy="5865515"/>
          </a:xfrm>
        </p:spPr>
        <p:txBody>
          <a:bodyPr>
            <a:normAutofit/>
          </a:bodyPr>
          <a:lstStyle/>
          <a:p>
            <a:r>
              <a:rPr lang="sl-SI" dirty="0"/>
              <a:t>Ogljikovi atomi se povezujejo z enojnimi, dvojnimi in trojnimi vezmi:</a:t>
            </a:r>
          </a:p>
        </p:txBody>
      </p:sp>
      <p:sp>
        <p:nvSpPr>
          <p:cNvPr id="4" name="PoljeZBesedilom 3"/>
          <p:cNvSpPr txBox="1"/>
          <p:nvPr/>
        </p:nvSpPr>
        <p:spPr>
          <a:xfrm>
            <a:off x="1667126" y="4653136"/>
            <a:ext cx="2628675" cy="523220"/>
          </a:xfrm>
          <a:prstGeom prst="rect">
            <a:avLst/>
          </a:prstGeom>
          <a:noFill/>
        </p:spPr>
        <p:txBody>
          <a:bodyPr wrap="square" rtlCol="0">
            <a:spAutoFit/>
          </a:bodyPr>
          <a:lstStyle/>
          <a:p>
            <a:r>
              <a:rPr lang="sl-SI" sz="2800" dirty="0"/>
              <a:t>molekula etana </a:t>
            </a:r>
          </a:p>
        </p:txBody>
      </p:sp>
      <p:sp>
        <p:nvSpPr>
          <p:cNvPr id="7" name="PoljeZBesedilom 6"/>
          <p:cNvSpPr txBox="1"/>
          <p:nvPr/>
        </p:nvSpPr>
        <p:spPr>
          <a:xfrm>
            <a:off x="4871865" y="4660406"/>
            <a:ext cx="2736304" cy="523220"/>
          </a:xfrm>
          <a:prstGeom prst="rect">
            <a:avLst/>
          </a:prstGeom>
          <a:noFill/>
        </p:spPr>
        <p:txBody>
          <a:bodyPr wrap="square" rtlCol="0">
            <a:spAutoFit/>
          </a:bodyPr>
          <a:lstStyle/>
          <a:p>
            <a:r>
              <a:rPr lang="sl-SI" sz="2800" dirty="0"/>
              <a:t>molekula etena </a:t>
            </a:r>
          </a:p>
        </p:txBody>
      </p:sp>
      <p:pic>
        <p:nvPicPr>
          <p:cNvPr id="5122" name="Picture 2" descr="http://www.modrijan.si/var/ezwebin_site/storage/images/solski-program/solski-program/gradiva-za-ucitelje/osnovna-sola/kemija/slike-modelov-molekul/etan/169298-1-slv-SI/etan_imag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5" y="2780928"/>
            <a:ext cx="2318582" cy="1665164"/>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p:cNvSpPr txBox="1"/>
          <p:nvPr/>
        </p:nvSpPr>
        <p:spPr>
          <a:xfrm>
            <a:off x="7968209" y="4652385"/>
            <a:ext cx="3672407" cy="523220"/>
          </a:xfrm>
          <a:prstGeom prst="rect">
            <a:avLst/>
          </a:prstGeom>
          <a:noFill/>
        </p:spPr>
        <p:txBody>
          <a:bodyPr wrap="square" rtlCol="0">
            <a:spAutoFit/>
          </a:bodyPr>
          <a:lstStyle/>
          <a:p>
            <a:r>
              <a:rPr lang="sl-SI" sz="2800" dirty="0"/>
              <a:t>molekula etina </a:t>
            </a:r>
          </a:p>
        </p:txBody>
      </p:sp>
      <p:pic>
        <p:nvPicPr>
          <p:cNvPr id="5124" name="Picture 4" descr="http://www.jutro.si/slike/u1/a56_eten_model.jpg"/>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5087888" y="2788744"/>
            <a:ext cx="1936010" cy="15917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jutro.si/slike/u1/a56_etin_model.jpg"/>
          <p:cNvPicPr>
            <a:picLocks noChangeAspect="1" noChangeArrowheads="1"/>
          </p:cNvPicPr>
          <p:nvPr/>
        </p:nvPicPr>
        <p:blipFill rotWithShape="1">
          <a:blip r:embed="rId5">
            <a:extLst>
              <a:ext uri="{28A0092B-C50C-407E-A947-70E740481C1C}">
                <a14:useLocalDpi xmlns:a14="http://schemas.microsoft.com/office/drawing/2010/main" val="0"/>
              </a:ext>
            </a:extLst>
          </a:blip>
          <a:srcRect b="60775"/>
          <a:stretch/>
        </p:blipFill>
        <p:spPr bwMode="auto">
          <a:xfrm>
            <a:off x="7989125" y="3285814"/>
            <a:ext cx="2477782" cy="7192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2.gstatic.com/images?q=tbn:ANd9GcRvRlxcFQzP81COrDH8BCPBFgFvUJaLMuak0GLmnj0aaUU2JsIb-aztLu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913" y="1484785"/>
            <a:ext cx="1296497" cy="121546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encrypted-tbn0.gstatic.com/images?q=tbn:ANd9GcQieIpfehrIJtuBH5ydh0j_Vx61-w6T273ZFRUlOCtzxkzoY1xdwbIAbEG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5360" y="1532676"/>
            <a:ext cx="1530872" cy="115258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upload.wikimedia.org/wikipedia/commons/thumb/2/28/Ethyne-2D-flat.png/250px-Ethyne-2D-fla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0374" y="2056710"/>
            <a:ext cx="1815285" cy="39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2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fade">
                                      <p:cBhvr>
                                        <p:cTn id="22" dur="500"/>
                                        <p:tgtEl>
                                          <p:spTgt spid="51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500"/>
                                        <p:tgtEl>
                                          <p:spTgt spid="51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32"/>
                                        </p:tgtEl>
                                        <p:attrNameLst>
                                          <p:attrName>style.visibility</p:attrName>
                                        </p:attrNameLst>
                                      </p:cBhvr>
                                      <p:to>
                                        <p:strVal val="visible"/>
                                      </p:to>
                                    </p:set>
                                    <p:animEffect transition="in" filter="fade">
                                      <p:cBhvr>
                                        <p:cTn id="32" dur="500"/>
                                        <p:tgtEl>
                                          <p:spTgt spid="513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696685" y="174171"/>
            <a:ext cx="9980023" cy="5799910"/>
          </a:xfrm>
        </p:spPr>
        <p:txBody>
          <a:bodyPr>
            <a:normAutofit/>
          </a:bodyPr>
          <a:lstStyle/>
          <a:p>
            <a:r>
              <a:rPr lang="sl-SI" sz="3200" dirty="0"/>
              <a:t>Spojine, v katerih so atomi povezani preko kovalentnih enojnih vezi, so NASIČENE. Enojne vezi so zelo močne in se težko prekinejo, zato so nasičeni ogljikovodiki izredno nereaktivni.</a:t>
            </a:r>
          </a:p>
          <a:p>
            <a:pPr marL="0" indent="0">
              <a:buNone/>
            </a:pPr>
            <a:endParaRPr lang="sl-SI" sz="3200" dirty="0" smtClean="0"/>
          </a:p>
          <a:p>
            <a:pPr marL="0" indent="0">
              <a:buNone/>
            </a:pPr>
            <a:endParaRPr lang="sl-SI" sz="3200" dirty="0"/>
          </a:p>
          <a:p>
            <a:r>
              <a:rPr lang="sl-SI" sz="3200" dirty="0"/>
              <a:t>Spojine, ki imajo dvojne (eten) ali trojne vezi (etin), pa imenujemo </a:t>
            </a:r>
            <a:r>
              <a:rPr lang="sl-SI" sz="3200" b="1" dirty="0"/>
              <a:t>NENASIČENE</a:t>
            </a:r>
            <a:r>
              <a:rPr lang="sl-SI" sz="3200" dirty="0"/>
              <a:t>. Dvojna vez je sestavljena iz ene močne in ene šibke vezi. Trojna vez pa iz ene močne in dveh šibkih vezi. Šibke vezi se rade prekinejo, zato so nenasičeni ogljikovodiki bolj reaktivni.</a:t>
            </a:r>
          </a:p>
        </p:txBody>
      </p:sp>
      <p:pic>
        <p:nvPicPr>
          <p:cNvPr id="4" name="Picture 10" descr="https://encrypted-tbn0.gstatic.com/images?q=tbn:ANd9GcQieIpfehrIJtuBH5ydh0j_Vx61-w6T273ZFRUlOCtzxkzoY1xdwbIAbE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143" y="1820058"/>
            <a:ext cx="1530872" cy="1152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encrypted-tbn2.gstatic.com/images?q=tbn:ANd9GcRvRlxcFQzP81COrDH8BCPBFgFvUJaLMuak0GLmnj0aaUU2JsIb-aztLu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554" y="5642533"/>
            <a:ext cx="1296497" cy="12154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upload.wikimedia.org/wikipedia/commons/thumb/2/28/Ethyne-2D-flat.png/250px-Ethyne-2D-fla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300" y="6054215"/>
            <a:ext cx="1815285" cy="392102"/>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p:cNvSpPr txBox="1"/>
          <p:nvPr/>
        </p:nvSpPr>
        <p:spPr>
          <a:xfrm>
            <a:off x="6510166" y="2134742"/>
            <a:ext cx="2628675" cy="523220"/>
          </a:xfrm>
          <a:prstGeom prst="rect">
            <a:avLst/>
          </a:prstGeom>
          <a:noFill/>
        </p:spPr>
        <p:txBody>
          <a:bodyPr wrap="square" rtlCol="0">
            <a:spAutoFit/>
          </a:bodyPr>
          <a:lstStyle/>
          <a:p>
            <a:r>
              <a:rPr lang="sl-SI" sz="2800" dirty="0" smtClean="0"/>
              <a:t>etan </a:t>
            </a:r>
            <a:endParaRPr lang="sl-SI" sz="2800" dirty="0"/>
          </a:p>
        </p:txBody>
      </p:sp>
      <p:sp>
        <p:nvSpPr>
          <p:cNvPr id="8" name="PoljeZBesedilom 7"/>
          <p:cNvSpPr txBox="1"/>
          <p:nvPr/>
        </p:nvSpPr>
        <p:spPr>
          <a:xfrm>
            <a:off x="4101051" y="5974081"/>
            <a:ext cx="2736304" cy="523220"/>
          </a:xfrm>
          <a:prstGeom prst="rect">
            <a:avLst/>
          </a:prstGeom>
          <a:noFill/>
        </p:spPr>
        <p:txBody>
          <a:bodyPr wrap="square" rtlCol="0">
            <a:spAutoFit/>
          </a:bodyPr>
          <a:lstStyle/>
          <a:p>
            <a:r>
              <a:rPr lang="sl-SI" sz="2800" dirty="0" smtClean="0"/>
              <a:t>eten </a:t>
            </a:r>
            <a:endParaRPr lang="sl-SI" sz="2800" dirty="0"/>
          </a:p>
        </p:txBody>
      </p:sp>
      <p:sp>
        <p:nvSpPr>
          <p:cNvPr id="9" name="PoljeZBesedilom 8"/>
          <p:cNvSpPr txBox="1"/>
          <p:nvPr/>
        </p:nvSpPr>
        <p:spPr>
          <a:xfrm>
            <a:off x="9043165" y="5929276"/>
            <a:ext cx="2736304" cy="523220"/>
          </a:xfrm>
          <a:prstGeom prst="rect">
            <a:avLst/>
          </a:prstGeom>
          <a:noFill/>
        </p:spPr>
        <p:txBody>
          <a:bodyPr wrap="square" rtlCol="0">
            <a:spAutoFit/>
          </a:bodyPr>
          <a:lstStyle/>
          <a:p>
            <a:r>
              <a:rPr lang="sl-SI" sz="2800" dirty="0" smtClean="0"/>
              <a:t>etin </a:t>
            </a:r>
            <a:endParaRPr lang="sl-SI" sz="2800" dirty="0"/>
          </a:p>
        </p:txBody>
      </p:sp>
    </p:spTree>
    <p:extLst>
      <p:ext uri="{BB962C8B-B14F-4D97-AF65-F5344CB8AC3E}">
        <p14:creationId xmlns:p14="http://schemas.microsoft.com/office/powerpoint/2010/main" val="39654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116633"/>
            <a:ext cx="7620000" cy="6009531"/>
          </a:xfrm>
        </p:spPr>
        <p:txBody>
          <a:bodyPr>
            <a:normAutofit/>
          </a:bodyPr>
          <a:lstStyle/>
          <a:p>
            <a:r>
              <a:rPr lang="sl-SI" dirty="0">
                <a:solidFill>
                  <a:srgbClr val="FF0000"/>
                </a:solidFill>
              </a:rPr>
              <a:t>VRSTE FORMUL</a:t>
            </a:r>
          </a:p>
          <a:p>
            <a:endParaRPr lang="sl-SI" dirty="0"/>
          </a:p>
          <a:p>
            <a:endParaRPr lang="sl-SI" dirty="0"/>
          </a:p>
          <a:p>
            <a:endParaRPr lang="sl-SI" dirty="0"/>
          </a:p>
          <a:p>
            <a:r>
              <a:rPr lang="sl-SI" dirty="0"/>
              <a:t>Strukturna formula (pove največ o zgradbi spojine in kako so atomi med seboj povezani)</a:t>
            </a:r>
          </a:p>
          <a:p>
            <a:endParaRPr lang="sl-SI" dirty="0"/>
          </a:p>
          <a:p>
            <a:endParaRPr lang="sl-SI" dirty="0"/>
          </a:p>
          <a:p>
            <a:endParaRPr lang="sl-SI" dirty="0"/>
          </a:p>
          <a:p>
            <a:r>
              <a:rPr lang="sl-SI" dirty="0"/>
              <a:t>Racionalna formula (pove kako so ogljikovi atomi med seboj povezani)</a:t>
            </a:r>
          </a:p>
          <a:p>
            <a:endParaRPr lang="sl-SI" dirty="0"/>
          </a:p>
        </p:txBody>
      </p:sp>
      <p:pic>
        <p:nvPicPr>
          <p:cNvPr id="1026" name="Picture 2" descr="http://t2.gstatic.com/images?q=tbn:ANd9GcQTpIF1qFQs5lRvLqsYv2tJ8XyOYFrMkNFu8k5nEdKFYJw7cDx7EX6D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48" y="590295"/>
            <a:ext cx="1946717" cy="1460039"/>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4799856" y="1670098"/>
            <a:ext cx="3528392" cy="461665"/>
          </a:xfrm>
          <a:prstGeom prst="rect">
            <a:avLst/>
          </a:prstGeom>
          <a:noFill/>
        </p:spPr>
        <p:txBody>
          <a:bodyPr wrap="square" rtlCol="0">
            <a:spAutoFit/>
          </a:bodyPr>
          <a:lstStyle/>
          <a:p>
            <a:r>
              <a:rPr lang="sl-SI" sz="2400" i="1" dirty="0"/>
              <a:t>strukturna formula etana</a:t>
            </a:r>
          </a:p>
        </p:txBody>
      </p:sp>
      <p:sp>
        <p:nvSpPr>
          <p:cNvPr id="7" name="PoljeZBesedilom 6"/>
          <p:cNvSpPr txBox="1"/>
          <p:nvPr/>
        </p:nvSpPr>
        <p:spPr>
          <a:xfrm>
            <a:off x="5231904" y="4365105"/>
            <a:ext cx="3960440" cy="461665"/>
          </a:xfrm>
          <a:prstGeom prst="rect">
            <a:avLst/>
          </a:prstGeom>
          <a:noFill/>
        </p:spPr>
        <p:txBody>
          <a:bodyPr wrap="square" rtlCol="0">
            <a:spAutoFit/>
          </a:bodyPr>
          <a:lstStyle/>
          <a:p>
            <a:r>
              <a:rPr lang="sl-SI" sz="2400" i="1" dirty="0"/>
              <a:t>racionalna formula etana</a:t>
            </a:r>
          </a:p>
        </p:txBody>
      </p:sp>
      <p:sp>
        <p:nvSpPr>
          <p:cNvPr id="5" name="PoljeZBesedilom 4"/>
          <p:cNvSpPr txBox="1"/>
          <p:nvPr/>
        </p:nvSpPr>
        <p:spPr>
          <a:xfrm>
            <a:off x="2451698" y="3795861"/>
            <a:ext cx="2016224" cy="584775"/>
          </a:xfrm>
          <a:prstGeom prst="rect">
            <a:avLst/>
          </a:prstGeom>
          <a:noFill/>
        </p:spPr>
        <p:txBody>
          <a:bodyPr wrap="square" rtlCol="0">
            <a:spAutoFit/>
          </a:bodyPr>
          <a:lstStyle/>
          <a:p>
            <a:r>
              <a:rPr lang="sl-SI" sz="3200" b="1" dirty="0"/>
              <a:t>H</a:t>
            </a:r>
            <a:r>
              <a:rPr lang="sl-SI" sz="3200" b="1" baseline="-25000" dirty="0"/>
              <a:t>3</a:t>
            </a:r>
            <a:r>
              <a:rPr lang="sl-SI" sz="3200" b="1" dirty="0"/>
              <a:t>C-CH</a:t>
            </a:r>
            <a:r>
              <a:rPr lang="sl-SI" sz="3200" b="1" baseline="-25000" dirty="0"/>
              <a:t>3</a:t>
            </a:r>
            <a:endParaRPr lang="sl-SI" sz="3200" b="1" dirty="0"/>
          </a:p>
        </p:txBody>
      </p:sp>
    </p:spTree>
    <p:extLst>
      <p:ext uri="{BB962C8B-B14F-4D97-AF65-F5344CB8AC3E}">
        <p14:creationId xmlns:p14="http://schemas.microsoft.com/office/powerpoint/2010/main" val="300748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116633"/>
            <a:ext cx="7620000" cy="6009531"/>
          </a:xfrm>
        </p:spPr>
        <p:txBody>
          <a:bodyPr>
            <a:normAutofit/>
          </a:bodyPr>
          <a:lstStyle/>
          <a:p>
            <a:endParaRPr lang="sl-SI" dirty="0"/>
          </a:p>
          <a:p>
            <a:endParaRPr lang="sl-SI" dirty="0"/>
          </a:p>
          <a:p>
            <a:endParaRPr lang="sl-SI" dirty="0"/>
          </a:p>
          <a:p>
            <a:r>
              <a:rPr lang="sl-SI" dirty="0"/>
              <a:t>Molekulska formula (pove najmanj, in sicer koliko je atomov posameznega elementa)</a:t>
            </a:r>
          </a:p>
          <a:p>
            <a:endParaRPr lang="sl-SI" dirty="0"/>
          </a:p>
          <a:p>
            <a:endParaRPr lang="sl-SI" dirty="0"/>
          </a:p>
          <a:p>
            <a:endParaRPr lang="sl-SI" dirty="0"/>
          </a:p>
          <a:p>
            <a:endParaRPr lang="sl-SI" dirty="0"/>
          </a:p>
        </p:txBody>
      </p:sp>
      <p:sp>
        <p:nvSpPr>
          <p:cNvPr id="4" name="PoljeZBesedilom 3"/>
          <p:cNvSpPr txBox="1"/>
          <p:nvPr/>
        </p:nvSpPr>
        <p:spPr>
          <a:xfrm>
            <a:off x="5087888" y="908721"/>
            <a:ext cx="3960440" cy="461665"/>
          </a:xfrm>
          <a:prstGeom prst="rect">
            <a:avLst/>
          </a:prstGeom>
          <a:noFill/>
        </p:spPr>
        <p:txBody>
          <a:bodyPr wrap="square" rtlCol="0">
            <a:spAutoFit/>
          </a:bodyPr>
          <a:lstStyle/>
          <a:p>
            <a:r>
              <a:rPr lang="sl-SI" sz="2400" i="1" dirty="0"/>
              <a:t>molekulska formula etana</a:t>
            </a:r>
          </a:p>
        </p:txBody>
      </p:sp>
      <p:sp>
        <p:nvSpPr>
          <p:cNvPr id="5" name="PoljeZBesedilom 4"/>
          <p:cNvSpPr txBox="1"/>
          <p:nvPr/>
        </p:nvSpPr>
        <p:spPr>
          <a:xfrm>
            <a:off x="2855640" y="785611"/>
            <a:ext cx="1440160" cy="584775"/>
          </a:xfrm>
          <a:prstGeom prst="rect">
            <a:avLst/>
          </a:prstGeom>
          <a:noFill/>
        </p:spPr>
        <p:txBody>
          <a:bodyPr wrap="square" rtlCol="0">
            <a:spAutoFit/>
          </a:bodyPr>
          <a:lstStyle/>
          <a:p>
            <a:r>
              <a:rPr lang="sl-SI" sz="3200" b="1" dirty="0"/>
              <a:t>C</a:t>
            </a:r>
            <a:r>
              <a:rPr lang="sl-SI" sz="3200" b="1" baseline="-25000" dirty="0"/>
              <a:t>2</a:t>
            </a:r>
            <a:r>
              <a:rPr lang="sl-SI" sz="3200" b="1" dirty="0"/>
              <a:t>H</a:t>
            </a:r>
            <a:r>
              <a:rPr lang="sl-SI" sz="3200" b="1" baseline="-25000" dirty="0"/>
              <a:t>6</a:t>
            </a:r>
            <a:endParaRPr lang="sl-SI" sz="3200" b="1" dirty="0"/>
          </a:p>
        </p:txBody>
      </p:sp>
    </p:spTree>
    <p:extLst>
      <p:ext uri="{BB962C8B-B14F-4D97-AF65-F5344CB8AC3E}">
        <p14:creationId xmlns:p14="http://schemas.microsoft.com/office/powerpoint/2010/main" val="14135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24000" y="-315416"/>
            <a:ext cx="8939336" cy="1371600"/>
          </a:xfrm>
        </p:spPr>
        <p:txBody>
          <a:bodyPr/>
          <a:lstStyle/>
          <a:p>
            <a:r>
              <a:rPr lang="sl-SI" dirty="0"/>
              <a:t>Poimenovanje ogljikovodikov</a:t>
            </a:r>
          </a:p>
        </p:txBody>
      </p:sp>
      <p:sp>
        <p:nvSpPr>
          <p:cNvPr id="3" name="Ograda vsebine 2"/>
          <p:cNvSpPr>
            <a:spLocks noGrp="1"/>
          </p:cNvSpPr>
          <p:nvPr>
            <p:ph idx="1"/>
          </p:nvPr>
        </p:nvSpPr>
        <p:spPr>
          <a:xfrm>
            <a:off x="1981199" y="1340769"/>
            <a:ext cx="9796819" cy="4785395"/>
          </a:xfrm>
        </p:spPr>
        <p:txBody>
          <a:bodyPr>
            <a:normAutofit/>
          </a:bodyPr>
          <a:lstStyle/>
          <a:p>
            <a:pPr marL="0" indent="0" algn="ctr">
              <a:buNone/>
            </a:pPr>
            <a:r>
              <a:rPr lang="sl-SI" dirty="0">
                <a:solidFill>
                  <a:srgbClr val="FF0000"/>
                </a:solidFill>
              </a:rPr>
              <a:t>ALKANI </a:t>
            </a:r>
          </a:p>
          <a:p>
            <a:r>
              <a:rPr lang="sl-SI" dirty="0"/>
              <a:t>Alkani so nasičeni aciklični ogljikovodiki.</a:t>
            </a:r>
          </a:p>
          <a:p>
            <a:r>
              <a:rPr lang="sl-SI" dirty="0"/>
              <a:t>Za poimenovanje ogljikovodikov uporabljamo </a:t>
            </a:r>
            <a:r>
              <a:rPr lang="sl-SI" b="1" dirty="0"/>
              <a:t>grška imena</a:t>
            </a:r>
            <a:r>
              <a:rPr lang="sl-SI" dirty="0"/>
              <a:t> števil (izjema so prvi štirje alkani), ki povedo koliko atomov ogljika je v eni molekuli ogljikovodika, ter dodamo končnico. </a:t>
            </a:r>
          </a:p>
          <a:p>
            <a:r>
              <a:rPr lang="sl-SI" dirty="0"/>
              <a:t>Pri alkanih je ta končnica –</a:t>
            </a:r>
            <a:r>
              <a:rPr lang="sl-SI" dirty="0" err="1"/>
              <a:t>an</a:t>
            </a:r>
            <a:r>
              <a:rPr lang="sl-SI" dirty="0"/>
              <a:t>.</a:t>
            </a:r>
          </a:p>
        </p:txBody>
      </p:sp>
    </p:spTree>
    <p:extLst>
      <p:ext uri="{BB962C8B-B14F-4D97-AF65-F5344CB8AC3E}">
        <p14:creationId xmlns:p14="http://schemas.microsoft.com/office/powerpoint/2010/main" val="228752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62991" y="1465119"/>
            <a:ext cx="8579296" cy="3719945"/>
          </a:xfrm>
        </p:spPr>
        <p:txBody>
          <a:bodyPr/>
          <a:lstStyle/>
          <a:p>
            <a:r>
              <a:rPr lang="sl-SI" sz="6600" b="1" dirty="0">
                <a:solidFill>
                  <a:srgbClr val="FF0000"/>
                </a:solidFill>
              </a:rPr>
              <a:t>OGLJIKOVODIKI</a:t>
            </a:r>
          </a:p>
        </p:txBody>
      </p:sp>
      <p:pic>
        <p:nvPicPr>
          <p:cNvPr id="1026" name="Picture 2" descr="https://encrypted-tbn2.gstatic.com/images?q=tbn:ANd9GcQgdeuBEDW4U_J37bB9YoxE0tk_J19AGUUG74Qz05dnhQ-wsGclBsDXg-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784" y="260649"/>
            <a:ext cx="1656184" cy="1835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adiokrka.com/Portals/103909_171139_633444015468797446_naft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523" y="697649"/>
            <a:ext cx="390525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elami.rs/wp-content/uploads/2013/09/Benzinska-pump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04" y="619176"/>
            <a:ext cx="381257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77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1"/>
            <a:ext cx="7620000" cy="6126163"/>
          </a:xfrm>
        </p:spPr>
        <p:txBody>
          <a:bodyPr/>
          <a:lstStyle/>
          <a:p>
            <a:r>
              <a:rPr lang="sl-SI" dirty="0"/>
              <a:t>Poimenovanje prvih desetih alkanov</a:t>
            </a:r>
          </a:p>
          <a:p>
            <a:endParaRPr lang="sl-SI" dirty="0"/>
          </a:p>
        </p:txBody>
      </p:sp>
      <p:graphicFrame>
        <p:nvGraphicFramePr>
          <p:cNvPr id="4" name="Tabela 3"/>
          <p:cNvGraphicFramePr>
            <a:graphicFrameLocks noGrp="1"/>
          </p:cNvGraphicFramePr>
          <p:nvPr>
            <p:extLst>
              <p:ext uri="{D42A27DB-BD31-4B8C-83A1-F6EECF244321}">
                <p14:modId xmlns:p14="http://schemas.microsoft.com/office/powerpoint/2010/main" val="602011329"/>
              </p:ext>
            </p:extLst>
          </p:nvPr>
        </p:nvGraphicFramePr>
        <p:xfrm>
          <a:off x="327546" y="620688"/>
          <a:ext cx="11491414" cy="5913120"/>
        </p:xfrm>
        <a:graphic>
          <a:graphicData uri="http://schemas.openxmlformats.org/drawingml/2006/table">
            <a:tbl>
              <a:tblPr firstRow="1" bandRow="1">
                <a:tableStyleId>{5940675A-B579-460E-94D1-54222C63F5DA}</a:tableStyleId>
              </a:tblPr>
              <a:tblGrid>
                <a:gridCol w="1386894">
                  <a:extLst>
                    <a:ext uri="{9D8B030D-6E8A-4147-A177-3AD203B41FA5}">
                      <a16:colId xmlns:a16="http://schemas.microsoft.com/office/drawing/2014/main" val="20000"/>
                    </a:ext>
                  </a:extLst>
                </a:gridCol>
                <a:gridCol w="1783150">
                  <a:extLst>
                    <a:ext uri="{9D8B030D-6E8A-4147-A177-3AD203B41FA5}">
                      <a16:colId xmlns:a16="http://schemas.microsoft.com/office/drawing/2014/main" val="20001"/>
                    </a:ext>
                  </a:extLst>
                </a:gridCol>
                <a:gridCol w="5848013">
                  <a:extLst>
                    <a:ext uri="{9D8B030D-6E8A-4147-A177-3AD203B41FA5}">
                      <a16:colId xmlns:a16="http://schemas.microsoft.com/office/drawing/2014/main" val="20002"/>
                    </a:ext>
                  </a:extLst>
                </a:gridCol>
                <a:gridCol w="1328578">
                  <a:extLst>
                    <a:ext uri="{9D8B030D-6E8A-4147-A177-3AD203B41FA5}">
                      <a16:colId xmlns:a16="http://schemas.microsoft.com/office/drawing/2014/main" val="20003"/>
                    </a:ext>
                  </a:extLst>
                </a:gridCol>
                <a:gridCol w="1144779">
                  <a:extLst>
                    <a:ext uri="{9D8B030D-6E8A-4147-A177-3AD203B41FA5}">
                      <a16:colId xmlns:a16="http://schemas.microsoft.com/office/drawing/2014/main" val="20004"/>
                    </a:ext>
                  </a:extLst>
                </a:gridCol>
              </a:tblGrid>
              <a:tr h="648072">
                <a:tc>
                  <a:txBody>
                    <a:bodyPr/>
                    <a:lstStyle/>
                    <a:p>
                      <a:pPr algn="ctr"/>
                      <a:r>
                        <a:rPr lang="sl-SI" sz="2000" dirty="0"/>
                        <a:t>Število C atomov</a:t>
                      </a:r>
                    </a:p>
                  </a:txBody>
                  <a:tcPr/>
                </a:tc>
                <a:tc>
                  <a:txBody>
                    <a:bodyPr/>
                    <a:lstStyle/>
                    <a:p>
                      <a:pPr algn="ctr"/>
                      <a:r>
                        <a:rPr lang="sl-SI" sz="2000" dirty="0"/>
                        <a:t>Ime alkana</a:t>
                      </a:r>
                    </a:p>
                  </a:txBody>
                  <a:tcPr/>
                </a:tc>
                <a:tc>
                  <a:txBody>
                    <a:bodyPr/>
                    <a:lstStyle/>
                    <a:p>
                      <a:pPr algn="ctr"/>
                      <a:r>
                        <a:rPr lang="sl-SI" sz="2000" dirty="0"/>
                        <a:t>Racionalna formula</a:t>
                      </a:r>
                    </a:p>
                  </a:txBody>
                  <a:tcPr/>
                </a:tc>
                <a:tc>
                  <a:txBody>
                    <a:bodyPr/>
                    <a:lstStyle/>
                    <a:p>
                      <a:pPr algn="ctr"/>
                      <a:r>
                        <a:rPr lang="sl-SI" sz="2000" dirty="0"/>
                        <a:t>Molekulska formula</a:t>
                      </a:r>
                    </a:p>
                  </a:txBody>
                  <a:tcPr/>
                </a:tc>
                <a:tc>
                  <a:txBody>
                    <a:bodyPr/>
                    <a:lstStyle/>
                    <a:p>
                      <a:pPr algn="ctr"/>
                      <a:r>
                        <a:rPr lang="sl-SI" sz="2000" dirty="0"/>
                        <a:t>Strukturna formula</a:t>
                      </a:r>
                    </a:p>
                  </a:txBody>
                  <a:tcPr/>
                </a:tc>
                <a:extLst>
                  <a:ext uri="{0D108BD9-81ED-4DB2-BD59-A6C34878D82A}">
                    <a16:rowId xmlns:a16="http://schemas.microsoft.com/office/drawing/2014/main" val="10000"/>
                  </a:ext>
                </a:extLst>
              </a:tr>
              <a:tr h="648072">
                <a:tc>
                  <a:txBody>
                    <a:bodyPr/>
                    <a:lstStyle/>
                    <a:p>
                      <a:pPr algn="ctr"/>
                      <a:r>
                        <a:rPr lang="sl-SI" sz="2000" dirty="0"/>
                        <a:t>1</a:t>
                      </a:r>
                    </a:p>
                  </a:txBody>
                  <a:tcPr/>
                </a:tc>
                <a:tc>
                  <a:txBody>
                    <a:bodyPr/>
                    <a:lstStyle/>
                    <a:p>
                      <a:pPr algn="ctr"/>
                      <a:r>
                        <a:rPr lang="sl-SI" sz="2000" dirty="0"/>
                        <a:t>metan</a:t>
                      </a:r>
                    </a:p>
                  </a:txBody>
                  <a:tcPr/>
                </a:tc>
                <a:tc>
                  <a:txBody>
                    <a:bodyPr/>
                    <a:lstStyle/>
                    <a:p>
                      <a:r>
                        <a:rPr lang="sl-SI" sz="2000" dirty="0"/>
                        <a:t>CH</a:t>
                      </a:r>
                      <a:r>
                        <a:rPr lang="sl-SI" sz="2000" baseline="-25000" dirty="0"/>
                        <a:t>4</a:t>
                      </a:r>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CH</a:t>
                      </a:r>
                      <a:r>
                        <a:rPr lang="sl-SI" sz="2000" baseline="-25000" dirty="0"/>
                        <a:t>4</a:t>
                      </a:r>
                      <a:endParaRPr lang="sl-SI" sz="2000" dirty="0"/>
                    </a:p>
                    <a:p>
                      <a:endParaRPr lang="sl-SI" sz="2000" dirty="0"/>
                    </a:p>
                  </a:txBody>
                  <a:tcPr/>
                </a:tc>
                <a:tc>
                  <a:txBody>
                    <a:bodyPr/>
                    <a:lstStyle/>
                    <a:p>
                      <a:endParaRPr lang="sl-SI" sz="2000"/>
                    </a:p>
                  </a:txBody>
                  <a:tcPr/>
                </a:tc>
                <a:extLst>
                  <a:ext uri="{0D108BD9-81ED-4DB2-BD59-A6C34878D82A}">
                    <a16:rowId xmlns:a16="http://schemas.microsoft.com/office/drawing/2014/main" val="10001"/>
                  </a:ext>
                </a:extLst>
              </a:tr>
              <a:tr h="648072">
                <a:tc>
                  <a:txBody>
                    <a:bodyPr/>
                    <a:lstStyle/>
                    <a:p>
                      <a:pPr algn="ctr"/>
                      <a:r>
                        <a:rPr lang="sl-SI" sz="2000" dirty="0"/>
                        <a:t>2</a:t>
                      </a:r>
                    </a:p>
                  </a:txBody>
                  <a:tcPr/>
                </a:tc>
                <a:tc>
                  <a:txBody>
                    <a:bodyPr/>
                    <a:lstStyle/>
                    <a:p>
                      <a:pPr algn="ctr"/>
                      <a:r>
                        <a:rPr lang="sl-SI" sz="2000" dirty="0"/>
                        <a:t>etan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CH</a:t>
                      </a:r>
                      <a:r>
                        <a:rPr lang="sl-SI" sz="2000" baseline="-25000" dirty="0"/>
                        <a:t>3</a:t>
                      </a:r>
                      <a:r>
                        <a:rPr lang="sl-SI" sz="2000" baseline="0" dirty="0"/>
                        <a:t> – </a:t>
                      </a:r>
                      <a:r>
                        <a:rPr lang="sl-SI" sz="2000" dirty="0"/>
                        <a:t>CH</a:t>
                      </a:r>
                      <a:r>
                        <a:rPr lang="sl-SI" sz="2000" baseline="-25000" dirty="0"/>
                        <a:t>3</a:t>
                      </a:r>
                      <a:endParaRPr lang="sl-SI"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a:t>
                      </a:r>
                      <a:r>
                        <a:rPr lang="sl-SI" sz="2000" baseline="-25000" dirty="0"/>
                        <a:t>2</a:t>
                      </a:r>
                      <a:r>
                        <a:rPr lang="sl-SI" sz="2000" dirty="0"/>
                        <a:t>H</a:t>
                      </a:r>
                      <a:r>
                        <a:rPr lang="sl-SI" sz="2000" baseline="-25000" dirty="0"/>
                        <a:t>6</a:t>
                      </a:r>
                      <a:endParaRPr lang="sl-SI" sz="2000" dirty="0"/>
                    </a:p>
                    <a:p>
                      <a:endParaRPr lang="sl-SI" sz="2000" dirty="0"/>
                    </a:p>
                  </a:txBody>
                  <a:tcPr/>
                </a:tc>
                <a:tc>
                  <a:txBody>
                    <a:bodyPr/>
                    <a:lstStyle/>
                    <a:p>
                      <a:endParaRPr lang="sl-SI" sz="2000"/>
                    </a:p>
                  </a:txBody>
                  <a:tcPr/>
                </a:tc>
                <a:extLst>
                  <a:ext uri="{0D108BD9-81ED-4DB2-BD59-A6C34878D82A}">
                    <a16:rowId xmlns:a16="http://schemas.microsoft.com/office/drawing/2014/main" val="10002"/>
                  </a:ext>
                </a:extLst>
              </a:tr>
              <a:tr h="648072">
                <a:tc>
                  <a:txBody>
                    <a:bodyPr/>
                    <a:lstStyle/>
                    <a:p>
                      <a:pPr algn="ctr"/>
                      <a:r>
                        <a:rPr lang="sl-SI" sz="2000" dirty="0"/>
                        <a:t>3</a:t>
                      </a:r>
                    </a:p>
                  </a:txBody>
                  <a:tcPr/>
                </a:tc>
                <a:tc>
                  <a:txBody>
                    <a:bodyPr/>
                    <a:lstStyle/>
                    <a:p>
                      <a:pPr algn="ctr"/>
                      <a:r>
                        <a:rPr lang="sl-SI" sz="2000" dirty="0"/>
                        <a:t>propan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CH</a:t>
                      </a:r>
                      <a:r>
                        <a:rPr lang="sl-SI" sz="2000" baseline="-25000" dirty="0"/>
                        <a:t>3</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3</a:t>
                      </a:r>
                      <a:endParaRPr lang="sl-SI" sz="2000" dirty="0"/>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a:t>
                      </a:r>
                      <a:r>
                        <a:rPr lang="sl-SI" sz="2000" baseline="-25000" dirty="0"/>
                        <a:t>3</a:t>
                      </a:r>
                      <a:r>
                        <a:rPr lang="sl-SI" sz="2000" dirty="0"/>
                        <a:t>H</a:t>
                      </a:r>
                      <a:r>
                        <a:rPr lang="sl-SI" sz="2000" baseline="-25000" dirty="0"/>
                        <a:t>8</a:t>
                      </a:r>
                      <a:endParaRPr lang="sl-SI" sz="2000" dirty="0"/>
                    </a:p>
                    <a:p>
                      <a:endParaRPr lang="sl-SI" sz="2000" dirty="0"/>
                    </a:p>
                  </a:txBody>
                  <a:tcPr/>
                </a:tc>
                <a:tc>
                  <a:txBody>
                    <a:bodyPr/>
                    <a:lstStyle/>
                    <a:p>
                      <a:endParaRPr lang="sl-SI" sz="2000"/>
                    </a:p>
                  </a:txBody>
                  <a:tcPr/>
                </a:tc>
                <a:extLst>
                  <a:ext uri="{0D108BD9-81ED-4DB2-BD59-A6C34878D82A}">
                    <a16:rowId xmlns:a16="http://schemas.microsoft.com/office/drawing/2014/main" val="10003"/>
                  </a:ext>
                </a:extLst>
              </a:tr>
              <a:tr h="648072">
                <a:tc>
                  <a:txBody>
                    <a:bodyPr/>
                    <a:lstStyle/>
                    <a:p>
                      <a:pPr algn="ctr"/>
                      <a:r>
                        <a:rPr lang="sl-SI" sz="2000" dirty="0"/>
                        <a:t>4</a:t>
                      </a:r>
                    </a:p>
                  </a:txBody>
                  <a:tcPr/>
                </a:tc>
                <a:tc>
                  <a:txBody>
                    <a:bodyPr/>
                    <a:lstStyle/>
                    <a:p>
                      <a:pPr algn="ctr"/>
                      <a:r>
                        <a:rPr lang="sl-SI" sz="2000" dirty="0"/>
                        <a:t>butan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CH</a:t>
                      </a:r>
                      <a:r>
                        <a:rPr lang="sl-SI" sz="2000" baseline="-25000" dirty="0"/>
                        <a:t>3</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3</a:t>
                      </a:r>
                      <a:endParaRPr lang="sl-SI" sz="2000" dirty="0"/>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a:t>
                      </a:r>
                      <a:r>
                        <a:rPr lang="sl-SI" sz="2000" baseline="-25000" dirty="0"/>
                        <a:t>4</a:t>
                      </a:r>
                      <a:r>
                        <a:rPr lang="sl-SI" sz="2000" dirty="0"/>
                        <a:t>H</a:t>
                      </a:r>
                      <a:r>
                        <a:rPr lang="sl-SI" sz="2000" baseline="-25000" dirty="0"/>
                        <a:t>10</a:t>
                      </a:r>
                      <a:endParaRPr lang="sl-SI" sz="2000" dirty="0"/>
                    </a:p>
                    <a:p>
                      <a:endParaRPr lang="sl-SI" sz="2000" dirty="0"/>
                    </a:p>
                  </a:txBody>
                  <a:tcPr/>
                </a:tc>
                <a:tc>
                  <a:txBody>
                    <a:bodyPr/>
                    <a:lstStyle/>
                    <a:p>
                      <a:endParaRPr lang="sl-SI" sz="2000"/>
                    </a:p>
                  </a:txBody>
                  <a:tcPr/>
                </a:tc>
                <a:extLst>
                  <a:ext uri="{0D108BD9-81ED-4DB2-BD59-A6C34878D82A}">
                    <a16:rowId xmlns:a16="http://schemas.microsoft.com/office/drawing/2014/main" val="10004"/>
                  </a:ext>
                </a:extLst>
              </a:tr>
              <a:tr h="648072">
                <a:tc>
                  <a:txBody>
                    <a:bodyPr/>
                    <a:lstStyle/>
                    <a:p>
                      <a:pPr algn="ctr"/>
                      <a:r>
                        <a:rPr lang="sl-SI" sz="2000" dirty="0"/>
                        <a:t>5</a:t>
                      </a:r>
                    </a:p>
                  </a:txBody>
                  <a:tcPr/>
                </a:tc>
                <a:tc>
                  <a:txBody>
                    <a:bodyPr/>
                    <a:lstStyle/>
                    <a:p>
                      <a:pPr algn="ctr"/>
                      <a:r>
                        <a:rPr lang="sl-SI" sz="2000" dirty="0" err="1"/>
                        <a:t>pentan</a:t>
                      </a:r>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CH</a:t>
                      </a:r>
                      <a:r>
                        <a:rPr lang="sl-SI" sz="2000" baseline="-25000" dirty="0"/>
                        <a:t>3</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3</a:t>
                      </a:r>
                      <a:endParaRPr lang="sl-SI" sz="2000" dirty="0"/>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a:t>
                      </a:r>
                      <a:r>
                        <a:rPr lang="sl-SI" sz="2000" baseline="-25000" dirty="0"/>
                        <a:t>5</a:t>
                      </a:r>
                      <a:r>
                        <a:rPr lang="sl-SI" sz="2000" dirty="0"/>
                        <a:t>H</a:t>
                      </a:r>
                      <a:r>
                        <a:rPr lang="sl-SI" sz="2000" baseline="-25000" dirty="0"/>
                        <a:t>12</a:t>
                      </a:r>
                      <a:endParaRPr lang="sl-SI" sz="2000" dirty="0"/>
                    </a:p>
                    <a:p>
                      <a:endParaRPr lang="sl-SI" sz="2000" dirty="0"/>
                    </a:p>
                  </a:txBody>
                  <a:tcPr/>
                </a:tc>
                <a:tc>
                  <a:txBody>
                    <a:bodyPr/>
                    <a:lstStyle/>
                    <a:p>
                      <a:endParaRPr lang="sl-SI" sz="2000" dirty="0"/>
                    </a:p>
                  </a:txBody>
                  <a:tcPr/>
                </a:tc>
                <a:extLst>
                  <a:ext uri="{0D108BD9-81ED-4DB2-BD59-A6C34878D82A}">
                    <a16:rowId xmlns:a16="http://schemas.microsoft.com/office/drawing/2014/main" val="10005"/>
                  </a:ext>
                </a:extLst>
              </a:tr>
              <a:tr h="648072">
                <a:tc>
                  <a:txBody>
                    <a:bodyPr/>
                    <a:lstStyle/>
                    <a:p>
                      <a:pPr algn="ctr"/>
                      <a:r>
                        <a:rPr lang="sl-SI" sz="2000" dirty="0"/>
                        <a:t>6</a:t>
                      </a:r>
                    </a:p>
                  </a:txBody>
                  <a:tcPr/>
                </a:tc>
                <a:tc>
                  <a:txBody>
                    <a:bodyPr/>
                    <a:lstStyle/>
                    <a:p>
                      <a:pPr algn="ctr"/>
                      <a:r>
                        <a:rPr lang="sl-SI" sz="2000" dirty="0"/>
                        <a:t>heksan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CH</a:t>
                      </a:r>
                      <a:r>
                        <a:rPr lang="sl-SI" sz="2000" baseline="-25000" dirty="0"/>
                        <a:t>3</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3</a:t>
                      </a:r>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a:t>
                      </a:r>
                      <a:r>
                        <a:rPr lang="sl-SI" sz="2000" baseline="-25000" dirty="0"/>
                        <a:t>6</a:t>
                      </a:r>
                      <a:r>
                        <a:rPr lang="sl-SI" sz="2000" dirty="0"/>
                        <a:t>H</a:t>
                      </a:r>
                      <a:r>
                        <a:rPr lang="sl-SI" sz="2000" baseline="-25000" dirty="0"/>
                        <a:t>14</a:t>
                      </a:r>
                      <a:endParaRPr lang="sl-SI" sz="2000" dirty="0"/>
                    </a:p>
                    <a:p>
                      <a:endParaRPr lang="sl-SI" sz="2000" dirty="0"/>
                    </a:p>
                  </a:txBody>
                  <a:tcPr/>
                </a:tc>
                <a:tc>
                  <a:txBody>
                    <a:bodyPr/>
                    <a:lstStyle/>
                    <a:p>
                      <a:endParaRPr lang="sl-SI" sz="2000" dirty="0"/>
                    </a:p>
                  </a:txBody>
                  <a:tcPr/>
                </a:tc>
                <a:extLst>
                  <a:ext uri="{0D108BD9-81ED-4DB2-BD59-A6C34878D82A}">
                    <a16:rowId xmlns:a16="http://schemas.microsoft.com/office/drawing/2014/main" val="10006"/>
                  </a:ext>
                </a:extLst>
              </a:tr>
              <a:tr h="648072">
                <a:tc>
                  <a:txBody>
                    <a:bodyPr/>
                    <a:lstStyle/>
                    <a:p>
                      <a:pPr algn="ctr"/>
                      <a:r>
                        <a:rPr lang="sl-SI" sz="2000" dirty="0"/>
                        <a:t>7</a:t>
                      </a:r>
                    </a:p>
                  </a:txBody>
                  <a:tcPr/>
                </a:tc>
                <a:tc>
                  <a:txBody>
                    <a:bodyPr/>
                    <a:lstStyle/>
                    <a:p>
                      <a:pPr algn="ctr"/>
                      <a:r>
                        <a:rPr lang="sl-SI" sz="2000" dirty="0"/>
                        <a:t>heptan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CH</a:t>
                      </a:r>
                      <a:r>
                        <a:rPr lang="sl-SI" sz="2000" baseline="-25000" dirty="0"/>
                        <a:t>3</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3</a:t>
                      </a:r>
                      <a:r>
                        <a:rPr lang="sl-SI" sz="2000" baseline="0" dirty="0"/>
                        <a:t> </a:t>
                      </a:r>
                      <a:endParaRPr lang="sl-SI" sz="2000" dirty="0"/>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a:t>
                      </a:r>
                      <a:r>
                        <a:rPr lang="sl-SI" sz="2000" baseline="-25000" dirty="0"/>
                        <a:t>7</a:t>
                      </a:r>
                      <a:r>
                        <a:rPr lang="sl-SI" sz="2000" dirty="0"/>
                        <a:t>H</a:t>
                      </a:r>
                      <a:r>
                        <a:rPr lang="sl-SI" sz="2000" baseline="-25000" dirty="0"/>
                        <a:t>16</a:t>
                      </a:r>
                      <a:endParaRPr lang="sl-SI" sz="2000" dirty="0"/>
                    </a:p>
                    <a:p>
                      <a:endParaRPr lang="sl-SI" sz="2000" dirty="0"/>
                    </a:p>
                  </a:txBody>
                  <a:tcPr/>
                </a:tc>
                <a:tc>
                  <a:txBody>
                    <a:bodyPr/>
                    <a:lstStyle/>
                    <a:p>
                      <a:endParaRPr lang="sl-SI"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64547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1"/>
            <a:ext cx="7620000" cy="6126163"/>
          </a:xfrm>
        </p:spPr>
        <p:txBody>
          <a:bodyPr/>
          <a:lstStyle/>
          <a:p>
            <a:r>
              <a:rPr lang="sl-SI" dirty="0"/>
              <a:t>Poimenovanje prvih desetih alkanov</a:t>
            </a:r>
          </a:p>
          <a:p>
            <a:endParaRPr lang="sl-SI" dirty="0"/>
          </a:p>
        </p:txBody>
      </p:sp>
      <p:graphicFrame>
        <p:nvGraphicFramePr>
          <p:cNvPr id="4" name="Tabela 3"/>
          <p:cNvGraphicFramePr>
            <a:graphicFrameLocks noGrp="1"/>
          </p:cNvGraphicFramePr>
          <p:nvPr>
            <p:extLst>
              <p:ext uri="{D42A27DB-BD31-4B8C-83A1-F6EECF244321}">
                <p14:modId xmlns:p14="http://schemas.microsoft.com/office/powerpoint/2010/main" val="1076982704"/>
              </p:ext>
            </p:extLst>
          </p:nvPr>
        </p:nvGraphicFramePr>
        <p:xfrm>
          <a:off x="464023" y="857726"/>
          <a:ext cx="11505063" cy="3900882"/>
        </p:xfrm>
        <a:graphic>
          <a:graphicData uri="http://schemas.openxmlformats.org/drawingml/2006/table">
            <a:tbl>
              <a:tblPr firstRow="1" bandRow="1">
                <a:tableStyleId>{5940675A-B579-460E-94D1-54222C63F5DA}</a:tableStyleId>
              </a:tblPr>
              <a:tblGrid>
                <a:gridCol w="1212734">
                  <a:extLst>
                    <a:ext uri="{9D8B030D-6E8A-4147-A177-3AD203B41FA5}">
                      <a16:colId xmlns:a16="http://schemas.microsoft.com/office/drawing/2014/main" val="20000"/>
                    </a:ext>
                  </a:extLst>
                </a:gridCol>
                <a:gridCol w="1255162">
                  <a:extLst>
                    <a:ext uri="{9D8B030D-6E8A-4147-A177-3AD203B41FA5}">
                      <a16:colId xmlns:a16="http://schemas.microsoft.com/office/drawing/2014/main" val="20001"/>
                    </a:ext>
                  </a:extLst>
                </a:gridCol>
                <a:gridCol w="6861553">
                  <a:extLst>
                    <a:ext uri="{9D8B030D-6E8A-4147-A177-3AD203B41FA5}">
                      <a16:colId xmlns:a16="http://schemas.microsoft.com/office/drawing/2014/main" val="20002"/>
                    </a:ext>
                  </a:extLst>
                </a:gridCol>
                <a:gridCol w="1087807">
                  <a:extLst>
                    <a:ext uri="{9D8B030D-6E8A-4147-A177-3AD203B41FA5}">
                      <a16:colId xmlns:a16="http://schemas.microsoft.com/office/drawing/2014/main" val="20003"/>
                    </a:ext>
                  </a:extLst>
                </a:gridCol>
                <a:gridCol w="1087807">
                  <a:extLst>
                    <a:ext uri="{9D8B030D-6E8A-4147-A177-3AD203B41FA5}">
                      <a16:colId xmlns:a16="http://schemas.microsoft.com/office/drawing/2014/main" val="3672577267"/>
                    </a:ext>
                  </a:extLst>
                </a:gridCol>
              </a:tblGrid>
              <a:tr h="1105611">
                <a:tc>
                  <a:txBody>
                    <a:bodyPr/>
                    <a:lstStyle/>
                    <a:p>
                      <a:pPr algn="ctr"/>
                      <a:r>
                        <a:rPr lang="sl-SI" sz="2000" dirty="0"/>
                        <a:t>Število C atomov</a:t>
                      </a:r>
                    </a:p>
                  </a:txBody>
                  <a:tcPr/>
                </a:tc>
                <a:tc>
                  <a:txBody>
                    <a:bodyPr/>
                    <a:lstStyle/>
                    <a:p>
                      <a:pPr algn="ctr"/>
                      <a:r>
                        <a:rPr lang="sl-SI" sz="2000" dirty="0"/>
                        <a:t>Ime alkana</a:t>
                      </a:r>
                    </a:p>
                  </a:txBody>
                  <a:tcPr/>
                </a:tc>
                <a:tc>
                  <a:txBody>
                    <a:bodyPr/>
                    <a:lstStyle/>
                    <a:p>
                      <a:pPr algn="ctr"/>
                      <a:r>
                        <a:rPr lang="sl-SI" sz="2000" dirty="0"/>
                        <a:t>Racionalna formula</a:t>
                      </a:r>
                    </a:p>
                  </a:txBody>
                  <a:tcPr/>
                </a:tc>
                <a:tc>
                  <a:txBody>
                    <a:bodyPr/>
                    <a:lstStyle/>
                    <a:p>
                      <a:pPr algn="ctr"/>
                      <a:r>
                        <a:rPr lang="sl-SI" sz="2000" dirty="0"/>
                        <a:t>Molekulska formula</a:t>
                      </a:r>
                    </a:p>
                  </a:txBody>
                  <a:tcPr/>
                </a:tc>
                <a:tc>
                  <a:txBody>
                    <a:bodyPr/>
                    <a:lstStyle/>
                    <a:p>
                      <a:pPr algn="ctr"/>
                      <a:r>
                        <a:rPr lang="sl-SI" sz="2000" dirty="0"/>
                        <a:t>Strukturna formula</a:t>
                      </a:r>
                    </a:p>
                  </a:txBody>
                  <a:tcPr/>
                </a:tc>
                <a:extLst>
                  <a:ext uri="{0D108BD9-81ED-4DB2-BD59-A6C34878D82A}">
                    <a16:rowId xmlns:a16="http://schemas.microsoft.com/office/drawing/2014/main" val="10000"/>
                  </a:ext>
                </a:extLst>
              </a:tr>
              <a:tr h="783591">
                <a:tc>
                  <a:txBody>
                    <a:bodyPr/>
                    <a:lstStyle/>
                    <a:p>
                      <a:pPr algn="ctr"/>
                      <a:r>
                        <a:rPr lang="sl-SI" sz="2000" dirty="0"/>
                        <a:t>8</a:t>
                      </a:r>
                    </a:p>
                  </a:txBody>
                  <a:tcPr/>
                </a:tc>
                <a:tc>
                  <a:txBody>
                    <a:bodyPr/>
                    <a:lstStyle/>
                    <a:p>
                      <a:pPr algn="ctr"/>
                      <a:r>
                        <a:rPr lang="sl-SI" sz="2000" dirty="0"/>
                        <a:t>oktan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CH</a:t>
                      </a:r>
                      <a:r>
                        <a:rPr lang="sl-SI" sz="2000" baseline="-25000" dirty="0"/>
                        <a:t>3</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3</a:t>
                      </a:r>
                      <a:r>
                        <a:rPr lang="sl-SI" sz="2000" baseline="0" dirty="0"/>
                        <a:t> </a:t>
                      </a:r>
                      <a:endParaRPr lang="sl-SI"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sl-SI" sz="2000" dirty="0"/>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a:t>
                      </a:r>
                      <a:r>
                        <a:rPr lang="sl-SI" sz="2000" baseline="-25000" dirty="0"/>
                        <a:t>8</a:t>
                      </a:r>
                      <a:r>
                        <a:rPr lang="sl-SI" sz="2000" dirty="0"/>
                        <a:t>H</a:t>
                      </a:r>
                      <a:r>
                        <a:rPr lang="sl-SI" sz="2000" baseline="-25000" dirty="0"/>
                        <a:t>18</a:t>
                      </a:r>
                      <a:endParaRPr lang="sl-SI" sz="2000" dirty="0"/>
                    </a:p>
                    <a:p>
                      <a:endParaRPr lang="sl-SI" sz="2000" dirty="0"/>
                    </a:p>
                  </a:txBody>
                  <a:tcPr/>
                </a:tc>
                <a:tc>
                  <a:txBody>
                    <a:bodyPr/>
                    <a:lstStyle/>
                    <a:p>
                      <a:endParaRPr lang="sl-SI" sz="2000" dirty="0"/>
                    </a:p>
                  </a:txBody>
                  <a:tcPr/>
                </a:tc>
                <a:extLst>
                  <a:ext uri="{0D108BD9-81ED-4DB2-BD59-A6C34878D82A}">
                    <a16:rowId xmlns:a16="http://schemas.microsoft.com/office/drawing/2014/main" val="10001"/>
                  </a:ext>
                </a:extLst>
              </a:tr>
              <a:tr h="783591">
                <a:tc>
                  <a:txBody>
                    <a:bodyPr/>
                    <a:lstStyle/>
                    <a:p>
                      <a:pPr algn="ctr"/>
                      <a:r>
                        <a:rPr lang="sl-SI" sz="2000" dirty="0"/>
                        <a:t>9</a:t>
                      </a:r>
                    </a:p>
                  </a:txBody>
                  <a:tcPr/>
                </a:tc>
                <a:tc>
                  <a:txBody>
                    <a:bodyPr/>
                    <a:lstStyle/>
                    <a:p>
                      <a:pPr algn="ctr"/>
                      <a:r>
                        <a:rPr lang="sl-SI" sz="2000" dirty="0" err="1"/>
                        <a:t>nonan</a:t>
                      </a:r>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CH</a:t>
                      </a:r>
                      <a:r>
                        <a:rPr lang="sl-SI" sz="2000" baseline="-25000" dirty="0"/>
                        <a:t>3</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2 </a:t>
                      </a:r>
                      <a:r>
                        <a:rPr lang="sl-SI" sz="2000" baseline="0" dirty="0"/>
                        <a:t>– </a:t>
                      </a:r>
                      <a:r>
                        <a:rPr lang="sl-SI" sz="2000" dirty="0"/>
                        <a:t>CH</a:t>
                      </a:r>
                      <a:r>
                        <a:rPr lang="sl-SI" sz="2000" baseline="-25000" dirty="0"/>
                        <a:t>2</a:t>
                      </a:r>
                      <a:r>
                        <a:rPr lang="sl-SI" sz="2000" baseline="0" dirty="0"/>
                        <a:t> – </a:t>
                      </a:r>
                      <a:r>
                        <a:rPr lang="sl-SI" sz="2000" dirty="0"/>
                        <a:t>CH</a:t>
                      </a:r>
                      <a:r>
                        <a:rPr lang="sl-SI" sz="2000" baseline="-25000" dirty="0"/>
                        <a:t>3 </a:t>
                      </a:r>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a:t>
                      </a:r>
                      <a:r>
                        <a:rPr lang="sl-SI" sz="2000" baseline="-25000" dirty="0"/>
                        <a:t>9</a:t>
                      </a:r>
                      <a:r>
                        <a:rPr lang="sl-SI" sz="2000" dirty="0"/>
                        <a:t>H</a:t>
                      </a:r>
                      <a:r>
                        <a:rPr lang="sl-SI" sz="2000" baseline="-25000" dirty="0"/>
                        <a:t>20</a:t>
                      </a:r>
                      <a:endParaRPr lang="sl-SI" sz="2000" dirty="0"/>
                    </a:p>
                    <a:p>
                      <a:endParaRPr lang="sl-SI" sz="2000" dirty="0"/>
                    </a:p>
                  </a:txBody>
                  <a:tcPr/>
                </a:tc>
                <a:tc>
                  <a:txBody>
                    <a:bodyPr/>
                    <a:lstStyle/>
                    <a:p>
                      <a:endParaRPr lang="sl-SI" sz="2000" dirty="0"/>
                    </a:p>
                  </a:txBody>
                  <a:tcPr/>
                </a:tc>
                <a:extLst>
                  <a:ext uri="{0D108BD9-81ED-4DB2-BD59-A6C34878D82A}">
                    <a16:rowId xmlns:a16="http://schemas.microsoft.com/office/drawing/2014/main" val="10002"/>
                  </a:ext>
                </a:extLst>
              </a:tr>
              <a:tr h="783591">
                <a:tc>
                  <a:txBody>
                    <a:bodyPr/>
                    <a:lstStyle/>
                    <a:p>
                      <a:pPr algn="ctr"/>
                      <a:r>
                        <a:rPr lang="sl-SI" sz="2000" dirty="0"/>
                        <a:t>10</a:t>
                      </a:r>
                    </a:p>
                  </a:txBody>
                  <a:tcPr/>
                </a:tc>
                <a:tc>
                  <a:txBody>
                    <a:bodyPr/>
                    <a:lstStyle/>
                    <a:p>
                      <a:pPr algn="ctr"/>
                      <a:r>
                        <a:rPr lang="sl-SI" sz="2000" dirty="0"/>
                        <a:t>dekan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CH</a:t>
                      </a:r>
                      <a:r>
                        <a:rPr lang="sl-SI" sz="2000" baseline="-25000" dirty="0"/>
                        <a:t>3</a:t>
                      </a:r>
                      <a:r>
                        <a:rPr lang="sl-SI" sz="2000" baseline="0" dirty="0"/>
                        <a:t> </a:t>
                      </a:r>
                      <a:r>
                        <a:rPr lang="sl-SI" sz="2000" baseline="0"/>
                        <a:t>– </a:t>
                      </a:r>
                      <a:r>
                        <a:rPr lang="sl-SI" sz="2000"/>
                        <a:t>CH</a:t>
                      </a:r>
                      <a:r>
                        <a:rPr lang="sl-SI" sz="2000" baseline="-25000"/>
                        <a:t>2 </a:t>
                      </a:r>
                      <a:r>
                        <a:rPr lang="sl-SI" sz="2000" baseline="0"/>
                        <a:t>– </a:t>
                      </a:r>
                      <a:r>
                        <a:rPr lang="sl-SI" sz="2000"/>
                        <a:t>CH</a:t>
                      </a:r>
                      <a:r>
                        <a:rPr lang="sl-SI" sz="2000" baseline="-25000" dirty="0"/>
                        <a:t>2</a:t>
                      </a:r>
                      <a:r>
                        <a:rPr lang="sl-SI" sz="2000" baseline="0"/>
                        <a:t> – </a:t>
                      </a:r>
                      <a:r>
                        <a:rPr lang="sl-SI" sz="2000"/>
                        <a:t>CH</a:t>
                      </a:r>
                      <a:r>
                        <a:rPr lang="sl-SI" sz="2000" baseline="-25000"/>
                        <a:t>2 </a:t>
                      </a:r>
                      <a:r>
                        <a:rPr lang="sl-SI" sz="2000" baseline="0"/>
                        <a:t>– </a:t>
                      </a:r>
                      <a:r>
                        <a:rPr lang="sl-SI" sz="2000"/>
                        <a:t>CH</a:t>
                      </a:r>
                      <a:r>
                        <a:rPr lang="sl-SI" sz="2000" baseline="-25000"/>
                        <a:t>2 </a:t>
                      </a:r>
                      <a:r>
                        <a:rPr lang="sl-SI" sz="2000" baseline="0"/>
                        <a:t>– </a:t>
                      </a:r>
                      <a:r>
                        <a:rPr lang="sl-SI" sz="2000"/>
                        <a:t>CH</a:t>
                      </a:r>
                      <a:r>
                        <a:rPr lang="sl-SI" sz="2000" baseline="-25000" dirty="0"/>
                        <a:t>2</a:t>
                      </a:r>
                      <a:r>
                        <a:rPr lang="sl-SI" sz="2000" baseline="0"/>
                        <a:t> – </a:t>
                      </a:r>
                      <a:r>
                        <a:rPr lang="sl-SI" sz="2000"/>
                        <a:t>CH</a:t>
                      </a:r>
                      <a:r>
                        <a:rPr lang="sl-SI" sz="2000" baseline="-25000"/>
                        <a:t>2 </a:t>
                      </a:r>
                      <a:r>
                        <a:rPr lang="sl-SI" sz="2000" baseline="0"/>
                        <a:t>– </a:t>
                      </a:r>
                      <a:r>
                        <a:rPr lang="sl-SI" sz="2000"/>
                        <a:t>CH</a:t>
                      </a:r>
                      <a:r>
                        <a:rPr lang="sl-SI" sz="2000" baseline="-25000" dirty="0"/>
                        <a:t>2</a:t>
                      </a:r>
                      <a:r>
                        <a:rPr lang="sl-SI" sz="2000" baseline="0"/>
                        <a:t> – </a:t>
                      </a:r>
                      <a:r>
                        <a:rPr lang="sl-SI" sz="2000"/>
                        <a:t>CH</a:t>
                      </a:r>
                      <a:r>
                        <a:rPr lang="sl-SI" sz="2000" baseline="-25000" dirty="0"/>
                        <a:t>2</a:t>
                      </a:r>
                      <a:r>
                        <a:rPr lang="sl-SI" sz="2000" baseline="-25000"/>
                        <a:t> </a:t>
                      </a:r>
                      <a:r>
                        <a:rPr lang="sl-SI" sz="2000" baseline="0" dirty="0"/>
                        <a:t>- </a:t>
                      </a:r>
                      <a:r>
                        <a:rPr lang="sl-SI" sz="2000" dirty="0"/>
                        <a:t>CH</a:t>
                      </a:r>
                      <a:r>
                        <a:rPr lang="sl-SI" sz="2000" baseline="-25000" dirty="0"/>
                        <a:t>3</a:t>
                      </a:r>
                      <a:r>
                        <a:rPr lang="sl-SI" sz="2000" baseline="0" dirty="0"/>
                        <a:t> </a:t>
                      </a:r>
                      <a:endParaRPr lang="sl-SI" sz="2000" dirty="0"/>
                    </a:p>
                    <a:p>
                      <a:pPr marL="0" marR="0" indent="0" algn="l" defTabSz="914400" rtl="0" eaLnBrk="1" fontAlgn="auto" latinLnBrk="0" hangingPunct="1">
                        <a:lnSpc>
                          <a:spcPct val="100000"/>
                        </a:lnSpc>
                        <a:spcBef>
                          <a:spcPts val="0"/>
                        </a:spcBef>
                        <a:spcAft>
                          <a:spcPts val="0"/>
                        </a:spcAft>
                        <a:buClrTx/>
                        <a:buSzTx/>
                        <a:buFontTx/>
                        <a:buNone/>
                        <a:tabLst/>
                        <a:defRPr/>
                      </a:pPr>
                      <a:r>
                        <a:rPr lang="sl-SI" sz="2000" baseline="0" dirty="0"/>
                        <a:t> </a:t>
                      </a:r>
                      <a:endParaRPr lang="sl-SI" sz="2000" dirty="0"/>
                    </a:p>
                    <a:p>
                      <a:endParaRPr lang="sl-SI"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2000" dirty="0"/>
                        <a:t>C</a:t>
                      </a:r>
                      <a:r>
                        <a:rPr lang="sl-SI" sz="2000" baseline="-25000" dirty="0"/>
                        <a:t>10</a:t>
                      </a:r>
                      <a:r>
                        <a:rPr lang="sl-SI" sz="2000" dirty="0"/>
                        <a:t>H</a:t>
                      </a:r>
                      <a:r>
                        <a:rPr lang="sl-SI" sz="2000" baseline="-25000" dirty="0"/>
                        <a:t>22</a:t>
                      </a:r>
                      <a:endParaRPr lang="sl-SI" sz="2000" dirty="0"/>
                    </a:p>
                    <a:p>
                      <a:endParaRPr lang="sl-SI" sz="2000" dirty="0"/>
                    </a:p>
                  </a:txBody>
                  <a:tcPr/>
                </a:tc>
                <a:tc>
                  <a:txBody>
                    <a:bodyPr/>
                    <a:lstStyle/>
                    <a:p>
                      <a:endParaRPr lang="sl-SI"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8722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332657"/>
            <a:ext cx="7620000" cy="5793507"/>
          </a:xfrm>
        </p:spPr>
        <p:txBody>
          <a:bodyPr>
            <a:normAutofit/>
          </a:bodyPr>
          <a:lstStyle/>
          <a:p>
            <a:r>
              <a:rPr lang="sl-SI" dirty="0"/>
              <a:t>Splošna formula alkanov:</a:t>
            </a:r>
          </a:p>
          <a:p>
            <a:endParaRPr lang="sl-SI" dirty="0"/>
          </a:p>
          <a:p>
            <a:r>
              <a:rPr lang="sl-SI" dirty="0"/>
              <a:t>                               </a:t>
            </a:r>
          </a:p>
          <a:p>
            <a:r>
              <a:rPr lang="sl-SI" sz="3600" dirty="0"/>
              <a:t>n</a:t>
            </a:r>
            <a:r>
              <a:rPr lang="sl-SI" dirty="0"/>
              <a:t> – je število ogljikovih atomov v molekuli alkana</a:t>
            </a:r>
          </a:p>
          <a:p>
            <a:endParaRPr lang="sl-SI" dirty="0"/>
          </a:p>
          <a:p>
            <a:r>
              <a:rPr lang="sl-SI" dirty="0"/>
              <a:t>Formula propana:</a:t>
            </a:r>
          </a:p>
          <a:p>
            <a:endParaRPr lang="sl-SI" dirty="0"/>
          </a:p>
          <a:p>
            <a:r>
              <a:rPr lang="sl-SI" dirty="0"/>
              <a:t>Formula </a:t>
            </a:r>
            <a:r>
              <a:rPr lang="sl-SI" dirty="0" err="1"/>
              <a:t>nonana</a:t>
            </a:r>
            <a:r>
              <a:rPr lang="sl-SI" dirty="0"/>
              <a:t>:</a:t>
            </a:r>
          </a:p>
          <a:p>
            <a:endParaRPr lang="sl-SI" dirty="0"/>
          </a:p>
        </p:txBody>
      </p:sp>
      <p:sp>
        <p:nvSpPr>
          <p:cNvPr id="4" name="PoljeZBesedilom 3"/>
          <p:cNvSpPr txBox="1"/>
          <p:nvPr/>
        </p:nvSpPr>
        <p:spPr>
          <a:xfrm>
            <a:off x="2135560" y="1229351"/>
            <a:ext cx="2448272" cy="707886"/>
          </a:xfrm>
          <a:prstGeom prst="rect">
            <a:avLst/>
          </a:prstGeom>
          <a:noFill/>
          <a:ln w="25400">
            <a:solidFill>
              <a:srgbClr val="FF0000"/>
            </a:solidFill>
          </a:ln>
        </p:spPr>
        <p:txBody>
          <a:bodyPr wrap="square" rtlCol="0">
            <a:spAutoFit/>
          </a:bodyPr>
          <a:lstStyle/>
          <a:p>
            <a:r>
              <a:rPr lang="sl-SI" sz="4000" dirty="0" err="1"/>
              <a:t>C</a:t>
            </a:r>
            <a:r>
              <a:rPr lang="sl-SI" sz="4000" b="1" baseline="-25000" dirty="0" err="1"/>
              <a:t>n</a:t>
            </a:r>
            <a:r>
              <a:rPr lang="sl-SI" sz="4000" dirty="0"/>
              <a:t> H</a:t>
            </a:r>
            <a:r>
              <a:rPr lang="sl-SI" sz="4000" baseline="-25000" dirty="0"/>
              <a:t>2</a:t>
            </a:r>
            <a:r>
              <a:rPr lang="sl-SI" sz="4000" b="1" baseline="-25000" dirty="0"/>
              <a:t>n</a:t>
            </a:r>
            <a:r>
              <a:rPr lang="sl-SI" sz="4000" baseline="-25000" dirty="0"/>
              <a:t>+2</a:t>
            </a:r>
            <a:endParaRPr lang="sl-SI" sz="4000" dirty="0"/>
          </a:p>
        </p:txBody>
      </p:sp>
      <p:sp>
        <p:nvSpPr>
          <p:cNvPr id="2" name="PoljeZBesedilom 1"/>
          <p:cNvSpPr txBox="1"/>
          <p:nvPr/>
        </p:nvSpPr>
        <p:spPr>
          <a:xfrm>
            <a:off x="7311954" y="3950417"/>
            <a:ext cx="1548172" cy="861774"/>
          </a:xfrm>
          <a:prstGeom prst="rect">
            <a:avLst/>
          </a:prstGeom>
          <a:noFill/>
        </p:spPr>
        <p:txBody>
          <a:bodyPr wrap="square" rtlCol="0">
            <a:spAutoFit/>
          </a:bodyPr>
          <a:lstStyle/>
          <a:p>
            <a:r>
              <a:rPr lang="sl-SI" sz="3200" dirty="0"/>
              <a:t>C</a:t>
            </a:r>
            <a:r>
              <a:rPr lang="sl-SI" sz="3200" baseline="-25000" dirty="0"/>
              <a:t>9</a:t>
            </a:r>
            <a:r>
              <a:rPr lang="sl-SI" sz="3200" dirty="0"/>
              <a:t>H</a:t>
            </a:r>
            <a:r>
              <a:rPr lang="sl-SI" sz="3200" baseline="-25000" dirty="0"/>
              <a:t>20</a:t>
            </a:r>
            <a:endParaRPr lang="sl-SI" sz="3200" dirty="0"/>
          </a:p>
          <a:p>
            <a:endParaRPr lang="sl-SI" dirty="0"/>
          </a:p>
        </p:txBody>
      </p:sp>
      <p:sp>
        <p:nvSpPr>
          <p:cNvPr id="5" name="PoljeZBesedilom 4"/>
          <p:cNvSpPr txBox="1"/>
          <p:nvPr/>
        </p:nvSpPr>
        <p:spPr>
          <a:xfrm>
            <a:off x="5300995" y="2908012"/>
            <a:ext cx="3240360" cy="861774"/>
          </a:xfrm>
          <a:prstGeom prst="rect">
            <a:avLst/>
          </a:prstGeom>
          <a:noFill/>
        </p:spPr>
        <p:txBody>
          <a:bodyPr wrap="square" rtlCol="0">
            <a:spAutoFit/>
          </a:bodyPr>
          <a:lstStyle/>
          <a:p>
            <a:r>
              <a:rPr lang="sl-SI" sz="3200" dirty="0"/>
              <a:t>C</a:t>
            </a:r>
            <a:r>
              <a:rPr lang="sl-SI" sz="3200" baseline="-25000" dirty="0"/>
              <a:t>3</a:t>
            </a:r>
            <a:r>
              <a:rPr lang="sl-SI" sz="3200" dirty="0"/>
              <a:t>H</a:t>
            </a:r>
            <a:r>
              <a:rPr lang="sl-SI" sz="3200" baseline="-25000" dirty="0"/>
              <a:t>2*3+2</a:t>
            </a:r>
            <a:r>
              <a:rPr lang="sl-SI" sz="3200" dirty="0"/>
              <a:t> = </a:t>
            </a:r>
          </a:p>
          <a:p>
            <a:endParaRPr lang="sl-SI" dirty="0"/>
          </a:p>
        </p:txBody>
      </p:sp>
      <p:sp>
        <p:nvSpPr>
          <p:cNvPr id="6" name="PoljeZBesedilom 5"/>
          <p:cNvSpPr txBox="1"/>
          <p:nvPr/>
        </p:nvSpPr>
        <p:spPr>
          <a:xfrm>
            <a:off x="7311954" y="2908012"/>
            <a:ext cx="1548172" cy="861774"/>
          </a:xfrm>
          <a:prstGeom prst="rect">
            <a:avLst/>
          </a:prstGeom>
          <a:noFill/>
        </p:spPr>
        <p:txBody>
          <a:bodyPr wrap="square" rtlCol="0">
            <a:spAutoFit/>
          </a:bodyPr>
          <a:lstStyle/>
          <a:p>
            <a:r>
              <a:rPr lang="sl-SI" sz="3200" dirty="0"/>
              <a:t>C</a:t>
            </a:r>
            <a:r>
              <a:rPr lang="sl-SI" sz="3200" baseline="-25000" dirty="0"/>
              <a:t>3</a:t>
            </a:r>
            <a:r>
              <a:rPr lang="sl-SI" sz="3200" dirty="0"/>
              <a:t>H</a:t>
            </a:r>
            <a:r>
              <a:rPr lang="sl-SI" sz="3200" baseline="-25000" dirty="0"/>
              <a:t>8</a:t>
            </a:r>
            <a:endParaRPr lang="sl-SI" sz="3200" dirty="0"/>
          </a:p>
          <a:p>
            <a:endParaRPr lang="sl-SI" dirty="0"/>
          </a:p>
        </p:txBody>
      </p:sp>
      <p:sp>
        <p:nvSpPr>
          <p:cNvPr id="7" name="PoljeZBesedilom 6"/>
          <p:cNvSpPr txBox="1"/>
          <p:nvPr/>
        </p:nvSpPr>
        <p:spPr>
          <a:xfrm>
            <a:off x="5300995" y="3950417"/>
            <a:ext cx="3240360" cy="861774"/>
          </a:xfrm>
          <a:prstGeom prst="rect">
            <a:avLst/>
          </a:prstGeom>
          <a:noFill/>
        </p:spPr>
        <p:txBody>
          <a:bodyPr wrap="square" rtlCol="0">
            <a:spAutoFit/>
          </a:bodyPr>
          <a:lstStyle/>
          <a:p>
            <a:r>
              <a:rPr lang="sl-SI" sz="3200" dirty="0"/>
              <a:t>C</a:t>
            </a:r>
            <a:r>
              <a:rPr lang="sl-SI" sz="3200" baseline="-25000" dirty="0"/>
              <a:t>9</a:t>
            </a:r>
            <a:r>
              <a:rPr lang="sl-SI" sz="3200" dirty="0"/>
              <a:t>H</a:t>
            </a:r>
            <a:r>
              <a:rPr lang="sl-SI" sz="3200" baseline="-25000" dirty="0"/>
              <a:t>2*9+2</a:t>
            </a:r>
            <a:r>
              <a:rPr lang="sl-SI" sz="3200" dirty="0"/>
              <a:t> = </a:t>
            </a:r>
          </a:p>
          <a:p>
            <a:endParaRPr lang="sl-SI" dirty="0"/>
          </a:p>
        </p:txBody>
      </p:sp>
    </p:spTree>
    <p:extLst>
      <p:ext uri="{BB962C8B-B14F-4D97-AF65-F5344CB8AC3E}">
        <p14:creationId xmlns:p14="http://schemas.microsoft.com/office/powerpoint/2010/main" val="248163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703512" y="116632"/>
            <a:ext cx="8712968" cy="6408712"/>
          </a:xfrm>
        </p:spPr>
        <p:txBody>
          <a:bodyPr>
            <a:normAutofit/>
          </a:bodyPr>
          <a:lstStyle/>
          <a:p>
            <a:r>
              <a:rPr lang="sl-SI" sz="3600" dirty="0">
                <a:solidFill>
                  <a:schemeClr val="tx2"/>
                </a:solidFill>
              </a:rPr>
              <a:t>IZOMERIJA</a:t>
            </a:r>
            <a:endParaRPr lang="sl-SI" dirty="0">
              <a:solidFill>
                <a:schemeClr val="tx2"/>
              </a:solidFill>
            </a:endParaRPr>
          </a:p>
          <a:p>
            <a:r>
              <a:rPr lang="sl-SI" dirty="0"/>
              <a:t>Izomerija je pojav, pri katerem imajo lahko spojine enako molekulsko formulo in različno strukturno formulo.</a:t>
            </a:r>
          </a:p>
          <a:p>
            <a:r>
              <a:rPr lang="sl-SI" dirty="0"/>
              <a:t>Primer: spojina s 5 ogljikovimi atomi in 12 vodikovimi atomi v različnih oblikah.</a:t>
            </a:r>
          </a:p>
          <a:p>
            <a:endParaRPr lang="sl-SI" dirty="0"/>
          </a:p>
          <a:p>
            <a:endParaRPr lang="sl-SI" dirty="0"/>
          </a:p>
          <a:p>
            <a:endParaRPr lang="sl-SI" dirty="0"/>
          </a:p>
        </p:txBody>
      </p:sp>
      <p:pic>
        <p:nvPicPr>
          <p:cNvPr id="1026" name="Picture 2" descr="http://242.gvs.arnes.si/JOOMLA2/images/NALOGE/raznolikost_org_spo/izomerija/2-metilbutan-120p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848" y="3299378"/>
            <a:ext cx="2345414" cy="16417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42.gvs.arnes.si/JOOMLA2/images/NALOGE/raznolikost_org_spo/izomerija/pentan-170px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3555014"/>
            <a:ext cx="2520280" cy="1260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42.gvs.arnes.si/JOOMLA2/images/NALOGE/raznolikost_org_spo/izomerija/2,2-dimetilpropan-100p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232" y="3374866"/>
            <a:ext cx="1728192" cy="1693628"/>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1991544" y="5176161"/>
            <a:ext cx="1440160" cy="523220"/>
          </a:xfrm>
          <a:prstGeom prst="rect">
            <a:avLst/>
          </a:prstGeom>
          <a:noFill/>
        </p:spPr>
        <p:txBody>
          <a:bodyPr wrap="square" rtlCol="0">
            <a:spAutoFit/>
          </a:bodyPr>
          <a:lstStyle/>
          <a:p>
            <a:r>
              <a:rPr lang="sl-SI" sz="2800" dirty="0" err="1"/>
              <a:t>pentan</a:t>
            </a:r>
            <a:endParaRPr lang="sl-SI" sz="2800" dirty="0"/>
          </a:p>
        </p:txBody>
      </p:sp>
      <p:sp>
        <p:nvSpPr>
          <p:cNvPr id="7" name="PoljeZBesedilom 6"/>
          <p:cNvSpPr txBox="1"/>
          <p:nvPr/>
        </p:nvSpPr>
        <p:spPr>
          <a:xfrm>
            <a:off x="4781189" y="5176161"/>
            <a:ext cx="2394931" cy="523220"/>
          </a:xfrm>
          <a:prstGeom prst="rect">
            <a:avLst/>
          </a:prstGeom>
          <a:noFill/>
        </p:spPr>
        <p:txBody>
          <a:bodyPr wrap="square" rtlCol="0">
            <a:spAutoFit/>
          </a:bodyPr>
          <a:lstStyle/>
          <a:p>
            <a:r>
              <a:rPr lang="sl-SI" sz="2800" dirty="0"/>
              <a:t>2-</a:t>
            </a:r>
            <a:r>
              <a:rPr lang="sl-SI" sz="2800" dirty="0" err="1"/>
              <a:t>metilbutan</a:t>
            </a:r>
            <a:endParaRPr lang="sl-SI" sz="2800" dirty="0"/>
          </a:p>
        </p:txBody>
      </p:sp>
      <p:sp>
        <p:nvSpPr>
          <p:cNvPr id="8" name="PoljeZBesedilom 7"/>
          <p:cNvSpPr txBox="1"/>
          <p:nvPr/>
        </p:nvSpPr>
        <p:spPr>
          <a:xfrm>
            <a:off x="7571656" y="5129019"/>
            <a:ext cx="3096344" cy="523220"/>
          </a:xfrm>
          <a:prstGeom prst="rect">
            <a:avLst/>
          </a:prstGeom>
          <a:noFill/>
        </p:spPr>
        <p:txBody>
          <a:bodyPr wrap="square" rtlCol="0">
            <a:spAutoFit/>
          </a:bodyPr>
          <a:lstStyle/>
          <a:p>
            <a:r>
              <a:rPr lang="sl-SI" sz="2800" dirty="0"/>
              <a:t>2,2-</a:t>
            </a:r>
            <a:r>
              <a:rPr lang="sl-SI" sz="2800" dirty="0" err="1"/>
              <a:t>dimetilpropan</a:t>
            </a:r>
            <a:endParaRPr lang="sl-SI" sz="2800" dirty="0"/>
          </a:p>
        </p:txBody>
      </p:sp>
    </p:spTree>
    <p:extLst>
      <p:ext uri="{BB962C8B-B14F-4D97-AF65-F5344CB8AC3E}">
        <p14:creationId xmlns:p14="http://schemas.microsoft.com/office/powerpoint/2010/main" val="18856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260649"/>
            <a:ext cx="8435280" cy="5865515"/>
          </a:xfrm>
        </p:spPr>
        <p:txBody>
          <a:bodyPr/>
          <a:lstStyle/>
          <a:p>
            <a:r>
              <a:rPr lang="sl-SI" dirty="0"/>
              <a:t>Te tri spojine se razlikujejo po zgradbi verige ogljikovih atomov in tudi po lastnostih (npr. vrelišču) in imenu.</a:t>
            </a:r>
          </a:p>
          <a:p>
            <a:endParaRPr lang="sl-SI" dirty="0"/>
          </a:p>
          <a:p>
            <a:r>
              <a:rPr lang="sl-SI" dirty="0"/>
              <a:t>Ogljikovodiki imajo lahko razvejano in </a:t>
            </a:r>
            <a:r>
              <a:rPr lang="sl-SI" dirty="0" err="1"/>
              <a:t>nerazvejano</a:t>
            </a:r>
            <a:r>
              <a:rPr lang="sl-SI" dirty="0"/>
              <a:t> verigo. Kadar je vzrok za izomerijo razvejanost verige, govorimo o VERIŽNI IZOMERIJI.</a:t>
            </a:r>
          </a:p>
          <a:p>
            <a:endParaRPr lang="sl-SI" dirty="0"/>
          </a:p>
        </p:txBody>
      </p:sp>
    </p:spTree>
    <p:extLst>
      <p:ext uri="{BB962C8B-B14F-4D97-AF65-F5344CB8AC3E}">
        <p14:creationId xmlns:p14="http://schemas.microsoft.com/office/powerpoint/2010/main" val="10358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725475" y="67155"/>
            <a:ext cx="8712968" cy="6126163"/>
          </a:xfrm>
        </p:spPr>
        <p:txBody>
          <a:bodyPr>
            <a:normAutofit/>
          </a:bodyPr>
          <a:lstStyle/>
          <a:p>
            <a:r>
              <a:rPr lang="sl-SI" dirty="0">
                <a:solidFill>
                  <a:srgbClr val="FF0000"/>
                </a:solidFill>
              </a:rPr>
              <a:t>Poimenovanje razvejanih ogljikovodikov</a:t>
            </a:r>
            <a:endParaRPr lang="sl-SI" dirty="0"/>
          </a:p>
          <a:p>
            <a:pPr marL="514350" indent="-514350">
              <a:buAutoNum type="arabicPeriod"/>
            </a:pPr>
            <a:r>
              <a:rPr lang="sl-SI" sz="2400" dirty="0"/>
              <a:t>Poiščemo najdaljšo verigo ogljikovih atomov, ki mu daje osnovo. Ime osnove je vedno na koncu imena.</a:t>
            </a:r>
          </a:p>
          <a:p>
            <a:pPr marL="514350" indent="-514350">
              <a:buAutoNum type="arabicPeriod"/>
            </a:pPr>
            <a:r>
              <a:rPr lang="sl-SI" sz="2400" dirty="0"/>
              <a:t>Vse ostale skupine,ki so vezane na tej verigi, označujemo kot stranske skupine ali radikale. Če je radikal nasičen ogljikovodik mu dodamo končnico –</a:t>
            </a:r>
            <a:r>
              <a:rPr lang="sl-SI" sz="2400" dirty="0" err="1"/>
              <a:t>il</a:t>
            </a:r>
            <a:r>
              <a:rPr lang="sl-SI" sz="2400" dirty="0"/>
              <a:t>.</a:t>
            </a:r>
          </a:p>
          <a:p>
            <a:pPr marL="514350" indent="-514350">
              <a:buAutoNum type="arabicPeriod"/>
            </a:pPr>
            <a:r>
              <a:rPr lang="sl-SI" sz="2400" dirty="0"/>
              <a:t>Zaporedno oštevilčimo glavno verigo tako, da ima ogljikov atom z vezanim radikalom najnižjo številko.</a:t>
            </a:r>
          </a:p>
          <a:p>
            <a:pPr marL="514350" indent="-514350">
              <a:buAutoNum type="arabicPeriod"/>
            </a:pPr>
            <a:r>
              <a:rPr lang="sl-SI" sz="2400" dirty="0"/>
              <a:t>Za vsak radikal navedemo njegov položaj s številko.</a:t>
            </a:r>
          </a:p>
        </p:txBody>
      </p:sp>
      <p:pic>
        <p:nvPicPr>
          <p:cNvPr id="2050" name="Picture 2" descr="http://242.gvs.arnes.si/JOOMLA2/images/NALOGE/raznolikost_org_spo/izomerija-vaje/2-metilpent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734" y="4838549"/>
            <a:ext cx="5282192" cy="1328857"/>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3669691" y="4611662"/>
            <a:ext cx="5727235" cy="891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oljeZBesedilom 4"/>
          <p:cNvSpPr txBox="1"/>
          <p:nvPr/>
        </p:nvSpPr>
        <p:spPr>
          <a:xfrm>
            <a:off x="4284492" y="4088441"/>
            <a:ext cx="4392488" cy="523220"/>
          </a:xfrm>
          <a:prstGeom prst="rect">
            <a:avLst/>
          </a:prstGeom>
          <a:noFill/>
        </p:spPr>
        <p:txBody>
          <a:bodyPr wrap="square" rtlCol="0">
            <a:spAutoFit/>
          </a:bodyPr>
          <a:lstStyle/>
          <a:p>
            <a:r>
              <a:rPr lang="sl-SI" sz="2800" dirty="0">
                <a:solidFill>
                  <a:srgbClr val="FF0000"/>
                </a:solidFill>
              </a:rPr>
              <a:t>Osnova imena: </a:t>
            </a:r>
            <a:r>
              <a:rPr lang="sl-SI" sz="2800" b="1" dirty="0" err="1">
                <a:solidFill>
                  <a:srgbClr val="FF0000"/>
                </a:solidFill>
              </a:rPr>
              <a:t>pentan</a:t>
            </a:r>
            <a:endParaRPr lang="sl-SI" sz="2800" b="1" dirty="0">
              <a:solidFill>
                <a:srgbClr val="FF0000"/>
              </a:solidFill>
            </a:endParaRPr>
          </a:p>
        </p:txBody>
      </p:sp>
      <p:sp>
        <p:nvSpPr>
          <p:cNvPr id="6" name="Elipsa 5"/>
          <p:cNvSpPr/>
          <p:nvPr/>
        </p:nvSpPr>
        <p:spPr>
          <a:xfrm>
            <a:off x="7403125" y="5537601"/>
            <a:ext cx="1152128" cy="83375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4885905" y="5848133"/>
            <a:ext cx="2772308" cy="523220"/>
          </a:xfrm>
          <a:prstGeom prst="rect">
            <a:avLst/>
          </a:prstGeom>
          <a:noFill/>
        </p:spPr>
        <p:txBody>
          <a:bodyPr wrap="square" rtlCol="0">
            <a:spAutoFit/>
          </a:bodyPr>
          <a:lstStyle/>
          <a:p>
            <a:r>
              <a:rPr lang="sl-SI" sz="2800" dirty="0">
                <a:solidFill>
                  <a:srgbClr val="0070C0"/>
                </a:solidFill>
              </a:rPr>
              <a:t>Radikal: </a:t>
            </a:r>
            <a:r>
              <a:rPr lang="sl-SI" sz="2800" b="1" dirty="0">
                <a:solidFill>
                  <a:srgbClr val="0070C0"/>
                </a:solidFill>
              </a:rPr>
              <a:t>metil</a:t>
            </a:r>
          </a:p>
        </p:txBody>
      </p:sp>
      <p:sp>
        <p:nvSpPr>
          <p:cNvPr id="8" name="PoljeZBesedilom 7"/>
          <p:cNvSpPr txBox="1"/>
          <p:nvPr/>
        </p:nvSpPr>
        <p:spPr>
          <a:xfrm>
            <a:off x="8676981" y="4634284"/>
            <a:ext cx="590105" cy="369332"/>
          </a:xfrm>
          <a:prstGeom prst="rect">
            <a:avLst/>
          </a:prstGeom>
          <a:noFill/>
        </p:spPr>
        <p:txBody>
          <a:bodyPr wrap="square" rtlCol="0">
            <a:spAutoFit/>
          </a:bodyPr>
          <a:lstStyle/>
          <a:p>
            <a:r>
              <a:rPr lang="sl-SI" b="1" dirty="0">
                <a:solidFill>
                  <a:srgbClr val="00B050"/>
                </a:solidFill>
              </a:rPr>
              <a:t>1</a:t>
            </a:r>
          </a:p>
        </p:txBody>
      </p:sp>
      <p:sp>
        <p:nvSpPr>
          <p:cNvPr id="11" name="PoljeZBesedilom 10"/>
          <p:cNvSpPr txBox="1"/>
          <p:nvPr/>
        </p:nvSpPr>
        <p:spPr>
          <a:xfrm>
            <a:off x="7684137" y="4656467"/>
            <a:ext cx="590105" cy="369332"/>
          </a:xfrm>
          <a:prstGeom prst="rect">
            <a:avLst/>
          </a:prstGeom>
          <a:noFill/>
        </p:spPr>
        <p:txBody>
          <a:bodyPr wrap="square" rtlCol="0">
            <a:spAutoFit/>
          </a:bodyPr>
          <a:lstStyle/>
          <a:p>
            <a:r>
              <a:rPr lang="sl-SI" b="1" dirty="0">
                <a:solidFill>
                  <a:srgbClr val="00B050"/>
                </a:solidFill>
              </a:rPr>
              <a:t>2</a:t>
            </a:r>
          </a:p>
        </p:txBody>
      </p:sp>
      <p:sp>
        <p:nvSpPr>
          <p:cNvPr id="12" name="PoljeZBesedilom 11"/>
          <p:cNvSpPr txBox="1"/>
          <p:nvPr/>
        </p:nvSpPr>
        <p:spPr>
          <a:xfrm>
            <a:off x="6460778" y="4634284"/>
            <a:ext cx="590105" cy="369332"/>
          </a:xfrm>
          <a:prstGeom prst="rect">
            <a:avLst/>
          </a:prstGeom>
          <a:noFill/>
        </p:spPr>
        <p:txBody>
          <a:bodyPr wrap="square" rtlCol="0">
            <a:spAutoFit/>
          </a:bodyPr>
          <a:lstStyle/>
          <a:p>
            <a:r>
              <a:rPr lang="sl-SI" b="1" dirty="0">
                <a:solidFill>
                  <a:srgbClr val="00B050"/>
                </a:solidFill>
              </a:rPr>
              <a:t>3</a:t>
            </a:r>
          </a:p>
        </p:txBody>
      </p:sp>
      <p:sp>
        <p:nvSpPr>
          <p:cNvPr id="13" name="PoljeZBesedilom 12"/>
          <p:cNvSpPr txBox="1"/>
          <p:nvPr/>
        </p:nvSpPr>
        <p:spPr>
          <a:xfrm>
            <a:off x="5489179" y="4653882"/>
            <a:ext cx="590105" cy="369332"/>
          </a:xfrm>
          <a:prstGeom prst="rect">
            <a:avLst/>
          </a:prstGeom>
          <a:noFill/>
        </p:spPr>
        <p:txBody>
          <a:bodyPr wrap="square" rtlCol="0">
            <a:spAutoFit/>
          </a:bodyPr>
          <a:lstStyle/>
          <a:p>
            <a:r>
              <a:rPr lang="sl-SI" b="1" dirty="0">
                <a:solidFill>
                  <a:srgbClr val="00B050"/>
                </a:solidFill>
              </a:rPr>
              <a:t>4</a:t>
            </a:r>
          </a:p>
        </p:txBody>
      </p:sp>
      <p:sp>
        <p:nvSpPr>
          <p:cNvPr id="14" name="PoljeZBesedilom 13"/>
          <p:cNvSpPr txBox="1"/>
          <p:nvPr/>
        </p:nvSpPr>
        <p:spPr>
          <a:xfrm>
            <a:off x="4295801" y="4575518"/>
            <a:ext cx="590105" cy="369332"/>
          </a:xfrm>
          <a:prstGeom prst="rect">
            <a:avLst/>
          </a:prstGeom>
          <a:noFill/>
        </p:spPr>
        <p:txBody>
          <a:bodyPr wrap="square" rtlCol="0">
            <a:spAutoFit/>
          </a:bodyPr>
          <a:lstStyle/>
          <a:p>
            <a:r>
              <a:rPr lang="sl-SI" b="1" dirty="0">
                <a:solidFill>
                  <a:srgbClr val="00B050"/>
                </a:solidFill>
              </a:rPr>
              <a:t>5</a:t>
            </a:r>
          </a:p>
        </p:txBody>
      </p:sp>
    </p:spTree>
    <p:extLst>
      <p:ext uri="{BB962C8B-B14F-4D97-AF65-F5344CB8AC3E}">
        <p14:creationId xmlns:p14="http://schemas.microsoft.com/office/powerpoint/2010/main" val="398149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animBg="1"/>
      <p:bldP spid="9" grpId="0"/>
      <p:bldP spid="8"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260649"/>
            <a:ext cx="8291264" cy="5865515"/>
          </a:xfrm>
        </p:spPr>
        <p:txBody>
          <a:bodyPr>
            <a:normAutofit/>
          </a:bodyPr>
          <a:lstStyle/>
          <a:p>
            <a:r>
              <a:rPr lang="sl-SI" dirty="0"/>
              <a:t>Ogljikovi atomi se povezujejo v odprte verige (aciklične oblike) ali obroče (ciklične oblike):</a:t>
            </a:r>
          </a:p>
        </p:txBody>
      </p:sp>
      <p:pic>
        <p:nvPicPr>
          <p:cNvPr id="4098" name="Picture 2" descr="http://02casu.norsknettskole.no/images/Genere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5" y="1916832"/>
            <a:ext cx="3463353"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kii3.ntf.uni-lj.si/e-kemija/file.php/1/output/CH-zapis_org_molekul/cikloheksan-139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8" y="1836018"/>
            <a:ext cx="2952328" cy="3185965"/>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2423592" y="5084237"/>
            <a:ext cx="3463353" cy="523220"/>
          </a:xfrm>
          <a:prstGeom prst="rect">
            <a:avLst/>
          </a:prstGeom>
          <a:noFill/>
        </p:spPr>
        <p:txBody>
          <a:bodyPr wrap="square" rtlCol="0">
            <a:spAutoFit/>
          </a:bodyPr>
          <a:lstStyle/>
          <a:p>
            <a:r>
              <a:rPr lang="sl-SI" sz="2800" dirty="0"/>
              <a:t>molekula heksana </a:t>
            </a:r>
          </a:p>
        </p:txBody>
      </p:sp>
      <p:sp>
        <p:nvSpPr>
          <p:cNvPr id="7" name="PoljeZBesedilom 6"/>
          <p:cNvSpPr txBox="1"/>
          <p:nvPr/>
        </p:nvSpPr>
        <p:spPr>
          <a:xfrm>
            <a:off x="6297098" y="5084237"/>
            <a:ext cx="3783905" cy="523220"/>
          </a:xfrm>
          <a:prstGeom prst="rect">
            <a:avLst/>
          </a:prstGeom>
          <a:noFill/>
        </p:spPr>
        <p:txBody>
          <a:bodyPr wrap="square" rtlCol="0">
            <a:spAutoFit/>
          </a:bodyPr>
          <a:lstStyle/>
          <a:p>
            <a:r>
              <a:rPr lang="sl-SI" sz="2800" dirty="0"/>
              <a:t>molekula </a:t>
            </a:r>
            <a:r>
              <a:rPr lang="sl-SI" sz="2800" dirty="0" err="1"/>
              <a:t>cikloheksana</a:t>
            </a:r>
            <a:r>
              <a:rPr lang="sl-SI" sz="2800" dirty="0"/>
              <a:t> </a:t>
            </a:r>
          </a:p>
        </p:txBody>
      </p:sp>
    </p:spTree>
    <p:extLst>
      <p:ext uri="{BB962C8B-B14F-4D97-AF65-F5344CB8AC3E}">
        <p14:creationId xmlns:p14="http://schemas.microsoft.com/office/powerpoint/2010/main" val="194734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1981200" y="260649"/>
            <a:ext cx="8291264" cy="5865515"/>
          </a:xfrm>
        </p:spPr>
        <p:txBody>
          <a:bodyPr>
            <a:normAutofit/>
          </a:bodyPr>
          <a:lstStyle/>
          <a:p>
            <a:r>
              <a:rPr lang="sl-SI" dirty="0"/>
              <a:t>Ogljikovi atomi se povezujejo z enojnimi, dvojnimi in trojnimi vezmi:</a:t>
            </a:r>
          </a:p>
        </p:txBody>
      </p:sp>
      <p:sp>
        <p:nvSpPr>
          <p:cNvPr id="4" name="PoljeZBesedilom 3"/>
          <p:cNvSpPr txBox="1"/>
          <p:nvPr/>
        </p:nvSpPr>
        <p:spPr>
          <a:xfrm>
            <a:off x="1667126" y="4653136"/>
            <a:ext cx="2628675" cy="523220"/>
          </a:xfrm>
          <a:prstGeom prst="rect">
            <a:avLst/>
          </a:prstGeom>
          <a:noFill/>
        </p:spPr>
        <p:txBody>
          <a:bodyPr wrap="square" rtlCol="0">
            <a:spAutoFit/>
          </a:bodyPr>
          <a:lstStyle/>
          <a:p>
            <a:r>
              <a:rPr lang="sl-SI" sz="2800" dirty="0"/>
              <a:t>molekula etana </a:t>
            </a:r>
          </a:p>
        </p:txBody>
      </p:sp>
      <p:sp>
        <p:nvSpPr>
          <p:cNvPr id="7" name="PoljeZBesedilom 6"/>
          <p:cNvSpPr txBox="1"/>
          <p:nvPr/>
        </p:nvSpPr>
        <p:spPr>
          <a:xfrm>
            <a:off x="4871865" y="4660406"/>
            <a:ext cx="2736304" cy="523220"/>
          </a:xfrm>
          <a:prstGeom prst="rect">
            <a:avLst/>
          </a:prstGeom>
          <a:noFill/>
        </p:spPr>
        <p:txBody>
          <a:bodyPr wrap="square" rtlCol="0">
            <a:spAutoFit/>
          </a:bodyPr>
          <a:lstStyle/>
          <a:p>
            <a:r>
              <a:rPr lang="sl-SI" sz="2800" dirty="0"/>
              <a:t>molekula etena </a:t>
            </a:r>
          </a:p>
        </p:txBody>
      </p:sp>
      <p:pic>
        <p:nvPicPr>
          <p:cNvPr id="5122" name="Picture 2" descr="http://www.modrijan.si/var/ezwebin_site/storage/images/solski-program/solski-program/gradiva-za-ucitelje/osnovna-sola/kemija/slike-modelov-molekul/etan/169298-1-slv-SI/etan_imag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5" y="2780928"/>
            <a:ext cx="2318582" cy="1665164"/>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p:cNvSpPr txBox="1"/>
          <p:nvPr/>
        </p:nvSpPr>
        <p:spPr>
          <a:xfrm>
            <a:off x="7968209" y="4652385"/>
            <a:ext cx="3672407" cy="523220"/>
          </a:xfrm>
          <a:prstGeom prst="rect">
            <a:avLst/>
          </a:prstGeom>
          <a:noFill/>
        </p:spPr>
        <p:txBody>
          <a:bodyPr wrap="square" rtlCol="0">
            <a:spAutoFit/>
          </a:bodyPr>
          <a:lstStyle/>
          <a:p>
            <a:r>
              <a:rPr lang="sl-SI" sz="2800" dirty="0"/>
              <a:t>molekula etina </a:t>
            </a:r>
          </a:p>
        </p:txBody>
      </p:sp>
      <p:pic>
        <p:nvPicPr>
          <p:cNvPr id="5124" name="Picture 4" descr="http://www.jutro.si/slike/u1/a56_eten_model.jpg"/>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5087888" y="2788744"/>
            <a:ext cx="1936010" cy="15917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jutro.si/slike/u1/a56_etin_model.jpg"/>
          <p:cNvPicPr>
            <a:picLocks noChangeAspect="1" noChangeArrowheads="1"/>
          </p:cNvPicPr>
          <p:nvPr/>
        </p:nvPicPr>
        <p:blipFill rotWithShape="1">
          <a:blip r:embed="rId5">
            <a:extLst>
              <a:ext uri="{28A0092B-C50C-407E-A947-70E740481C1C}">
                <a14:useLocalDpi xmlns:a14="http://schemas.microsoft.com/office/drawing/2010/main" val="0"/>
              </a:ext>
            </a:extLst>
          </a:blip>
          <a:srcRect b="60775"/>
          <a:stretch/>
        </p:blipFill>
        <p:spPr bwMode="auto">
          <a:xfrm>
            <a:off x="7989125" y="3285814"/>
            <a:ext cx="2477782" cy="7192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2.gstatic.com/images?q=tbn:ANd9GcRvRlxcFQzP81COrDH8BCPBFgFvUJaLMuak0GLmnj0aaUU2JsIb-aztLuH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913" y="1484785"/>
            <a:ext cx="1296497" cy="121546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encrypted-tbn0.gstatic.com/images?q=tbn:ANd9GcQieIpfehrIJtuBH5ydh0j_Vx61-w6T273ZFRUlOCtzxkzoY1xdwbIAbEG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5360" y="1532676"/>
            <a:ext cx="1530872" cy="115258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upload.wikimedia.org/wikipedia/commons/thumb/2/28/Ethyne-2D-flat.png/250px-Ethyne-2D-fla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0374" y="2056710"/>
            <a:ext cx="1815285" cy="39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67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fade">
                                      <p:cBhvr>
                                        <p:cTn id="22" dur="500"/>
                                        <p:tgtEl>
                                          <p:spTgt spid="51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500"/>
                                        <p:tgtEl>
                                          <p:spTgt spid="51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32"/>
                                        </p:tgtEl>
                                        <p:attrNameLst>
                                          <p:attrName>style.visibility</p:attrName>
                                        </p:attrNameLst>
                                      </p:cBhvr>
                                      <p:to>
                                        <p:strVal val="visible"/>
                                      </p:to>
                                    </p:set>
                                    <p:animEffect transition="in" filter="fade">
                                      <p:cBhvr>
                                        <p:cTn id="32" dur="500"/>
                                        <p:tgtEl>
                                          <p:spTgt spid="513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567493" y="836713"/>
            <a:ext cx="6777317" cy="4995917"/>
          </a:xfrm>
        </p:spPr>
        <p:txBody>
          <a:bodyPr/>
          <a:lstStyle/>
          <a:p>
            <a:pPr marL="68580" indent="0">
              <a:buNone/>
            </a:pPr>
            <a:r>
              <a:rPr lang="sl-SI" sz="3600" b="1" dirty="0">
                <a:solidFill>
                  <a:srgbClr val="FF0000"/>
                </a:solidFill>
                <a:latin typeface="Arial" panose="020B0604020202020204" pitchFamily="34" charset="0"/>
                <a:cs typeface="Arial" panose="020B0604020202020204" pitchFamily="34" charset="0"/>
              </a:rPr>
              <a:t>FOSILNA GORIVA</a:t>
            </a:r>
          </a:p>
          <a:p>
            <a:pPr marL="68580" indent="0">
              <a:buNone/>
            </a:pPr>
            <a:endParaRPr lang="sl-SI" dirty="0"/>
          </a:p>
          <a:p>
            <a:pPr marL="68580" indent="0">
              <a:buNone/>
            </a:pPr>
            <a:endParaRPr lang="sl-SI" dirty="0"/>
          </a:p>
          <a:p>
            <a:pPr marL="68580" indent="0">
              <a:buNone/>
            </a:pPr>
            <a:endParaRPr lang="sl-SI" dirty="0"/>
          </a:p>
        </p:txBody>
      </p:sp>
      <p:sp>
        <p:nvSpPr>
          <p:cNvPr id="4" name="Puščica dol 3"/>
          <p:cNvSpPr/>
          <p:nvPr/>
        </p:nvSpPr>
        <p:spPr>
          <a:xfrm>
            <a:off x="3863752" y="1412777"/>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PoljeZBesedilom 4"/>
          <p:cNvSpPr txBox="1"/>
          <p:nvPr/>
        </p:nvSpPr>
        <p:spPr>
          <a:xfrm>
            <a:off x="2711623" y="2348881"/>
            <a:ext cx="8323522" cy="830997"/>
          </a:xfrm>
          <a:prstGeom prst="rect">
            <a:avLst/>
          </a:prstGeom>
          <a:noFill/>
        </p:spPr>
        <p:txBody>
          <a:bodyPr wrap="square" rtlCol="0">
            <a:spAutoFit/>
          </a:bodyPr>
          <a:lstStyle/>
          <a:p>
            <a:r>
              <a:rPr lang="sl-SI" sz="2400" dirty="0">
                <a:latin typeface="Arial" panose="020B0604020202020204" pitchFamily="34" charset="0"/>
                <a:cs typeface="Arial" panose="020B0604020202020204" pitchFamily="34" charset="0"/>
              </a:rPr>
              <a:t>NASTALA SO IZ RASTLINSKIH IN ŽIVALSKIH </a:t>
            </a:r>
            <a:r>
              <a:rPr lang="sl-SI" sz="2400" b="1" dirty="0">
                <a:solidFill>
                  <a:schemeClr val="accent1">
                    <a:lumMod val="50000"/>
                  </a:schemeClr>
                </a:solidFill>
                <a:latin typeface="Arial" panose="020B0604020202020204" pitchFamily="34" charset="0"/>
                <a:cs typeface="Arial" panose="020B0604020202020204" pitchFamily="34" charset="0"/>
              </a:rPr>
              <a:t>FOSILOV</a:t>
            </a:r>
            <a:r>
              <a:rPr lang="sl-SI" sz="2400" dirty="0">
                <a:latin typeface="Arial" panose="020B0604020202020204" pitchFamily="34" charset="0"/>
                <a:cs typeface="Arial" panose="020B0604020202020204" pitchFamily="34" charset="0"/>
              </a:rPr>
              <a:t> IZPRED VEČ MILIJONOV LET</a:t>
            </a:r>
          </a:p>
        </p:txBody>
      </p:sp>
      <p:sp>
        <p:nvSpPr>
          <p:cNvPr id="6" name="Prekinitev 5"/>
          <p:cNvSpPr/>
          <p:nvPr/>
        </p:nvSpPr>
        <p:spPr>
          <a:xfrm>
            <a:off x="2351584" y="3861048"/>
            <a:ext cx="2088232" cy="1224136"/>
          </a:xfrm>
          <a:prstGeom prst="flowChartTerminator">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800" b="1" dirty="0">
                <a:latin typeface="Arial" panose="020B0604020202020204" pitchFamily="34" charset="0"/>
                <a:cs typeface="Arial" panose="020B0604020202020204" pitchFamily="34" charset="0"/>
              </a:rPr>
              <a:t>PREMOG</a:t>
            </a:r>
          </a:p>
        </p:txBody>
      </p:sp>
      <p:sp>
        <p:nvSpPr>
          <p:cNvPr id="7" name="Prekinitev 6"/>
          <p:cNvSpPr/>
          <p:nvPr/>
        </p:nvSpPr>
        <p:spPr>
          <a:xfrm>
            <a:off x="5015880" y="3861048"/>
            <a:ext cx="2088232" cy="1224136"/>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800" b="1" dirty="0">
                <a:latin typeface="Arial" panose="020B0604020202020204" pitchFamily="34" charset="0"/>
                <a:cs typeface="Arial" panose="020B0604020202020204" pitchFamily="34" charset="0"/>
              </a:rPr>
              <a:t>NAFTA</a:t>
            </a:r>
          </a:p>
        </p:txBody>
      </p:sp>
      <p:sp>
        <p:nvSpPr>
          <p:cNvPr id="8" name="Prekinitev 7"/>
          <p:cNvSpPr/>
          <p:nvPr/>
        </p:nvSpPr>
        <p:spPr>
          <a:xfrm>
            <a:off x="7608168" y="3861048"/>
            <a:ext cx="2304256" cy="1224136"/>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a:latin typeface="Arial" panose="020B0604020202020204" pitchFamily="34" charset="0"/>
                <a:cs typeface="Arial" panose="020B0604020202020204" pitchFamily="34" charset="0"/>
              </a:rPr>
              <a:t>ZEMELJSKI PLIN</a:t>
            </a:r>
          </a:p>
        </p:txBody>
      </p:sp>
      <p:cxnSp>
        <p:nvCxnSpPr>
          <p:cNvPr id="9" name="Straight Connector 8"/>
          <p:cNvCxnSpPr/>
          <p:nvPr/>
        </p:nvCxnSpPr>
        <p:spPr>
          <a:xfrm flipV="1">
            <a:off x="3460173" y="3179878"/>
            <a:ext cx="691611" cy="529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7730255" y="2847629"/>
            <a:ext cx="873418" cy="672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6074395" y="3255625"/>
            <a:ext cx="118587" cy="4539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5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idx="1"/>
          </p:nvPr>
        </p:nvSpPr>
        <p:spPr/>
        <p:txBody>
          <a:bodyPr/>
          <a:lstStyle/>
          <a:p>
            <a:endParaRPr lang="sl-SI" dirty="0"/>
          </a:p>
        </p:txBody>
      </p:sp>
      <p:sp>
        <p:nvSpPr>
          <p:cNvPr id="4" name="Desna puščica 3"/>
          <p:cNvSpPr/>
          <p:nvPr/>
        </p:nvSpPr>
        <p:spPr>
          <a:xfrm>
            <a:off x="2423592" y="1700808"/>
            <a:ext cx="7272808" cy="1512168"/>
          </a:xfrm>
          <a:prstGeom prst="rightArrow">
            <a:avLst>
              <a:gd name="adj1" fmla="val 54219"/>
              <a:gd name="adj2" fmla="val 50000"/>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ZALOGE GORIV</a:t>
            </a:r>
          </a:p>
        </p:txBody>
      </p:sp>
      <p:sp>
        <p:nvSpPr>
          <p:cNvPr id="5" name="Prekinitev 4"/>
          <p:cNvSpPr/>
          <p:nvPr/>
        </p:nvSpPr>
        <p:spPr>
          <a:xfrm>
            <a:off x="2927648" y="3717032"/>
            <a:ext cx="1224136" cy="720080"/>
          </a:xfrm>
          <a:prstGeom prst="flowChartTerminator">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t>NAFTA</a:t>
            </a:r>
            <a:r>
              <a:rPr lang="sl-SI" dirty="0"/>
              <a:t> </a:t>
            </a:r>
          </a:p>
        </p:txBody>
      </p:sp>
      <p:sp>
        <p:nvSpPr>
          <p:cNvPr id="6" name="Prekinitev 5"/>
          <p:cNvSpPr/>
          <p:nvPr/>
        </p:nvSpPr>
        <p:spPr>
          <a:xfrm>
            <a:off x="4844662" y="3717032"/>
            <a:ext cx="1611378" cy="1152128"/>
          </a:xfrm>
          <a:prstGeom prst="flowChartTermina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t>ZEMELJSKI PLIN </a:t>
            </a:r>
          </a:p>
        </p:txBody>
      </p:sp>
      <p:sp>
        <p:nvSpPr>
          <p:cNvPr id="7" name="Prekinitev 6"/>
          <p:cNvSpPr/>
          <p:nvPr/>
        </p:nvSpPr>
        <p:spPr>
          <a:xfrm>
            <a:off x="7320136" y="3799806"/>
            <a:ext cx="1800200" cy="1429394"/>
          </a:xfrm>
          <a:prstGeom prst="flowChartTerminator">
            <a:avLst/>
          </a:prstGeom>
          <a:solidFill>
            <a:srgbClr val="542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t>PREMOG</a:t>
            </a:r>
            <a:r>
              <a:rPr lang="sl-SI" dirty="0"/>
              <a:t> </a:t>
            </a:r>
          </a:p>
        </p:txBody>
      </p:sp>
      <p:sp>
        <p:nvSpPr>
          <p:cNvPr id="8" name="Oblak 7"/>
          <p:cNvSpPr/>
          <p:nvPr/>
        </p:nvSpPr>
        <p:spPr>
          <a:xfrm>
            <a:off x="7032104" y="1700808"/>
            <a:ext cx="3024336" cy="1800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t>OMEJENE – VARČEVANJE!!!</a:t>
            </a:r>
          </a:p>
        </p:txBody>
      </p:sp>
    </p:spTree>
    <p:extLst>
      <p:ext uri="{BB962C8B-B14F-4D97-AF65-F5344CB8AC3E}">
        <p14:creationId xmlns:p14="http://schemas.microsoft.com/office/powerpoint/2010/main" val="388272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764"/>
            <a:ext cx="10515600" cy="5678199"/>
          </a:xfrm>
        </p:spPr>
        <p:txBody>
          <a:bodyPr/>
          <a:lstStyle/>
          <a:p>
            <a:r>
              <a:rPr lang="sl-SI" dirty="0"/>
              <a:t>Fosilna goriva so </a:t>
            </a:r>
            <a:r>
              <a:rPr lang="sl-SI" b="1" dirty="0"/>
              <a:t>neobnovljivi vir energije</a:t>
            </a:r>
            <a:r>
              <a:rPr lang="sl-SI" dirty="0"/>
              <a:t>, saj jih veliko hitreje porabljamo kot nastajajo.</a:t>
            </a:r>
          </a:p>
          <a:p>
            <a:r>
              <a:rPr lang="sl-SI" dirty="0"/>
              <a:t>Zaloge fosilnih goriv bi naj bilo le še za nekaj </a:t>
            </a:r>
            <a:r>
              <a:rPr lang="sl-SI" b="1" dirty="0"/>
              <a:t>desetletij</a:t>
            </a:r>
            <a:r>
              <a:rPr lang="sl-SI" dirty="0"/>
              <a:t>.</a:t>
            </a:r>
          </a:p>
          <a:p>
            <a:endParaRPr lang="sl-SI" dirty="0"/>
          </a:p>
        </p:txBody>
      </p:sp>
    </p:spTree>
    <p:extLst>
      <p:ext uri="{BB962C8B-B14F-4D97-AF65-F5344CB8AC3E}">
        <p14:creationId xmlns:p14="http://schemas.microsoft.com/office/powerpoint/2010/main" val="1000171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pPr algn="just"/>
            <a:r>
              <a:rPr lang="sl-SI" dirty="0"/>
              <a:t>Nafta in zemeljski plin sta nastala iz </a:t>
            </a:r>
            <a:r>
              <a:rPr lang="sl-SI" b="1" dirty="0"/>
              <a:t>odmrlih planktonskih organizmov</a:t>
            </a:r>
            <a:r>
              <a:rPr lang="sl-SI" dirty="0"/>
              <a:t>, ki so se nabirali na dnu oceanov. Tam so jih postopno prekrile usedline, pod katerimi so se razgradili. To je trajalo več milijonov let.</a:t>
            </a:r>
          </a:p>
        </p:txBody>
      </p:sp>
    </p:spTree>
    <p:extLst>
      <p:ext uri="{BB962C8B-B14F-4D97-AF65-F5344CB8AC3E}">
        <p14:creationId xmlns:p14="http://schemas.microsoft.com/office/powerpoint/2010/main" val="1739894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567493" y="836713"/>
            <a:ext cx="6777317" cy="4995917"/>
          </a:xfrm>
        </p:spPr>
        <p:txBody>
          <a:bodyPr/>
          <a:lstStyle/>
          <a:p>
            <a:pPr marL="68580" indent="0">
              <a:buNone/>
            </a:pPr>
            <a:r>
              <a:rPr lang="sl-SI" dirty="0"/>
              <a:t>NAFTA IN ZEMELJSKI PLIN</a:t>
            </a:r>
          </a:p>
          <a:p>
            <a:pPr marL="68580" indent="0">
              <a:buNone/>
            </a:pPr>
            <a:endParaRPr lang="sl-SI" dirty="0"/>
          </a:p>
          <a:p>
            <a:pPr marL="68580" indent="0">
              <a:buNone/>
            </a:pPr>
            <a:endParaRPr lang="sl-SI" dirty="0"/>
          </a:p>
        </p:txBody>
      </p:sp>
      <p:sp>
        <p:nvSpPr>
          <p:cNvPr id="5" name="Pravokotnik 4"/>
          <p:cNvSpPr/>
          <p:nvPr/>
        </p:nvSpPr>
        <p:spPr>
          <a:xfrm>
            <a:off x="2423592" y="2060848"/>
            <a:ext cx="7272808" cy="302433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 MORSKI ORGANIZMI (ŽIVALI IN RASTLINE)</a:t>
            </a:r>
          </a:p>
        </p:txBody>
      </p:sp>
      <p:sp>
        <p:nvSpPr>
          <p:cNvPr id="6" name="Pravokotnik 5"/>
          <p:cNvSpPr/>
          <p:nvPr/>
        </p:nvSpPr>
        <p:spPr>
          <a:xfrm>
            <a:off x="2423592" y="4512016"/>
            <a:ext cx="7272808" cy="573168"/>
          </a:xfrm>
          <a:prstGeom prst="rect">
            <a:avLst/>
          </a:prstGeom>
          <a:solidFill>
            <a:srgbClr val="2A1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ODMRLI MORSKI ORGANIZMI (ŽIVALI IN RASTLINE)</a:t>
            </a:r>
          </a:p>
        </p:txBody>
      </p:sp>
      <p:sp>
        <p:nvSpPr>
          <p:cNvPr id="8" name="Pravokotnik 7"/>
          <p:cNvSpPr/>
          <p:nvPr/>
        </p:nvSpPr>
        <p:spPr>
          <a:xfrm>
            <a:off x="2430999" y="3933056"/>
            <a:ext cx="7272808" cy="720080"/>
          </a:xfrm>
          <a:prstGeom prst="rect">
            <a:avLst/>
          </a:prstGeom>
          <a:solidFill>
            <a:srgbClr val="542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ODMRLI MORSKI ORGANIZMI (ŽIVALI IN RASTLINE)</a:t>
            </a:r>
          </a:p>
        </p:txBody>
      </p:sp>
      <p:sp>
        <p:nvSpPr>
          <p:cNvPr id="9" name="Pravokotnik 8"/>
          <p:cNvSpPr/>
          <p:nvPr/>
        </p:nvSpPr>
        <p:spPr>
          <a:xfrm>
            <a:off x="2423592" y="3470882"/>
            <a:ext cx="7272808" cy="72008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ODMRLI MORSKI ORGANIZMI (ŽIVALI IN RASTLINE)</a:t>
            </a:r>
          </a:p>
        </p:txBody>
      </p:sp>
      <p:sp>
        <p:nvSpPr>
          <p:cNvPr id="10" name="Elipsa 9"/>
          <p:cNvSpPr/>
          <p:nvPr/>
        </p:nvSpPr>
        <p:spPr>
          <a:xfrm>
            <a:off x="2927648" y="27089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Elipsa 10"/>
          <p:cNvSpPr/>
          <p:nvPr/>
        </p:nvSpPr>
        <p:spPr>
          <a:xfrm>
            <a:off x="3647728" y="2744925"/>
            <a:ext cx="7200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Elipsa 11"/>
          <p:cNvSpPr/>
          <p:nvPr/>
        </p:nvSpPr>
        <p:spPr>
          <a:xfrm>
            <a:off x="5087888" y="2904463"/>
            <a:ext cx="72008"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Elipsa 12"/>
          <p:cNvSpPr/>
          <p:nvPr/>
        </p:nvSpPr>
        <p:spPr>
          <a:xfrm>
            <a:off x="6456040" y="2708921"/>
            <a:ext cx="7200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Elipsa 13"/>
          <p:cNvSpPr/>
          <p:nvPr/>
        </p:nvSpPr>
        <p:spPr>
          <a:xfrm>
            <a:off x="6168009" y="3068960"/>
            <a:ext cx="45719"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Elipsa 14"/>
          <p:cNvSpPr/>
          <p:nvPr/>
        </p:nvSpPr>
        <p:spPr>
          <a:xfrm>
            <a:off x="7176120" y="2420889"/>
            <a:ext cx="7200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Elipsa 15"/>
          <p:cNvSpPr/>
          <p:nvPr/>
        </p:nvSpPr>
        <p:spPr>
          <a:xfrm>
            <a:off x="7464152" y="2813782"/>
            <a:ext cx="7200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Elipsa 16"/>
          <p:cNvSpPr/>
          <p:nvPr/>
        </p:nvSpPr>
        <p:spPr>
          <a:xfrm>
            <a:off x="6913240" y="3166121"/>
            <a:ext cx="7200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Elipsa 17"/>
          <p:cNvSpPr/>
          <p:nvPr/>
        </p:nvSpPr>
        <p:spPr>
          <a:xfrm>
            <a:off x="7500156" y="3167258"/>
            <a:ext cx="7200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1" name="Elipsa 20"/>
          <p:cNvSpPr/>
          <p:nvPr/>
        </p:nvSpPr>
        <p:spPr>
          <a:xfrm>
            <a:off x="3432759" y="265977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Elipsa 21"/>
          <p:cNvSpPr/>
          <p:nvPr/>
        </p:nvSpPr>
        <p:spPr>
          <a:xfrm>
            <a:off x="3232448" y="30137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Elipsa 22"/>
          <p:cNvSpPr/>
          <p:nvPr/>
        </p:nvSpPr>
        <p:spPr>
          <a:xfrm>
            <a:off x="2999656" y="31661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 name="Elipsa 23"/>
          <p:cNvSpPr/>
          <p:nvPr/>
        </p:nvSpPr>
        <p:spPr>
          <a:xfrm>
            <a:off x="4511824" y="263691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5" name="Elipsa 24"/>
          <p:cNvSpPr/>
          <p:nvPr/>
        </p:nvSpPr>
        <p:spPr>
          <a:xfrm>
            <a:off x="3689648" y="34709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 name="Elipsa 25"/>
          <p:cNvSpPr/>
          <p:nvPr/>
        </p:nvSpPr>
        <p:spPr>
          <a:xfrm>
            <a:off x="8616280" y="304972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7" name="Elipsa 26"/>
          <p:cNvSpPr/>
          <p:nvPr/>
        </p:nvSpPr>
        <p:spPr>
          <a:xfrm>
            <a:off x="3232448" y="30137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8" name="Elipsa 27"/>
          <p:cNvSpPr/>
          <p:nvPr/>
        </p:nvSpPr>
        <p:spPr>
          <a:xfrm>
            <a:off x="8832304" y="234019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9" name="Pravokotnik 28"/>
          <p:cNvSpPr/>
          <p:nvPr/>
        </p:nvSpPr>
        <p:spPr>
          <a:xfrm>
            <a:off x="2423592" y="4798600"/>
            <a:ext cx="7287622" cy="2865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NAFTA IN ZEMELJSKI PLIN</a:t>
            </a:r>
          </a:p>
        </p:txBody>
      </p:sp>
      <p:sp>
        <p:nvSpPr>
          <p:cNvPr id="30" name="Pravokotnik 29"/>
          <p:cNvSpPr/>
          <p:nvPr/>
        </p:nvSpPr>
        <p:spPr>
          <a:xfrm>
            <a:off x="2431000" y="3470882"/>
            <a:ext cx="7280215" cy="46217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t>NEPOROZNE KAMNINE</a:t>
            </a:r>
          </a:p>
        </p:txBody>
      </p:sp>
      <p:sp>
        <p:nvSpPr>
          <p:cNvPr id="31" name="PoljeZBesedilom 30"/>
          <p:cNvSpPr txBox="1"/>
          <p:nvPr/>
        </p:nvSpPr>
        <p:spPr>
          <a:xfrm>
            <a:off x="2325295" y="1453426"/>
            <a:ext cx="3888432" cy="369332"/>
          </a:xfrm>
          <a:prstGeom prst="rect">
            <a:avLst/>
          </a:prstGeom>
          <a:noFill/>
        </p:spPr>
        <p:txBody>
          <a:bodyPr wrap="square" rtlCol="0">
            <a:spAutoFit/>
          </a:bodyPr>
          <a:lstStyle/>
          <a:p>
            <a:r>
              <a:rPr lang="sl-SI" b="1" dirty="0"/>
              <a:t>MILIJONI LET...</a:t>
            </a:r>
          </a:p>
        </p:txBody>
      </p:sp>
    </p:spTree>
    <p:extLst>
      <p:ext uri="{BB962C8B-B14F-4D97-AF65-F5344CB8AC3E}">
        <p14:creationId xmlns:p14="http://schemas.microsoft.com/office/powerpoint/2010/main" val="305075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31">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pPr algn="just"/>
            <a:r>
              <a:rPr lang="sl-SI" dirty="0"/>
              <a:t>Surovo nafto ločimo na posamezne sestavine – </a:t>
            </a:r>
            <a:r>
              <a:rPr lang="sl-SI" b="1" dirty="0"/>
              <a:t>frakcije</a:t>
            </a:r>
            <a:r>
              <a:rPr lang="sl-SI" dirty="0"/>
              <a:t>. Ta postopek imenujemo </a:t>
            </a:r>
            <a:r>
              <a:rPr lang="sl-SI" b="1" dirty="0"/>
              <a:t>frakcionirna destilacija</a:t>
            </a:r>
            <a:r>
              <a:rPr lang="sl-SI" dirty="0"/>
              <a:t>.</a:t>
            </a:r>
          </a:p>
          <a:p>
            <a:pPr marL="0" indent="0" algn="just">
              <a:buNone/>
            </a:pPr>
            <a:r>
              <a:rPr lang="sl-SI" dirty="0"/>
              <a:t>Nafto segrevajo in vodijo v destilacijski stolp, kjer se sestavine (z različnimi vrelišči) izločajo pri posameznih temperaturah.</a:t>
            </a:r>
          </a:p>
          <a:p>
            <a:pPr marL="0" indent="0" algn="just">
              <a:buNone/>
            </a:pPr>
            <a:endParaRPr lang="sl-SI" dirty="0"/>
          </a:p>
        </p:txBody>
      </p:sp>
    </p:spTree>
    <p:extLst>
      <p:ext uri="{BB962C8B-B14F-4D97-AF65-F5344CB8AC3E}">
        <p14:creationId xmlns:p14="http://schemas.microsoft.com/office/powerpoint/2010/main" val="91395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16386" name="Picture 2" descr="http://projekti.gimvic.org/2003/2a/Energija_goriva/nafta_slika1.jpg"/>
          <p:cNvPicPr>
            <a:picLocks noChangeAspect="1" noChangeArrowheads="1"/>
          </p:cNvPicPr>
          <p:nvPr/>
        </p:nvPicPr>
        <p:blipFill>
          <a:blip r:embed="rId2" cstate="print"/>
          <a:srcRect/>
          <a:stretch>
            <a:fillRect/>
          </a:stretch>
        </p:blipFill>
        <p:spPr bwMode="auto">
          <a:xfrm>
            <a:off x="2855640" y="0"/>
            <a:ext cx="6191250" cy="6191250"/>
          </a:xfrm>
          <a:prstGeom prst="rect">
            <a:avLst/>
          </a:prstGeom>
          <a:noFill/>
        </p:spPr>
      </p:pic>
    </p:spTree>
    <p:extLst>
      <p:ext uri="{BB962C8B-B14F-4D97-AF65-F5344CB8AC3E}">
        <p14:creationId xmlns:p14="http://schemas.microsoft.com/office/powerpoint/2010/main" val="1193223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19672</TotalTime>
  <Words>896</Words>
  <Application>Microsoft Office PowerPoint</Application>
  <PresentationFormat>Širokozaslonsko</PresentationFormat>
  <Paragraphs>173</Paragraphs>
  <Slides>27</Slides>
  <Notes>2</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27</vt:i4>
      </vt:variant>
    </vt:vector>
  </HeadingPairs>
  <TitlesOfParts>
    <vt:vector size="31" baseType="lpstr">
      <vt:lpstr>Arial</vt:lpstr>
      <vt:lpstr>Calibri</vt:lpstr>
      <vt:lpstr>Calibri Light</vt:lpstr>
      <vt:lpstr>Office Theme</vt:lpstr>
      <vt:lpstr>PowerPointova predstavitev</vt:lpstr>
      <vt:lpstr>OGLJIKOVODIKI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PREMOGOVNIK VELENJE</vt:lpstr>
      <vt:lpstr>Zgradba ogljikovodikov</vt:lpstr>
      <vt:lpstr>PowerPointova predstavitev</vt:lpstr>
      <vt:lpstr>PowerPointova predstavitev</vt:lpstr>
      <vt:lpstr>PowerPointova predstavitev</vt:lpstr>
      <vt:lpstr>PowerPointova predstavitev</vt:lpstr>
      <vt:lpstr>PowerPointova predstavitev</vt:lpstr>
      <vt:lpstr>PowerPointova predstavitev</vt:lpstr>
      <vt:lpstr>Poimenovanje ogljikovodikov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Lotty</dc:creator>
  <cp:lastModifiedBy>lotty</cp:lastModifiedBy>
  <cp:revision>24</cp:revision>
  <dcterms:created xsi:type="dcterms:W3CDTF">2018-09-16T20:48:21Z</dcterms:created>
  <dcterms:modified xsi:type="dcterms:W3CDTF">2022-02-10T07:18:17Z</dcterms:modified>
</cp:coreProperties>
</file>