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5404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041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982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328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737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113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896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995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4293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275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713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991AF-2361-4D29-BF8C-15347A96EE9A}" type="datetimeFigureOut">
              <a:rPr lang="sl-SI" smtClean="0"/>
              <a:t>30. 11. 2021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B82EB-A39E-4D53-9416-C486B06892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770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worksheets/en/English_as_a_Second_Language_(ESL)/British_culture/Listening*_British_Culture_jl115095zr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hyperlink" Target="mailto:sabina.kramer@osziri.si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236" y="408699"/>
            <a:ext cx="7067470" cy="590369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36176" y="426713"/>
            <a:ext cx="3714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THE BRITISH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6176" y="1733518"/>
            <a:ext cx="3899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Reading comprehension, book, p. 35</a:t>
            </a:r>
          </a:p>
          <a:p>
            <a:r>
              <a:rPr lang="sl-SI" dirty="0"/>
              <a:t>naslov zapišeš v zvezek</a:t>
            </a:r>
          </a:p>
        </p:txBody>
      </p:sp>
    </p:spTree>
    <p:extLst>
      <p:ext uri="{BB962C8B-B14F-4D97-AF65-F5344CB8AC3E}">
        <p14:creationId xmlns:p14="http://schemas.microsoft.com/office/powerpoint/2010/main" val="6130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166" y="696807"/>
            <a:ext cx="4137914" cy="4998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853" y="36174"/>
            <a:ext cx="6870806" cy="5717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3824" y="784981"/>
            <a:ext cx="1286774" cy="24905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13206" y="3890937"/>
            <a:ext cx="1465739" cy="2518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793" y="-30581"/>
            <a:ext cx="1381934" cy="26911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760" y="3767479"/>
            <a:ext cx="1534719" cy="2368142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9570473" y="169555"/>
            <a:ext cx="2485051" cy="738226"/>
          </a:xfrm>
          <a:prstGeom prst="wedgeRectCallout">
            <a:avLst>
              <a:gd name="adj1" fmla="val -39179"/>
              <a:gd name="adj2" fmla="val 8727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I come from England. </a:t>
            </a:r>
          </a:p>
          <a:p>
            <a:pPr algn="ctr"/>
            <a:r>
              <a:rPr lang="sl-SI" dirty="0">
                <a:solidFill>
                  <a:schemeClr val="tx1"/>
                </a:solidFill>
              </a:rPr>
              <a:t>I am English. </a:t>
            </a:r>
            <a:endParaRPr lang="sl-SI" dirty="0"/>
          </a:p>
        </p:txBody>
      </p:sp>
      <p:sp>
        <p:nvSpPr>
          <p:cNvPr id="11" name="Rectangular Callout 10"/>
          <p:cNvSpPr/>
          <p:nvPr/>
        </p:nvSpPr>
        <p:spPr>
          <a:xfrm>
            <a:off x="9570472" y="3331758"/>
            <a:ext cx="2485051" cy="738226"/>
          </a:xfrm>
          <a:prstGeom prst="wedgeRectCallout">
            <a:avLst>
              <a:gd name="adj1" fmla="val -39179"/>
              <a:gd name="adj2" fmla="val 87273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I come from Scotland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I am Scottish. 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269854" y="2894702"/>
            <a:ext cx="2485051" cy="738226"/>
          </a:xfrm>
          <a:prstGeom prst="wedgeRectCallout">
            <a:avLst>
              <a:gd name="adj1" fmla="val 31016"/>
              <a:gd name="adj2" fmla="val 136819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I come from Wales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I am Welsh. 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1455671" y="-30581"/>
            <a:ext cx="2485051" cy="738226"/>
          </a:xfrm>
          <a:prstGeom prst="wedgeRectCallout">
            <a:avLst>
              <a:gd name="adj1" fmla="val -61257"/>
              <a:gd name="adj2" fmla="val 7774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I come from Ireland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I am Irish.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1163" y="5922498"/>
            <a:ext cx="5739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We are from the United Kingdom. </a:t>
            </a:r>
            <a:r>
              <a:rPr lang="sl-SI" b="1" dirty="0"/>
              <a:t>We are British.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7393" y="5905227"/>
            <a:ext cx="571500" cy="3524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0792" y="5922498"/>
            <a:ext cx="57150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81" y="180943"/>
            <a:ext cx="6343860" cy="3590243"/>
          </a:xfrm>
          <a:prstGeom prst="rect">
            <a:avLst/>
          </a:prstGeom>
        </p:spPr>
      </p:pic>
      <p:pic>
        <p:nvPicPr>
          <p:cNvPr id="6" name="Google Shape;19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7947" y="147986"/>
            <a:ext cx="3374062" cy="25531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23116" y="3748469"/>
            <a:ext cx="127461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proud </a:t>
            </a:r>
            <a:r>
              <a:rPr lang="sl-SI" b="1" u="sng" dirty="0">
                <a:solidFill>
                  <a:srgbClr val="0070C0"/>
                </a:solidFill>
              </a:rPr>
              <a:t>of</a:t>
            </a:r>
            <a:r>
              <a:rPr lang="sl-SI" b="1" dirty="0">
                <a:solidFill>
                  <a:srgbClr val="0070C0"/>
                </a:solidFill>
              </a:rPr>
              <a:t> </a:t>
            </a:r>
            <a:r>
              <a:rPr lang="sl-SI" dirty="0"/>
              <a:t>= </a:t>
            </a:r>
            <a:r>
              <a:rPr lang="en-US" dirty="0"/>
              <a:t>feeling pleasure and satisfaction because you have done something good</a:t>
            </a:r>
            <a:r>
              <a:rPr lang="sl-SI" dirty="0"/>
              <a:t> = </a:t>
            </a:r>
            <a:r>
              <a:rPr lang="sl-SI" i="1" u="sng" dirty="0"/>
              <a:t>ponosen</a:t>
            </a:r>
          </a:p>
          <a:p>
            <a:endParaRPr lang="sl-SI" dirty="0"/>
          </a:p>
          <a:p>
            <a:r>
              <a:rPr lang="sl-SI" b="1" dirty="0">
                <a:solidFill>
                  <a:srgbClr val="0070C0"/>
                </a:solidFill>
              </a:rPr>
              <a:t>royal</a:t>
            </a:r>
            <a:r>
              <a:rPr lang="sl-SI" dirty="0"/>
              <a:t> (adj)= </a:t>
            </a:r>
            <a:r>
              <a:rPr lang="en-US" dirty="0"/>
              <a:t>connected to a king or queen</a:t>
            </a:r>
            <a:r>
              <a:rPr lang="sl-SI" dirty="0"/>
              <a:t> = </a:t>
            </a:r>
            <a:r>
              <a:rPr lang="sl-SI" i="1" u="sng" dirty="0"/>
              <a:t>kraljevi </a:t>
            </a:r>
          </a:p>
          <a:p>
            <a:endParaRPr lang="sl-SI" dirty="0"/>
          </a:p>
          <a:p>
            <a:r>
              <a:rPr lang="sl-SI" b="1" dirty="0">
                <a:solidFill>
                  <a:srgbClr val="0070C0"/>
                </a:solidFill>
              </a:rPr>
              <a:t>independent</a:t>
            </a:r>
            <a:r>
              <a:rPr lang="sl-SI" dirty="0">
                <a:solidFill>
                  <a:srgbClr val="0070C0"/>
                </a:solidFill>
              </a:rPr>
              <a:t> </a:t>
            </a:r>
            <a:r>
              <a:rPr lang="sl-SI" dirty="0"/>
              <a:t>(adj) = not influenced or controlled = </a:t>
            </a:r>
            <a:r>
              <a:rPr lang="sl-SI" i="1" u="sng" dirty="0"/>
              <a:t>neodvisen</a:t>
            </a:r>
            <a:r>
              <a:rPr lang="sl-SI" dirty="0"/>
              <a:t> </a:t>
            </a:r>
            <a:r>
              <a:rPr lang="sl-SI" sz="1300" dirty="0"/>
              <a:t>(tudi pri opisovanju osebnosti!)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l-SI" b="1" dirty="0">
                <a:sym typeface="Wingdings" panose="05000000000000000000" pitchFamily="2" charset="2"/>
              </a:rPr>
              <a:t>independence </a:t>
            </a:r>
            <a:r>
              <a:rPr lang="sl-SI" dirty="0">
                <a:sym typeface="Wingdings" panose="05000000000000000000" pitchFamily="2" charset="2"/>
              </a:rPr>
              <a:t>(n) = </a:t>
            </a:r>
            <a:r>
              <a:rPr lang="sl-SI" i="1" u="sng" dirty="0">
                <a:sym typeface="Wingdings" panose="05000000000000000000" pitchFamily="2" charset="2"/>
              </a:rPr>
              <a:t>neodvisnost</a:t>
            </a:r>
          </a:p>
          <a:p>
            <a:endParaRPr lang="sl-SI" dirty="0">
              <a:sym typeface="Wingdings" panose="05000000000000000000" pitchFamily="2" charset="2"/>
            </a:endParaRPr>
          </a:p>
          <a:p>
            <a:r>
              <a:rPr lang="sl-SI" b="1" dirty="0">
                <a:solidFill>
                  <a:srgbClr val="0070C0"/>
                </a:solidFill>
                <a:sym typeface="Wingdings" panose="05000000000000000000" pitchFamily="2" charset="2"/>
              </a:rPr>
              <a:t>a referendum </a:t>
            </a:r>
            <a:r>
              <a:rPr lang="sl-SI" b="1" dirty="0">
                <a:sym typeface="Wingdings" panose="05000000000000000000" pitchFamily="2" charset="2"/>
              </a:rPr>
              <a:t>(n) </a:t>
            </a:r>
            <a:r>
              <a:rPr lang="sl-SI" dirty="0">
                <a:sym typeface="Wingdings" panose="05000000000000000000" pitchFamily="2" charset="2"/>
              </a:rPr>
              <a:t>= </a:t>
            </a:r>
            <a:r>
              <a:rPr lang="sl-SI" dirty="0"/>
              <a:t>when a</a:t>
            </a:r>
            <a:r>
              <a:rPr lang="en-US" dirty="0" err="1"/>
              <a:t>ll</a:t>
            </a:r>
            <a:r>
              <a:rPr lang="en-US" dirty="0"/>
              <a:t> the people in a country </a:t>
            </a:r>
            <a:r>
              <a:rPr lang="sl-SI" dirty="0"/>
              <a:t>are </a:t>
            </a:r>
            <a:r>
              <a:rPr lang="en-US" dirty="0"/>
              <a:t>asked to give their opinion about or decide an important </a:t>
            </a:r>
            <a:endParaRPr lang="sl-SI" dirty="0"/>
          </a:p>
          <a:p>
            <a:r>
              <a:rPr lang="sl-SI" dirty="0"/>
              <a:t>                                   </a:t>
            </a:r>
            <a:r>
              <a:rPr lang="en-US" dirty="0"/>
              <a:t>political</a:t>
            </a:r>
            <a:r>
              <a:rPr lang="sl-SI" dirty="0"/>
              <a:t> question. = </a:t>
            </a:r>
            <a:r>
              <a:rPr lang="sl-SI" i="1" u="sng" dirty="0"/>
              <a:t>referendum </a:t>
            </a:r>
          </a:p>
          <a:p>
            <a:endParaRPr lang="sl-SI" i="1" u="sng" dirty="0"/>
          </a:p>
          <a:p>
            <a:r>
              <a:rPr lang="sl-SI" b="1" dirty="0">
                <a:solidFill>
                  <a:srgbClr val="0070C0"/>
                </a:solidFill>
                <a:sym typeface="Wingdings" panose="05000000000000000000" pitchFamily="2" charset="2"/>
              </a:rPr>
              <a:t>to vote </a:t>
            </a:r>
            <a:r>
              <a:rPr lang="sl-SI" dirty="0">
                <a:sym typeface="Wingdings" panose="05000000000000000000" pitchFamily="2" charset="2"/>
              </a:rPr>
              <a:t>(v)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sl-SI" dirty="0">
                <a:sym typeface="Wingdings" panose="05000000000000000000" pitchFamily="2" charset="2"/>
              </a:rPr>
              <a:t> voliti 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sl-SI" dirty="0">
                <a:sym typeface="Wingdings" panose="05000000000000000000" pitchFamily="2" charset="2"/>
              </a:rPr>
              <a:t> elections (n) = </a:t>
            </a:r>
            <a:r>
              <a:rPr lang="sl-SI" i="1" u="sng" dirty="0">
                <a:sym typeface="Wingdings" panose="05000000000000000000" pitchFamily="2" charset="2"/>
              </a:rPr>
              <a:t>volitve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sl-SI" dirty="0">
              <a:sym typeface="Wingdings" panose="05000000000000000000" pitchFamily="2" charset="2"/>
            </a:endParaRPr>
          </a:p>
          <a:p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8137" y="3596120"/>
            <a:ext cx="2918881" cy="1946894"/>
          </a:xfrm>
          <a:prstGeom prst="rect">
            <a:avLst/>
          </a:prstGeom>
        </p:spPr>
      </p:pic>
      <p:sp>
        <p:nvSpPr>
          <p:cNvPr id="7" name="AutoShape 2" descr="The History of Buckingham Pala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816" y="1880073"/>
            <a:ext cx="3410385" cy="186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81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18" y="100917"/>
            <a:ext cx="7050873" cy="3608934"/>
          </a:xfrm>
          <a:prstGeom prst="rect">
            <a:avLst/>
          </a:prstGeom>
        </p:spPr>
      </p:pic>
      <p:pic>
        <p:nvPicPr>
          <p:cNvPr id="6" name="Google Shape;20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731599"/>
            <a:ext cx="3106090" cy="234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7897" y="3905794"/>
            <a:ext cx="3772297" cy="256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472" y="4259737"/>
            <a:ext cx="2427905" cy="2427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383" y="3905794"/>
            <a:ext cx="7380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70C0"/>
                </a:solidFill>
              </a:rPr>
              <a:t>a scone</a:t>
            </a:r>
            <a:r>
              <a:rPr lang="sl-SI" sz="2000" b="1" dirty="0">
                <a:solidFill>
                  <a:srgbClr val="7030A0"/>
                </a:solidFill>
              </a:rPr>
              <a:t>:</a:t>
            </a:r>
            <a:r>
              <a:rPr lang="sl-SI" sz="2000" dirty="0"/>
              <a:t> </a:t>
            </a:r>
            <a:r>
              <a:rPr lang="en-US" sz="2000" dirty="0"/>
              <a:t>a small, round cake that is like bread</a:t>
            </a:r>
            <a:r>
              <a:rPr lang="sl-SI" sz="2000" dirty="0"/>
              <a:t> usually served with butter and jam. </a:t>
            </a:r>
            <a:r>
              <a:rPr lang="sl-SI" sz="2000" i="1" u="sng" dirty="0"/>
              <a:t>kolaček </a:t>
            </a:r>
          </a:p>
        </p:txBody>
      </p:sp>
    </p:spTree>
    <p:extLst>
      <p:ext uri="{BB962C8B-B14F-4D97-AF65-F5344CB8AC3E}">
        <p14:creationId xmlns:p14="http://schemas.microsoft.com/office/powerpoint/2010/main" val="413087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11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29609" y="4066084"/>
            <a:ext cx="3913334" cy="2762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817" y="375219"/>
            <a:ext cx="7106194" cy="3690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1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98448" y="2350072"/>
            <a:ext cx="3552090" cy="2080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9114" y="246292"/>
            <a:ext cx="4194185" cy="23592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817" y="4430636"/>
            <a:ext cx="68971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a hooligan </a:t>
            </a:r>
            <a:r>
              <a:rPr lang="sl-SI" dirty="0"/>
              <a:t>(n) = </a:t>
            </a:r>
            <a:r>
              <a:rPr lang="en-US" dirty="0"/>
              <a:t>a violent person who fights or causes damage in public</a:t>
            </a:r>
            <a:r>
              <a:rPr lang="sl-SI" dirty="0"/>
              <a:t> </a:t>
            </a:r>
            <a:r>
              <a:rPr lang="en-US" dirty="0"/>
              <a:t>places</a:t>
            </a:r>
            <a:r>
              <a:rPr lang="sl-SI" dirty="0"/>
              <a:t>. </a:t>
            </a:r>
            <a:r>
              <a:rPr lang="sl-SI" i="1" u="sng" dirty="0"/>
              <a:t>huligan</a:t>
            </a:r>
          </a:p>
          <a:p>
            <a:endParaRPr lang="sl-SI" dirty="0"/>
          </a:p>
          <a:p>
            <a:r>
              <a:rPr lang="sl-SI" b="1" dirty="0">
                <a:solidFill>
                  <a:srgbClr val="0070C0"/>
                </a:solidFill>
              </a:rPr>
              <a:t>to have a good/bad reputation </a:t>
            </a:r>
            <a:r>
              <a:rPr lang="sl-SI" b="1" dirty="0"/>
              <a:t>= </a:t>
            </a:r>
            <a:r>
              <a:rPr lang="en-US" dirty="0"/>
              <a:t>how much respect</a:t>
            </a:r>
            <a:r>
              <a:rPr lang="sl-SI" dirty="0"/>
              <a:t> </a:t>
            </a:r>
            <a:r>
              <a:rPr lang="en-US" dirty="0"/>
              <a:t>or admiration someone receive</a:t>
            </a:r>
            <a:r>
              <a:rPr lang="sl-SI" dirty="0"/>
              <a:t>.  </a:t>
            </a:r>
            <a:r>
              <a:rPr lang="sl-SI" i="1" u="sng" dirty="0"/>
              <a:t>ugled, sloves</a:t>
            </a:r>
          </a:p>
          <a:p>
            <a:endParaRPr lang="sl-SI" i="1" u="sng" dirty="0"/>
          </a:p>
          <a:p>
            <a:r>
              <a:rPr lang="sl-SI" b="1" dirty="0">
                <a:solidFill>
                  <a:srgbClr val="0070C0"/>
                </a:solidFill>
              </a:rPr>
              <a:t>to behave </a:t>
            </a:r>
            <a:r>
              <a:rPr lang="sl-SI" dirty="0"/>
              <a:t>(v) 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sl-SI" dirty="0">
                <a:sym typeface="Wingdings" panose="05000000000000000000" pitchFamily="2" charset="2"/>
              </a:rPr>
              <a:t> behaviour (n) = </a:t>
            </a:r>
            <a:r>
              <a:rPr lang="sl-SI" i="1" u="sng" dirty="0">
                <a:sym typeface="Wingdings" panose="05000000000000000000" pitchFamily="2" charset="2"/>
              </a:rPr>
              <a:t>obnašati se/obnašanje</a:t>
            </a:r>
            <a:endParaRPr lang="sl-SI" i="1" u="sng" dirty="0"/>
          </a:p>
          <a:p>
            <a:endParaRPr lang="sl-SI" b="1" dirty="0"/>
          </a:p>
          <a:p>
            <a:endParaRPr lang="sl-SI" b="1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0843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50" y="209006"/>
            <a:ext cx="10160843" cy="43760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4581" y="4689566"/>
            <a:ext cx="99669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70C0"/>
                </a:solidFill>
              </a:rPr>
              <a:t>imagine</a:t>
            </a:r>
            <a:r>
              <a:rPr lang="sl-SI" sz="2000" dirty="0"/>
              <a:t> (v) </a:t>
            </a:r>
            <a:r>
              <a:rPr lang="en-SI" sz="2000" dirty="0">
                <a:sym typeface="Wingdings" panose="05000000000000000000" pitchFamily="2" charset="2"/>
              </a:rPr>
              <a:t></a:t>
            </a:r>
            <a:r>
              <a:rPr lang="sl-SI" sz="2000" dirty="0">
                <a:sym typeface="Wingdings" panose="05000000000000000000" pitchFamily="2" charset="2"/>
              </a:rPr>
              <a:t> </a:t>
            </a:r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imagination</a:t>
            </a:r>
            <a:r>
              <a:rPr lang="sl-SI" sz="2000" dirty="0">
                <a:sym typeface="Wingdings" panose="05000000000000000000" pitchFamily="2" charset="2"/>
              </a:rPr>
              <a:t> (n) = </a:t>
            </a:r>
            <a:r>
              <a:rPr lang="sl-SI" sz="2000" i="1" u="sng" dirty="0">
                <a:sym typeface="Wingdings" panose="05000000000000000000" pitchFamily="2" charset="2"/>
              </a:rPr>
              <a:t>domišljija</a:t>
            </a:r>
          </a:p>
          <a:p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flat</a:t>
            </a:r>
            <a:r>
              <a:rPr lang="sl-SI" sz="2000" dirty="0">
                <a:sym typeface="Wingdings" panose="05000000000000000000" pitchFamily="2" charset="2"/>
              </a:rPr>
              <a:t> (n) </a:t>
            </a:r>
            <a:r>
              <a:rPr lang="sl-SI" sz="2000" dirty="0"/>
              <a:t>(US </a:t>
            </a:r>
            <a:r>
              <a:rPr lang="sl-SI" sz="2000" b="1" dirty="0">
                <a:solidFill>
                  <a:srgbClr val="0070C0"/>
                </a:solidFill>
              </a:rPr>
              <a:t>apartment</a:t>
            </a:r>
            <a:r>
              <a:rPr lang="sl-SI" sz="2000" dirty="0"/>
              <a:t>) </a:t>
            </a:r>
            <a:r>
              <a:rPr lang="sl-SI" sz="2000" dirty="0">
                <a:sym typeface="Wingdings" panose="05000000000000000000" pitchFamily="2" charset="2"/>
              </a:rPr>
              <a:t>= </a:t>
            </a:r>
            <a:r>
              <a:rPr lang="en-US" sz="2000" dirty="0"/>
              <a:t>rooms for living in that are part of a larger building</a:t>
            </a:r>
            <a:r>
              <a:rPr lang="sl-SI" sz="2000" dirty="0">
                <a:sym typeface="Wingdings" panose="05000000000000000000" pitchFamily="2" charset="2"/>
              </a:rPr>
              <a:t> = </a:t>
            </a:r>
            <a:r>
              <a:rPr lang="sl-SI" sz="2000" i="1" u="sng" dirty="0">
                <a:sym typeface="Wingdings" panose="05000000000000000000" pitchFamily="2" charset="2"/>
              </a:rPr>
              <a:t>stanovanje</a:t>
            </a:r>
          </a:p>
          <a:p>
            <a:r>
              <a:rPr lang="sl-SI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windowsill </a:t>
            </a:r>
            <a:r>
              <a:rPr lang="sl-SI" sz="2000" dirty="0">
                <a:sym typeface="Wingdings" panose="05000000000000000000" pitchFamily="2" charset="2"/>
              </a:rPr>
              <a:t>(n) =  </a:t>
            </a:r>
            <a:r>
              <a:rPr lang="en-US" sz="2000" dirty="0">
                <a:sym typeface="Wingdings" panose="05000000000000000000" pitchFamily="2" charset="2"/>
              </a:rPr>
              <a:t>a shelf below a window</a:t>
            </a:r>
            <a:r>
              <a:rPr lang="sl-SI" sz="2000" dirty="0">
                <a:sym typeface="Wingdings" panose="05000000000000000000" pitchFamily="2" charset="2"/>
              </a:rPr>
              <a:t>. </a:t>
            </a:r>
            <a:r>
              <a:rPr lang="sl-SI" sz="2000" i="1" u="sng" dirty="0">
                <a:sym typeface="Wingdings" panose="05000000000000000000" pitchFamily="2" charset="2"/>
              </a:rPr>
              <a:t>okenska polica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620" y="5335897"/>
            <a:ext cx="1286492" cy="8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26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3340" y="168716"/>
            <a:ext cx="6111334" cy="408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920" y="266563"/>
            <a:ext cx="4960258" cy="2790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392" y="3210197"/>
            <a:ext cx="5472249" cy="32833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340" y="4428309"/>
            <a:ext cx="59937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70C0"/>
                </a:solidFill>
              </a:rPr>
              <a:t>abroad </a:t>
            </a:r>
            <a:r>
              <a:rPr lang="sl-SI" sz="2000" dirty="0"/>
              <a:t>(adv) </a:t>
            </a:r>
            <a:r>
              <a:rPr lang="en-SI" sz="2000" dirty="0">
                <a:sym typeface="Wingdings" panose="05000000000000000000" pitchFamily="2" charset="2"/>
              </a:rPr>
              <a:t></a:t>
            </a:r>
            <a:r>
              <a:rPr lang="sl-SI" sz="2000" dirty="0">
                <a:sym typeface="Wingdings" panose="05000000000000000000" pitchFamily="2" charset="2"/>
              </a:rPr>
              <a:t> to go abroad/from abroad = </a:t>
            </a:r>
            <a:r>
              <a:rPr lang="sl-SI" sz="2000" dirty="0"/>
              <a:t>to/from a foreign country = </a:t>
            </a:r>
            <a:r>
              <a:rPr lang="sl-SI" sz="2000" i="1" u="sng" dirty="0"/>
              <a:t>v tujini/na tujem/iz tujine</a:t>
            </a:r>
          </a:p>
          <a:p>
            <a:endParaRPr lang="sl-SI" sz="2000" i="1" u="sng" dirty="0"/>
          </a:p>
          <a:p>
            <a:r>
              <a:rPr lang="sl-SI" sz="2000" b="1" dirty="0">
                <a:solidFill>
                  <a:srgbClr val="0070C0"/>
                </a:solidFill>
              </a:rPr>
              <a:t>a holiday resort </a:t>
            </a:r>
            <a:r>
              <a:rPr lang="sl-SI" sz="2000" dirty="0"/>
              <a:t>(n) = </a:t>
            </a:r>
            <a:r>
              <a:rPr lang="en-US" sz="2000" dirty="0"/>
              <a:t>a place where many people go for re</a:t>
            </a:r>
            <a:r>
              <a:rPr lang="sl-SI" sz="2000" dirty="0"/>
              <a:t>s</a:t>
            </a:r>
            <a:r>
              <a:rPr lang="en-US" sz="2000" dirty="0"/>
              <a:t>t, sport</a:t>
            </a:r>
            <a:r>
              <a:rPr lang="sl-SI" sz="2000" dirty="0"/>
              <a:t> (a beach resort, a ski resort...) = </a:t>
            </a:r>
            <a:r>
              <a:rPr lang="sl-SI" sz="2000" i="1" u="sng" dirty="0"/>
              <a:t>letovišče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8752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5;p32"/>
          <p:cNvSpPr txBox="1">
            <a:spLocks/>
          </p:cNvSpPr>
          <p:nvPr/>
        </p:nvSpPr>
        <p:spPr>
          <a:xfrm>
            <a:off x="594481" y="417453"/>
            <a:ext cx="3618300" cy="8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A: DOPOLNI RAZPREDELNICO S PODATKI IZ BESEDILA</a:t>
            </a:r>
            <a:r>
              <a:rPr kumimoji="0" lang="pl-PL" sz="14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in JO PREPIŠI V ZVEZEK </a:t>
            </a: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Google Shape;236;p32"/>
          <p:cNvPicPr preferRelativeResize="0"/>
          <p:nvPr/>
        </p:nvPicPr>
        <p:blipFill rotWithShape="1">
          <a:blip r:embed="rId2">
            <a:alphaModFix/>
          </a:blip>
          <a:srcRect b="17444"/>
          <a:stretch/>
        </p:blipFill>
        <p:spPr>
          <a:xfrm>
            <a:off x="594481" y="1577982"/>
            <a:ext cx="3829994" cy="36994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35;p32"/>
          <p:cNvSpPr txBox="1">
            <a:spLocks/>
          </p:cNvSpPr>
          <p:nvPr/>
        </p:nvSpPr>
        <p:spPr>
          <a:xfrm>
            <a:off x="7030115" y="417453"/>
            <a:ext cx="3618300" cy="8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lang="pl-PL" sz="1400" b="1" kern="0" dirty="0">
                <a:solidFill>
                  <a:srgbClr val="0070C0"/>
                </a:solidFill>
              </a:rPr>
              <a:t>B: REŠI PRVO IN DRUGO NALOGO V DELOVNEM ZVEZKU NA STRANI 23.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REŠITVE</a:t>
            </a:r>
            <a:r>
              <a:rPr kumimoji="0" lang="pl-PL" sz="14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PREGLEDAMO V PETEK. </a:t>
            </a: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235;p32"/>
          <p:cNvSpPr txBox="1">
            <a:spLocks/>
          </p:cNvSpPr>
          <p:nvPr/>
        </p:nvSpPr>
        <p:spPr>
          <a:xfrm>
            <a:off x="5958960" y="1915327"/>
            <a:ext cx="5497166" cy="444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buClr>
                <a:srgbClr val="595959"/>
              </a:buClr>
              <a:buNone/>
            </a:pPr>
            <a:r>
              <a:rPr lang="pl-PL" sz="1400" b="1" kern="0" dirty="0">
                <a:solidFill>
                  <a:srgbClr val="0070C0"/>
                </a:solidFill>
              </a:rPr>
              <a:t>C: ODPRI SPLETNO STRAN NA POVEZAVI: </a:t>
            </a:r>
            <a:r>
              <a:rPr lang="pl-PL" sz="1400" kern="0" dirty="0">
                <a:solidFill>
                  <a:srgbClr val="C00000"/>
                </a:solidFill>
                <a:hlinkClick r:id="rId3"/>
              </a:rPr>
              <a:t>https://www.liveworksheets.com/worksheets/en/English_as_a_Second_Language_(ESL)/British_culture/Listening*_British_Culture_jl115095zr</a:t>
            </a:r>
            <a:r>
              <a:rPr lang="pl-PL" sz="1400" kern="0" dirty="0">
                <a:solidFill>
                  <a:srgbClr val="C00000"/>
                </a:solidFill>
              </a:rPr>
              <a:t>  </a:t>
            </a:r>
          </a:p>
          <a:p>
            <a:pPr marL="0" lvl="0" indent="0">
              <a:buClr>
                <a:srgbClr val="595959"/>
              </a:buClr>
              <a:buNone/>
            </a:pPr>
            <a:endParaRPr kumimoji="0" lang="pl-PL" sz="14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sym typeface="Arial"/>
            </a:endParaRPr>
          </a:p>
          <a:p>
            <a:pPr marL="0" lvl="0" indent="0">
              <a:buClr>
                <a:srgbClr val="595959"/>
              </a:buClr>
              <a:buNone/>
            </a:pPr>
            <a:r>
              <a:rPr lang="pl-PL" sz="1400" kern="0" dirty="0">
                <a:solidFill>
                  <a:srgbClr val="0070C0"/>
                </a:solidFill>
              </a:rPr>
              <a:t>1.) Oglej si video in reši naloge. Ko končaš, klikni na FINISH in pojavi se ti spodnja slika</a:t>
            </a: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r>
              <a:rPr lang="pl-PL" sz="1400" kern="0" dirty="0">
                <a:solidFill>
                  <a:srgbClr val="0070C0"/>
                </a:solidFill>
              </a:rPr>
              <a:t>Klikneš na desno ikono in izpolniš s svojim imenom in mojim elektronskim naslovom: </a:t>
            </a:r>
            <a:r>
              <a:rPr lang="pl-PL" sz="1400" kern="0" dirty="0">
                <a:solidFill>
                  <a:srgbClr val="0070C0"/>
                </a:solidFill>
                <a:hlinkClick r:id="rId4"/>
              </a:rPr>
              <a:t>sabina.kramer@osziri.si</a:t>
            </a:r>
            <a:r>
              <a:rPr lang="pl-PL" sz="1400" kern="0" dirty="0">
                <a:solidFill>
                  <a:srgbClr val="0070C0"/>
                </a:solidFill>
              </a:rPr>
              <a:t> </a:t>
            </a:r>
          </a:p>
          <a:p>
            <a:pPr marL="0" lvl="0" indent="0">
              <a:buClr>
                <a:srgbClr val="595959"/>
              </a:buClr>
              <a:buNone/>
            </a:pPr>
            <a:r>
              <a:rPr lang="pl-PL" sz="1400" kern="0" dirty="0">
                <a:solidFill>
                  <a:srgbClr val="0070C0"/>
                </a:solidFill>
              </a:rPr>
              <a:t>Oddane naloge, kot vedno, beležim. </a:t>
            </a: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lang="pl-PL" sz="1400" kern="0" dirty="0">
              <a:solidFill>
                <a:srgbClr val="0070C0"/>
              </a:solidFill>
            </a:endParaRPr>
          </a:p>
          <a:p>
            <a:pPr marL="0" lvl="0" indent="0">
              <a:buClr>
                <a:srgbClr val="595959"/>
              </a:buClr>
              <a:buNone/>
            </a:pPr>
            <a:endParaRPr kumimoji="0" lang="pl-PL" sz="14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425" y="3509711"/>
            <a:ext cx="2937347" cy="125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6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97" y="131859"/>
            <a:ext cx="6936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DOMAČA NALOGA DO PETKA</a:t>
            </a:r>
            <a:r>
              <a:rPr lang="sl-SI" dirty="0"/>
              <a:t>: na list papirja preriši enako razpredelnico, kot je v učbeniku na strani 35 in jo dopolni s podatki za Slovenijo. Pri nekaterih kategorijah si lahko pomagaš z danimi pojmi in besedami. Dodaj lastne ideje!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7" y="1807643"/>
            <a:ext cx="3946842" cy="384250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72446" y="1266928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wallnut roll</a:t>
            </a:r>
          </a:p>
          <a:p>
            <a:pPr algn="ctr"/>
            <a:r>
              <a:rPr lang="sl-SI" dirty="0"/>
              <a:t>potica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96674" y="1415223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Trojane doughnuts (krofi)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84720" y="340519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buckwheat porridge </a:t>
            </a:r>
          </a:p>
          <a:p>
            <a:pPr algn="ctr"/>
            <a:r>
              <a:rPr lang="sl-SI" dirty="0"/>
              <a:t>ajdovi žganci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42031" y="2242174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Prekmurje cake</a:t>
            </a:r>
          </a:p>
          <a:p>
            <a:pPr algn="ctr"/>
            <a:r>
              <a:rPr lang="sl-SI" dirty="0"/>
              <a:t>Prekmurska gibanica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4595" y="531676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Carniolan sausage</a:t>
            </a:r>
          </a:p>
          <a:p>
            <a:pPr algn="ctr"/>
            <a:r>
              <a:rPr lang="sl-SI" dirty="0"/>
              <a:t>Kranjska klobasa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4820" y="3964733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the countryside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189028" y="1535266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mountains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07977" y="4668662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vineyards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17623" y="5054101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the capital city Ljubljana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55843" y="2378368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Postojna cave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820279" y="5650145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floating mills on the Mura river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D2A9063A-41D7-4FAF-A2E2-A096BA854935}"/>
              </a:ext>
            </a:extLst>
          </p:cNvPr>
          <p:cNvSpPr/>
          <p:nvPr/>
        </p:nvSpPr>
        <p:spPr>
          <a:xfrm>
            <a:off x="8379600" y="2538856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/>
              <a:t>The</a:t>
            </a:r>
            <a:r>
              <a:rPr lang="sl-SI" dirty="0"/>
              <a:t> Lipica </a:t>
            </a:r>
            <a:r>
              <a:rPr lang="sl-SI" dirty="0" err="1"/>
              <a:t>horse</a:t>
            </a:r>
            <a:endParaRPr lang="sl-SI" dirty="0"/>
          </a:p>
          <a:p>
            <a:pPr algn="ctr"/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Lipizzaner</a:t>
            </a:r>
            <a:r>
              <a:rPr lang="sl-SI" dirty="0"/>
              <a:t> </a:t>
            </a: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7123D547-B65F-41A7-B9C6-477718D14F14}"/>
              </a:ext>
            </a:extLst>
          </p:cNvPr>
          <p:cNvSpPr/>
          <p:nvPr/>
        </p:nvSpPr>
        <p:spPr>
          <a:xfrm>
            <a:off x="4096018" y="5824979"/>
            <a:ext cx="1881051" cy="77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Idrija </a:t>
            </a:r>
            <a:r>
              <a:rPr lang="sl-SI" dirty="0" err="1"/>
              <a:t>lace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C15E468-BA18-4ED7-B572-03045E898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095" y="3864224"/>
            <a:ext cx="1619250" cy="73342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3ABDDE9-89EC-445C-B2E2-7B2C704DE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5539" y="3739372"/>
            <a:ext cx="1685925" cy="69532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4D8E0BF2-C647-4E45-B790-C6B69B28D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403" y="3806054"/>
            <a:ext cx="1638300" cy="6953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E9E791E-72EB-434B-BE3C-3A902D33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4448" y="5780102"/>
            <a:ext cx="1600200" cy="962025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2F1FA1D-BD92-4AF3-90BC-38E32D98F3C5}"/>
              </a:ext>
            </a:extLst>
          </p:cNvPr>
          <p:cNvSpPr txBox="1"/>
          <p:nvPr/>
        </p:nvSpPr>
        <p:spPr>
          <a:xfrm>
            <a:off x="339271" y="5640313"/>
            <a:ext cx="3371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+ </a:t>
            </a:r>
            <a:r>
              <a:rPr lang="sl-SI" dirty="0" err="1"/>
              <a:t>interesting</a:t>
            </a:r>
            <a:r>
              <a:rPr lang="sl-SI" dirty="0"/>
              <a:t> </a:t>
            </a:r>
            <a:r>
              <a:rPr lang="sl-SI" dirty="0" err="1"/>
              <a:t>things</a:t>
            </a:r>
            <a:r>
              <a:rPr lang="sl-SI" dirty="0"/>
              <a:t> to </a:t>
            </a:r>
            <a:r>
              <a:rPr lang="sl-SI" dirty="0" err="1"/>
              <a:t>see</a:t>
            </a:r>
            <a:r>
              <a:rPr lang="sl-SI" dirty="0"/>
              <a:t>: 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C69DB7C7-C827-4F73-AEA2-7AF58F200A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7777" y="3167506"/>
            <a:ext cx="1638300" cy="704850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038F07AB-5A01-49CE-AC77-D313DC285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4623" y="4895747"/>
            <a:ext cx="1571625" cy="695325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E610F5D3-2877-4653-A41F-2C5DE2CE62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0354" y="4612749"/>
            <a:ext cx="1609725" cy="704850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E0404539-328A-47E1-9B4B-E20AF46FD8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7801" y="5974675"/>
            <a:ext cx="1590675" cy="666750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92B27DCB-2010-4EF9-9983-76C5A119FE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6598" y="6046802"/>
            <a:ext cx="1628775" cy="695325"/>
          </a:xfrm>
          <a:prstGeom prst="rect">
            <a:avLst/>
          </a:prstGeom>
        </p:spPr>
      </p:pic>
      <p:pic>
        <p:nvPicPr>
          <p:cNvPr id="27" name="Slika 26">
            <a:extLst>
              <a:ext uri="{FF2B5EF4-FFF2-40B4-BE49-F238E27FC236}">
                <a16:creationId xmlns:a16="http://schemas.microsoft.com/office/drawing/2014/main" id="{8A7B9100-EEE7-41BF-A2FA-262CDCF4BD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578" y="6075377"/>
            <a:ext cx="1628775" cy="666750"/>
          </a:xfrm>
          <a:prstGeom prst="rect">
            <a:avLst/>
          </a:prstGeom>
        </p:spPr>
      </p:pic>
      <p:pic>
        <p:nvPicPr>
          <p:cNvPr id="28" name="Slika 27">
            <a:extLst>
              <a:ext uri="{FF2B5EF4-FFF2-40B4-BE49-F238E27FC236}">
                <a16:creationId xmlns:a16="http://schemas.microsoft.com/office/drawing/2014/main" id="{2D106384-6AD2-43A1-9BF3-231C0C4951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10417" y="2538856"/>
            <a:ext cx="1647825" cy="981075"/>
          </a:xfrm>
          <a:prstGeom prst="rect">
            <a:avLst/>
          </a:prstGeom>
        </p:spPr>
      </p:pic>
      <p:pic>
        <p:nvPicPr>
          <p:cNvPr id="29" name="Slika 28">
            <a:extLst>
              <a:ext uri="{FF2B5EF4-FFF2-40B4-BE49-F238E27FC236}">
                <a16:creationId xmlns:a16="http://schemas.microsoft.com/office/drawing/2014/main" id="{DFAEF6BC-D7B0-46FB-9AF1-23D9861B5B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29971" y="3041904"/>
            <a:ext cx="15811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18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549</Words>
  <Application>Microsoft Office PowerPoint</Application>
  <PresentationFormat>Širokozaslonsko</PresentationFormat>
  <Paragraphs>75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Skrbnik</cp:lastModifiedBy>
  <cp:revision>29</cp:revision>
  <dcterms:created xsi:type="dcterms:W3CDTF">2021-01-21T16:16:02Z</dcterms:created>
  <dcterms:modified xsi:type="dcterms:W3CDTF">2021-11-30T10:17:01Z</dcterms:modified>
</cp:coreProperties>
</file>